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17"/>
  </p:notesMasterIdLst>
  <p:sldIdLst>
    <p:sldId id="280" r:id="rId5"/>
    <p:sldId id="259" r:id="rId6"/>
    <p:sldId id="260" r:id="rId7"/>
    <p:sldId id="263" r:id="rId8"/>
    <p:sldId id="264" r:id="rId9"/>
    <p:sldId id="265" r:id="rId10"/>
    <p:sldId id="266" r:id="rId11"/>
    <p:sldId id="267" r:id="rId12"/>
    <p:sldId id="268" r:id="rId13"/>
    <p:sldId id="269" r:id="rId14"/>
    <p:sldId id="274" r:id="rId15"/>
    <p:sldId id="275" r:id="rId16"/>
  </p:sldIdLst>
  <p:sldSz cx="7129463" cy="1008062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246" userDrawn="1">
          <p15:clr>
            <a:srgbClr val="A4A3A4"/>
          </p15:clr>
        </p15:guide>
        <p15:guide id="3" orient="horz" pos="62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99CC"/>
    <a:srgbClr val="FF7171"/>
    <a:srgbClr val="FFCCCC"/>
    <a:srgbClr val="FF5050"/>
    <a:srgbClr val="000066"/>
    <a:srgbClr val="0E58A1"/>
    <a:srgbClr val="A5C0DC"/>
    <a:srgbClr val="9DC3E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4660"/>
  </p:normalViewPr>
  <p:slideViewPr>
    <p:cSldViewPr snapToGrid="0" showGuides="1">
      <p:cViewPr varScale="1">
        <p:scale>
          <a:sx n="53" d="100"/>
          <a:sy n="53" d="100"/>
        </p:scale>
        <p:origin x="2340" y="96"/>
      </p:cViewPr>
      <p:guideLst>
        <p:guide pos="2246"/>
        <p:guide orient="horz" pos="62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52478CF-F2BA-414E-8CA3-7B025DACB464}" type="datetimeFigureOut">
              <a:rPr kumimoji="1" lang="ja-JP" altLang="en-US" smtClean="0"/>
              <a:t>2022/3/10</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728EBF4-2DDE-4E0F-9587-4217D2DBBBBE}" type="slidenum">
              <a:rPr kumimoji="1" lang="ja-JP" altLang="en-US" smtClean="0"/>
              <a:t>‹#›</a:t>
            </a:fld>
            <a:endParaRPr kumimoji="1" lang="ja-JP" altLang="en-US"/>
          </a:p>
        </p:txBody>
      </p:sp>
    </p:spTree>
    <p:extLst>
      <p:ext uri="{BB962C8B-B14F-4D97-AF65-F5344CB8AC3E}">
        <p14:creationId xmlns:p14="http://schemas.microsoft.com/office/powerpoint/2010/main" val="27566852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28EBF4-2DDE-4E0F-9587-4217D2DBBBBE}" type="slidenum">
              <a:rPr kumimoji="1" lang="ja-JP" altLang="en-US" smtClean="0"/>
              <a:t>3</a:t>
            </a:fld>
            <a:endParaRPr kumimoji="1" lang="ja-JP" altLang="en-US"/>
          </a:p>
        </p:txBody>
      </p:sp>
    </p:spTree>
    <p:extLst>
      <p:ext uri="{BB962C8B-B14F-4D97-AF65-F5344CB8AC3E}">
        <p14:creationId xmlns:p14="http://schemas.microsoft.com/office/powerpoint/2010/main" val="76449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28EBF4-2DDE-4E0F-9587-4217D2DBBBBE}" type="slidenum">
              <a:rPr kumimoji="1" lang="ja-JP" altLang="en-US" smtClean="0"/>
              <a:t>7</a:t>
            </a:fld>
            <a:endParaRPr kumimoji="1" lang="ja-JP" altLang="en-US"/>
          </a:p>
        </p:txBody>
      </p:sp>
    </p:spTree>
    <p:extLst>
      <p:ext uri="{BB962C8B-B14F-4D97-AF65-F5344CB8AC3E}">
        <p14:creationId xmlns:p14="http://schemas.microsoft.com/office/powerpoint/2010/main" val="228654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28EBF4-2DDE-4E0F-9587-4217D2DBBBBE}" type="slidenum">
              <a:rPr kumimoji="1" lang="ja-JP" altLang="en-US" smtClean="0"/>
              <a:t>11</a:t>
            </a:fld>
            <a:endParaRPr kumimoji="1" lang="ja-JP" altLang="en-US"/>
          </a:p>
        </p:txBody>
      </p:sp>
    </p:spTree>
    <p:extLst>
      <p:ext uri="{BB962C8B-B14F-4D97-AF65-F5344CB8AC3E}">
        <p14:creationId xmlns:p14="http://schemas.microsoft.com/office/powerpoint/2010/main" val="328227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4710" y="1649770"/>
            <a:ext cx="6060044" cy="3509551"/>
          </a:xfrm>
        </p:spPr>
        <p:txBody>
          <a:bodyPr anchor="b"/>
          <a:lstStyle>
            <a:lvl1pPr algn="ctr">
              <a:defRPr sz="4678"/>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91183" y="5294662"/>
            <a:ext cx="5347097" cy="2433817"/>
          </a:xfrm>
        </p:spPr>
        <p:txBody>
          <a:bodyPr/>
          <a:lstStyle>
            <a:lvl1pPr marL="0" indent="0" algn="ctr">
              <a:buNone/>
              <a:defRPr sz="1871"/>
            </a:lvl1pPr>
            <a:lvl2pPr marL="356479" indent="0" algn="ctr">
              <a:buNone/>
              <a:defRPr sz="1559"/>
            </a:lvl2pPr>
            <a:lvl3pPr marL="712958" indent="0" algn="ctr">
              <a:buNone/>
              <a:defRPr sz="1403"/>
            </a:lvl3pPr>
            <a:lvl4pPr marL="1069437" indent="0" algn="ctr">
              <a:buNone/>
              <a:defRPr sz="1248"/>
            </a:lvl4pPr>
            <a:lvl5pPr marL="1425915" indent="0" algn="ctr">
              <a:buNone/>
              <a:defRPr sz="1248"/>
            </a:lvl5pPr>
            <a:lvl6pPr marL="1782394" indent="0" algn="ctr">
              <a:buNone/>
              <a:defRPr sz="1248"/>
            </a:lvl6pPr>
            <a:lvl7pPr marL="2138873" indent="0" algn="ctr">
              <a:buNone/>
              <a:defRPr sz="1248"/>
            </a:lvl7pPr>
            <a:lvl8pPr marL="2495352" indent="0" algn="ctr">
              <a:buNone/>
              <a:defRPr sz="1248"/>
            </a:lvl8pPr>
            <a:lvl9pPr marL="2851831" indent="0" algn="ctr">
              <a:buNone/>
              <a:defRPr sz="1248"/>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47E976C-5749-4E19-997D-460030462631}" type="datetime1">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261949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3F95049-0533-4F84-9388-7D43B2E000D2}" type="datetime1">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105960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02023" y="536700"/>
            <a:ext cx="1537290" cy="85428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0151" y="536700"/>
            <a:ext cx="4522753" cy="85428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45A8D-C2B3-4B03-B7CC-0021DAD959C8}" type="datetime1">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384701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FB9057C-F4F7-4401-BA80-A62AEEFBE28A}" type="datetime1">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344325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86438" y="2513159"/>
            <a:ext cx="6149162" cy="4193259"/>
          </a:xfrm>
        </p:spPr>
        <p:txBody>
          <a:bodyPr anchor="b"/>
          <a:lstStyle>
            <a:lvl1pPr>
              <a:defRPr sz="4678"/>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86438" y="6746088"/>
            <a:ext cx="6149162" cy="2205136"/>
          </a:xfrm>
        </p:spPr>
        <p:txBody>
          <a:bodyPr/>
          <a:lstStyle>
            <a:lvl1pPr marL="0" indent="0">
              <a:buNone/>
              <a:defRPr sz="1871">
                <a:solidFill>
                  <a:schemeClr val="tx1"/>
                </a:solidFill>
              </a:defRPr>
            </a:lvl1pPr>
            <a:lvl2pPr marL="356479" indent="0">
              <a:buNone/>
              <a:defRPr sz="1559">
                <a:solidFill>
                  <a:schemeClr val="tx1">
                    <a:tint val="75000"/>
                  </a:schemeClr>
                </a:solidFill>
              </a:defRPr>
            </a:lvl2pPr>
            <a:lvl3pPr marL="712958" indent="0">
              <a:buNone/>
              <a:defRPr sz="1403">
                <a:solidFill>
                  <a:schemeClr val="tx1">
                    <a:tint val="75000"/>
                  </a:schemeClr>
                </a:solidFill>
              </a:defRPr>
            </a:lvl3pPr>
            <a:lvl4pPr marL="1069437" indent="0">
              <a:buNone/>
              <a:defRPr sz="1248">
                <a:solidFill>
                  <a:schemeClr val="tx1">
                    <a:tint val="75000"/>
                  </a:schemeClr>
                </a:solidFill>
              </a:defRPr>
            </a:lvl4pPr>
            <a:lvl5pPr marL="1425915" indent="0">
              <a:buNone/>
              <a:defRPr sz="1248">
                <a:solidFill>
                  <a:schemeClr val="tx1">
                    <a:tint val="75000"/>
                  </a:schemeClr>
                </a:solidFill>
              </a:defRPr>
            </a:lvl5pPr>
            <a:lvl6pPr marL="1782394" indent="0">
              <a:buNone/>
              <a:defRPr sz="1248">
                <a:solidFill>
                  <a:schemeClr val="tx1">
                    <a:tint val="75000"/>
                  </a:schemeClr>
                </a:solidFill>
              </a:defRPr>
            </a:lvl6pPr>
            <a:lvl7pPr marL="2138873" indent="0">
              <a:buNone/>
              <a:defRPr sz="1248">
                <a:solidFill>
                  <a:schemeClr val="tx1">
                    <a:tint val="75000"/>
                  </a:schemeClr>
                </a:solidFill>
              </a:defRPr>
            </a:lvl7pPr>
            <a:lvl8pPr marL="2495352" indent="0">
              <a:buNone/>
              <a:defRPr sz="1248">
                <a:solidFill>
                  <a:schemeClr val="tx1">
                    <a:tint val="75000"/>
                  </a:schemeClr>
                </a:solidFill>
              </a:defRPr>
            </a:lvl8pPr>
            <a:lvl9pPr marL="2851831" indent="0">
              <a:buNone/>
              <a:defRPr sz="1248">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C6F3247-57CB-4C5F-ABAD-DE3CDCFD1E86}" type="datetime1">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354197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90150" y="2683500"/>
            <a:ext cx="3030022"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609291" y="2683500"/>
            <a:ext cx="3030022" cy="639606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89E011-CF44-4FC1-B21A-E44A4EA43C05}" type="datetime1">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215166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1079" y="536702"/>
            <a:ext cx="6149162" cy="194845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1080" y="2471154"/>
            <a:ext cx="3016097" cy="1211074"/>
          </a:xfrm>
        </p:spPr>
        <p:txBody>
          <a:bodyPr anchor="b"/>
          <a:lstStyle>
            <a:lvl1pPr marL="0" indent="0">
              <a:buNone/>
              <a:defRPr sz="1871" b="1"/>
            </a:lvl1pPr>
            <a:lvl2pPr marL="356479" indent="0">
              <a:buNone/>
              <a:defRPr sz="1559" b="1"/>
            </a:lvl2pPr>
            <a:lvl3pPr marL="712958" indent="0">
              <a:buNone/>
              <a:defRPr sz="1403" b="1"/>
            </a:lvl3pPr>
            <a:lvl4pPr marL="1069437" indent="0">
              <a:buNone/>
              <a:defRPr sz="1248" b="1"/>
            </a:lvl4pPr>
            <a:lvl5pPr marL="1425915" indent="0">
              <a:buNone/>
              <a:defRPr sz="1248" b="1"/>
            </a:lvl5pPr>
            <a:lvl6pPr marL="1782394" indent="0">
              <a:buNone/>
              <a:defRPr sz="1248" b="1"/>
            </a:lvl6pPr>
            <a:lvl7pPr marL="2138873" indent="0">
              <a:buNone/>
              <a:defRPr sz="1248" b="1"/>
            </a:lvl7pPr>
            <a:lvl8pPr marL="2495352" indent="0">
              <a:buNone/>
              <a:defRPr sz="1248" b="1"/>
            </a:lvl8pPr>
            <a:lvl9pPr marL="2851831" indent="0">
              <a:buNone/>
              <a:defRPr sz="1248" b="1"/>
            </a:lvl9pPr>
          </a:lstStyle>
          <a:p>
            <a:pPr lvl="0"/>
            <a:r>
              <a:rPr lang="ja-JP" altLang="en-US" smtClean="0"/>
              <a:t>マスター テキストの書式設定</a:t>
            </a:r>
          </a:p>
        </p:txBody>
      </p:sp>
      <p:sp>
        <p:nvSpPr>
          <p:cNvPr id="4" name="Content Placeholder 3"/>
          <p:cNvSpPr>
            <a:spLocks noGrp="1"/>
          </p:cNvSpPr>
          <p:nvPr>
            <p:ph sz="half" idx="2"/>
          </p:nvPr>
        </p:nvSpPr>
        <p:spPr>
          <a:xfrm>
            <a:off x="491080" y="3682228"/>
            <a:ext cx="3016097" cy="54160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609291" y="2471154"/>
            <a:ext cx="3030950" cy="1211074"/>
          </a:xfrm>
        </p:spPr>
        <p:txBody>
          <a:bodyPr anchor="b"/>
          <a:lstStyle>
            <a:lvl1pPr marL="0" indent="0">
              <a:buNone/>
              <a:defRPr sz="1871" b="1"/>
            </a:lvl1pPr>
            <a:lvl2pPr marL="356479" indent="0">
              <a:buNone/>
              <a:defRPr sz="1559" b="1"/>
            </a:lvl2pPr>
            <a:lvl3pPr marL="712958" indent="0">
              <a:buNone/>
              <a:defRPr sz="1403" b="1"/>
            </a:lvl3pPr>
            <a:lvl4pPr marL="1069437" indent="0">
              <a:buNone/>
              <a:defRPr sz="1248" b="1"/>
            </a:lvl4pPr>
            <a:lvl5pPr marL="1425915" indent="0">
              <a:buNone/>
              <a:defRPr sz="1248" b="1"/>
            </a:lvl5pPr>
            <a:lvl6pPr marL="1782394" indent="0">
              <a:buNone/>
              <a:defRPr sz="1248" b="1"/>
            </a:lvl6pPr>
            <a:lvl7pPr marL="2138873" indent="0">
              <a:buNone/>
              <a:defRPr sz="1248" b="1"/>
            </a:lvl7pPr>
            <a:lvl8pPr marL="2495352" indent="0">
              <a:buNone/>
              <a:defRPr sz="1248" b="1"/>
            </a:lvl8pPr>
            <a:lvl9pPr marL="2851831" indent="0">
              <a:buNone/>
              <a:defRPr sz="1248" b="1"/>
            </a:lvl9pPr>
          </a:lstStyle>
          <a:p>
            <a:pPr lvl="0"/>
            <a:r>
              <a:rPr lang="ja-JP" altLang="en-US" smtClean="0"/>
              <a:t>マスター テキストの書式設定</a:t>
            </a:r>
          </a:p>
        </p:txBody>
      </p:sp>
      <p:sp>
        <p:nvSpPr>
          <p:cNvPr id="6" name="Content Placeholder 5"/>
          <p:cNvSpPr>
            <a:spLocks noGrp="1"/>
          </p:cNvSpPr>
          <p:nvPr>
            <p:ph sz="quarter" idx="4"/>
          </p:nvPr>
        </p:nvSpPr>
        <p:spPr>
          <a:xfrm>
            <a:off x="3609291" y="3682228"/>
            <a:ext cx="3030950" cy="54160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EE6F9F2-B8F7-41CE-A0F0-92F332CE89FD}" type="datetime1">
              <a:rPr kumimoji="1" lang="ja-JP" altLang="en-US" smtClean="0"/>
              <a:t>2022/3/10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406161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94E622C-0C79-4762-A5F0-70D81F7B2629}" type="datetime1">
              <a:rPr kumimoji="1" lang="ja-JP" altLang="en-US" smtClean="0"/>
              <a:t>2022/3/10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420890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16900" y="9906652"/>
            <a:ext cx="400437" cy="173973"/>
          </a:xfrm>
        </p:spPr>
        <p:txBody>
          <a:bodyPr anchor="ctr" anchorCtr="1"/>
          <a:lstStyle>
            <a:lvl1pPr>
              <a:defRPr sz="800" baseline="0">
                <a:solidFill>
                  <a:schemeClr val="tx1"/>
                </a:solidFill>
                <a:latin typeface="Arial" panose="020B0604020202020204" pitchFamily="34" charset="0"/>
                <a:ea typeface="Arial Unicode MS" panose="020B0604020202020204" pitchFamily="50" charset="-128"/>
              </a:defRPr>
            </a:lvl1pPr>
          </a:lstStyle>
          <a:p>
            <a:fld id="{873389BF-BA6F-4A8C-A5BD-04EF09348BD3}" type="slidenum">
              <a:rPr kumimoji="1" lang="ja-JP" altLang="en-US" smtClean="0"/>
              <a:pPr/>
              <a:t>‹#›</a:t>
            </a:fld>
            <a:endParaRPr kumimoji="1" lang="ja-JP" altLang="en-US" dirty="0"/>
          </a:p>
        </p:txBody>
      </p:sp>
    </p:spTree>
    <p:extLst>
      <p:ext uri="{BB962C8B-B14F-4D97-AF65-F5344CB8AC3E}">
        <p14:creationId xmlns:p14="http://schemas.microsoft.com/office/powerpoint/2010/main" val="26589810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1079" y="672042"/>
            <a:ext cx="2299437" cy="2352146"/>
          </a:xfrm>
        </p:spPr>
        <p:txBody>
          <a:bodyPr anchor="b"/>
          <a:lstStyle>
            <a:lvl1pPr>
              <a:defRPr sz="249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030950" y="1451426"/>
            <a:ext cx="3609291" cy="7163777"/>
          </a:xfrm>
        </p:spPr>
        <p:txBody>
          <a:bodyPr/>
          <a:lstStyle>
            <a:lvl1pPr>
              <a:defRPr sz="2495"/>
            </a:lvl1pPr>
            <a:lvl2pPr>
              <a:defRPr sz="2183"/>
            </a:lvl2pPr>
            <a:lvl3pPr>
              <a:defRPr sz="1871"/>
            </a:lvl3pPr>
            <a:lvl4pPr>
              <a:defRPr sz="1559"/>
            </a:lvl4pPr>
            <a:lvl5pPr>
              <a:defRPr sz="1559"/>
            </a:lvl5pPr>
            <a:lvl6pPr>
              <a:defRPr sz="1559"/>
            </a:lvl6pPr>
            <a:lvl7pPr>
              <a:defRPr sz="1559"/>
            </a:lvl7pPr>
            <a:lvl8pPr>
              <a:defRPr sz="1559"/>
            </a:lvl8pPr>
            <a:lvl9pPr>
              <a:defRPr sz="155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1079" y="3024188"/>
            <a:ext cx="2299437" cy="5602681"/>
          </a:xfrm>
        </p:spPr>
        <p:txBody>
          <a:bodyPr/>
          <a:lstStyle>
            <a:lvl1pPr marL="0" indent="0">
              <a:buNone/>
              <a:defRPr sz="1248"/>
            </a:lvl1pPr>
            <a:lvl2pPr marL="356479" indent="0">
              <a:buNone/>
              <a:defRPr sz="1092"/>
            </a:lvl2pPr>
            <a:lvl3pPr marL="712958" indent="0">
              <a:buNone/>
              <a:defRPr sz="936"/>
            </a:lvl3pPr>
            <a:lvl4pPr marL="1069437" indent="0">
              <a:buNone/>
              <a:defRPr sz="780"/>
            </a:lvl4pPr>
            <a:lvl5pPr marL="1425915" indent="0">
              <a:buNone/>
              <a:defRPr sz="780"/>
            </a:lvl5pPr>
            <a:lvl6pPr marL="1782394" indent="0">
              <a:buNone/>
              <a:defRPr sz="780"/>
            </a:lvl6pPr>
            <a:lvl7pPr marL="2138873" indent="0">
              <a:buNone/>
              <a:defRPr sz="780"/>
            </a:lvl7pPr>
            <a:lvl8pPr marL="2495352" indent="0">
              <a:buNone/>
              <a:defRPr sz="780"/>
            </a:lvl8pPr>
            <a:lvl9pPr marL="2851831" indent="0">
              <a:buNone/>
              <a:defRPr sz="78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DFEF994-D0F3-4296-83F4-65A3F7D8C63B}" type="datetime1">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7832562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1079" y="672042"/>
            <a:ext cx="2299437" cy="2352146"/>
          </a:xfrm>
        </p:spPr>
        <p:txBody>
          <a:bodyPr anchor="b"/>
          <a:lstStyle>
            <a:lvl1pPr>
              <a:defRPr sz="249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030950" y="1451426"/>
            <a:ext cx="3609291" cy="7163777"/>
          </a:xfrm>
        </p:spPr>
        <p:txBody>
          <a:bodyPr anchor="t"/>
          <a:lstStyle>
            <a:lvl1pPr marL="0" indent="0">
              <a:buNone/>
              <a:defRPr sz="2495"/>
            </a:lvl1pPr>
            <a:lvl2pPr marL="356479" indent="0">
              <a:buNone/>
              <a:defRPr sz="2183"/>
            </a:lvl2pPr>
            <a:lvl3pPr marL="712958" indent="0">
              <a:buNone/>
              <a:defRPr sz="1871"/>
            </a:lvl3pPr>
            <a:lvl4pPr marL="1069437" indent="0">
              <a:buNone/>
              <a:defRPr sz="1559"/>
            </a:lvl4pPr>
            <a:lvl5pPr marL="1425915" indent="0">
              <a:buNone/>
              <a:defRPr sz="1559"/>
            </a:lvl5pPr>
            <a:lvl6pPr marL="1782394" indent="0">
              <a:buNone/>
              <a:defRPr sz="1559"/>
            </a:lvl6pPr>
            <a:lvl7pPr marL="2138873" indent="0">
              <a:buNone/>
              <a:defRPr sz="1559"/>
            </a:lvl7pPr>
            <a:lvl8pPr marL="2495352" indent="0">
              <a:buNone/>
              <a:defRPr sz="1559"/>
            </a:lvl8pPr>
            <a:lvl9pPr marL="2851831" indent="0">
              <a:buNone/>
              <a:defRPr sz="1559"/>
            </a:lvl9pPr>
          </a:lstStyle>
          <a:p>
            <a:r>
              <a:rPr lang="ja-JP" altLang="en-US" smtClean="0"/>
              <a:t>図を追加</a:t>
            </a:r>
            <a:endParaRPr lang="en-US" dirty="0"/>
          </a:p>
        </p:txBody>
      </p:sp>
      <p:sp>
        <p:nvSpPr>
          <p:cNvPr id="4" name="Text Placeholder 3"/>
          <p:cNvSpPr>
            <a:spLocks noGrp="1"/>
          </p:cNvSpPr>
          <p:nvPr>
            <p:ph type="body" sz="half" idx="2"/>
          </p:nvPr>
        </p:nvSpPr>
        <p:spPr>
          <a:xfrm>
            <a:off x="491079" y="3024188"/>
            <a:ext cx="2299437" cy="5602681"/>
          </a:xfrm>
        </p:spPr>
        <p:txBody>
          <a:bodyPr/>
          <a:lstStyle>
            <a:lvl1pPr marL="0" indent="0">
              <a:buNone/>
              <a:defRPr sz="1248"/>
            </a:lvl1pPr>
            <a:lvl2pPr marL="356479" indent="0">
              <a:buNone/>
              <a:defRPr sz="1092"/>
            </a:lvl2pPr>
            <a:lvl3pPr marL="712958" indent="0">
              <a:buNone/>
              <a:defRPr sz="936"/>
            </a:lvl3pPr>
            <a:lvl4pPr marL="1069437" indent="0">
              <a:buNone/>
              <a:defRPr sz="780"/>
            </a:lvl4pPr>
            <a:lvl5pPr marL="1425915" indent="0">
              <a:buNone/>
              <a:defRPr sz="780"/>
            </a:lvl5pPr>
            <a:lvl6pPr marL="1782394" indent="0">
              <a:buNone/>
              <a:defRPr sz="780"/>
            </a:lvl6pPr>
            <a:lvl7pPr marL="2138873" indent="0">
              <a:buNone/>
              <a:defRPr sz="780"/>
            </a:lvl7pPr>
            <a:lvl8pPr marL="2495352" indent="0">
              <a:buNone/>
              <a:defRPr sz="780"/>
            </a:lvl8pPr>
            <a:lvl9pPr marL="2851831" indent="0">
              <a:buNone/>
              <a:defRPr sz="78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D75C7FB-13A7-4514-8E5B-A37DA6C30031}" type="datetime1">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110946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151" y="536702"/>
            <a:ext cx="6149162" cy="194845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0151" y="2683500"/>
            <a:ext cx="6149162" cy="639606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90151" y="9343248"/>
            <a:ext cx="1604129" cy="536700"/>
          </a:xfrm>
          <a:prstGeom prst="rect">
            <a:avLst/>
          </a:prstGeom>
        </p:spPr>
        <p:txBody>
          <a:bodyPr vert="horz" lIns="91440" tIns="45720" rIns="91440" bIns="45720" rtlCol="0" anchor="ctr"/>
          <a:lstStyle>
            <a:lvl1pPr algn="l">
              <a:defRPr sz="936">
                <a:solidFill>
                  <a:schemeClr val="tx1">
                    <a:tint val="75000"/>
                  </a:schemeClr>
                </a:solidFill>
              </a:defRPr>
            </a:lvl1pPr>
          </a:lstStyle>
          <a:p>
            <a:fld id="{3EE458A1-E177-45A7-95B8-3888EE39C2C1}" type="datetime1">
              <a:rPr kumimoji="1" lang="ja-JP" altLang="en-US" smtClean="0"/>
              <a:t>2022/3/10</a:t>
            </a:fld>
            <a:endParaRPr kumimoji="1" lang="ja-JP" altLang="en-US"/>
          </a:p>
        </p:txBody>
      </p:sp>
      <p:sp>
        <p:nvSpPr>
          <p:cNvPr id="5" name="Footer Placeholder 4"/>
          <p:cNvSpPr>
            <a:spLocks noGrp="1"/>
          </p:cNvSpPr>
          <p:nvPr>
            <p:ph type="ftr" sz="quarter" idx="3"/>
          </p:nvPr>
        </p:nvSpPr>
        <p:spPr>
          <a:xfrm>
            <a:off x="2361635" y="9343248"/>
            <a:ext cx="2406194" cy="536700"/>
          </a:xfrm>
          <a:prstGeom prst="rect">
            <a:avLst/>
          </a:prstGeom>
        </p:spPr>
        <p:txBody>
          <a:bodyPr vert="horz" lIns="91440" tIns="45720" rIns="91440" bIns="45720" rtlCol="0" anchor="ctr"/>
          <a:lstStyle>
            <a:lvl1pPr algn="ctr">
              <a:defRPr sz="936">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35183" y="9343248"/>
            <a:ext cx="1604129" cy="536700"/>
          </a:xfrm>
          <a:prstGeom prst="rect">
            <a:avLst/>
          </a:prstGeom>
        </p:spPr>
        <p:txBody>
          <a:bodyPr vert="horz" lIns="91440" tIns="45720" rIns="91440" bIns="45720" rtlCol="0" anchor="ctr"/>
          <a:lstStyle>
            <a:lvl1pPr algn="r">
              <a:defRPr sz="936">
                <a:solidFill>
                  <a:schemeClr val="tx1">
                    <a:tint val="75000"/>
                  </a:schemeClr>
                </a:solidFill>
              </a:defRPr>
            </a:lvl1pPr>
          </a:lstStyle>
          <a:p>
            <a:fld id="{873389BF-BA6F-4A8C-A5BD-04EF09348BD3}" type="slidenum">
              <a:rPr kumimoji="1" lang="ja-JP" altLang="en-US" smtClean="0"/>
              <a:t>‹#›</a:t>
            </a:fld>
            <a:endParaRPr kumimoji="1" lang="ja-JP" altLang="en-US"/>
          </a:p>
        </p:txBody>
      </p:sp>
    </p:spTree>
    <p:extLst>
      <p:ext uri="{BB962C8B-B14F-4D97-AF65-F5344CB8AC3E}">
        <p14:creationId xmlns:p14="http://schemas.microsoft.com/office/powerpoint/2010/main" val="3467998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12958" rtl="0" eaLnBrk="1" latinLnBrk="0" hangingPunct="1">
        <a:lnSpc>
          <a:spcPct val="90000"/>
        </a:lnSpc>
        <a:spcBef>
          <a:spcPct val="0"/>
        </a:spcBef>
        <a:buNone/>
        <a:defRPr kumimoji="1" sz="3431" kern="1200">
          <a:solidFill>
            <a:schemeClr val="tx1"/>
          </a:solidFill>
          <a:latin typeface="+mj-lt"/>
          <a:ea typeface="+mj-ea"/>
          <a:cs typeface="+mj-cs"/>
        </a:defRPr>
      </a:lvl1pPr>
    </p:titleStyle>
    <p:bodyStyle>
      <a:lvl1pPr marL="178239" indent="-178239" algn="l" defTabSz="712958" rtl="0" eaLnBrk="1" latinLnBrk="0" hangingPunct="1">
        <a:lnSpc>
          <a:spcPct val="90000"/>
        </a:lnSpc>
        <a:spcBef>
          <a:spcPts val="780"/>
        </a:spcBef>
        <a:buFont typeface="Arial" panose="020B0604020202020204" pitchFamily="34" charset="0"/>
        <a:buChar char="•"/>
        <a:defRPr kumimoji="1" sz="2183" kern="1200">
          <a:solidFill>
            <a:schemeClr val="tx1"/>
          </a:solidFill>
          <a:latin typeface="+mn-lt"/>
          <a:ea typeface="+mn-ea"/>
          <a:cs typeface="+mn-cs"/>
        </a:defRPr>
      </a:lvl1pPr>
      <a:lvl2pPr marL="534718" indent="-178239" algn="l" defTabSz="712958" rtl="0" eaLnBrk="1" latinLnBrk="0" hangingPunct="1">
        <a:lnSpc>
          <a:spcPct val="90000"/>
        </a:lnSpc>
        <a:spcBef>
          <a:spcPts val="390"/>
        </a:spcBef>
        <a:buFont typeface="Arial" panose="020B0604020202020204" pitchFamily="34" charset="0"/>
        <a:buChar char="•"/>
        <a:defRPr kumimoji="1" sz="1871" kern="1200">
          <a:solidFill>
            <a:schemeClr val="tx1"/>
          </a:solidFill>
          <a:latin typeface="+mn-lt"/>
          <a:ea typeface="+mn-ea"/>
          <a:cs typeface="+mn-cs"/>
        </a:defRPr>
      </a:lvl2pPr>
      <a:lvl3pPr marL="891197" indent="-178239" algn="l" defTabSz="712958" rtl="0" eaLnBrk="1" latinLnBrk="0" hangingPunct="1">
        <a:lnSpc>
          <a:spcPct val="90000"/>
        </a:lnSpc>
        <a:spcBef>
          <a:spcPts val="390"/>
        </a:spcBef>
        <a:buFont typeface="Arial" panose="020B0604020202020204" pitchFamily="34" charset="0"/>
        <a:buChar char="•"/>
        <a:defRPr kumimoji="1" sz="1559" kern="1200">
          <a:solidFill>
            <a:schemeClr val="tx1"/>
          </a:solidFill>
          <a:latin typeface="+mn-lt"/>
          <a:ea typeface="+mn-ea"/>
          <a:cs typeface="+mn-cs"/>
        </a:defRPr>
      </a:lvl3pPr>
      <a:lvl4pPr marL="1247676" indent="-178239" algn="l" defTabSz="712958"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4pPr>
      <a:lvl5pPr marL="1604155" indent="-178239" algn="l" defTabSz="712958"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5pPr>
      <a:lvl6pPr marL="1960634" indent="-178239" algn="l" defTabSz="712958"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6pPr>
      <a:lvl7pPr marL="2317112" indent="-178239" algn="l" defTabSz="712958"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7pPr>
      <a:lvl8pPr marL="2673591" indent="-178239" algn="l" defTabSz="712958"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8pPr>
      <a:lvl9pPr marL="3030070" indent="-178239" algn="l" defTabSz="712958"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9pPr>
    </p:bodyStyle>
    <p:otherStyle>
      <a:defPPr>
        <a:defRPr lang="en-US"/>
      </a:defPPr>
      <a:lvl1pPr marL="0" algn="l" defTabSz="712958" rtl="0" eaLnBrk="1" latinLnBrk="0" hangingPunct="1">
        <a:defRPr kumimoji="1" sz="1403" kern="1200">
          <a:solidFill>
            <a:schemeClr val="tx1"/>
          </a:solidFill>
          <a:latin typeface="+mn-lt"/>
          <a:ea typeface="+mn-ea"/>
          <a:cs typeface="+mn-cs"/>
        </a:defRPr>
      </a:lvl1pPr>
      <a:lvl2pPr marL="356479" algn="l" defTabSz="712958" rtl="0" eaLnBrk="1" latinLnBrk="0" hangingPunct="1">
        <a:defRPr kumimoji="1" sz="1403" kern="1200">
          <a:solidFill>
            <a:schemeClr val="tx1"/>
          </a:solidFill>
          <a:latin typeface="+mn-lt"/>
          <a:ea typeface="+mn-ea"/>
          <a:cs typeface="+mn-cs"/>
        </a:defRPr>
      </a:lvl2pPr>
      <a:lvl3pPr marL="712958" algn="l" defTabSz="712958" rtl="0" eaLnBrk="1" latinLnBrk="0" hangingPunct="1">
        <a:defRPr kumimoji="1" sz="1403" kern="1200">
          <a:solidFill>
            <a:schemeClr val="tx1"/>
          </a:solidFill>
          <a:latin typeface="+mn-lt"/>
          <a:ea typeface="+mn-ea"/>
          <a:cs typeface="+mn-cs"/>
        </a:defRPr>
      </a:lvl3pPr>
      <a:lvl4pPr marL="1069437" algn="l" defTabSz="712958" rtl="0" eaLnBrk="1" latinLnBrk="0" hangingPunct="1">
        <a:defRPr kumimoji="1" sz="1403" kern="1200">
          <a:solidFill>
            <a:schemeClr val="tx1"/>
          </a:solidFill>
          <a:latin typeface="+mn-lt"/>
          <a:ea typeface="+mn-ea"/>
          <a:cs typeface="+mn-cs"/>
        </a:defRPr>
      </a:lvl4pPr>
      <a:lvl5pPr marL="1425915" algn="l" defTabSz="712958" rtl="0" eaLnBrk="1" latinLnBrk="0" hangingPunct="1">
        <a:defRPr kumimoji="1" sz="1403" kern="1200">
          <a:solidFill>
            <a:schemeClr val="tx1"/>
          </a:solidFill>
          <a:latin typeface="+mn-lt"/>
          <a:ea typeface="+mn-ea"/>
          <a:cs typeface="+mn-cs"/>
        </a:defRPr>
      </a:lvl5pPr>
      <a:lvl6pPr marL="1782394" algn="l" defTabSz="712958" rtl="0" eaLnBrk="1" latinLnBrk="0" hangingPunct="1">
        <a:defRPr kumimoji="1" sz="1403" kern="1200">
          <a:solidFill>
            <a:schemeClr val="tx1"/>
          </a:solidFill>
          <a:latin typeface="+mn-lt"/>
          <a:ea typeface="+mn-ea"/>
          <a:cs typeface="+mn-cs"/>
        </a:defRPr>
      </a:lvl6pPr>
      <a:lvl7pPr marL="2138873" algn="l" defTabSz="712958" rtl="0" eaLnBrk="1" latinLnBrk="0" hangingPunct="1">
        <a:defRPr kumimoji="1" sz="1403" kern="1200">
          <a:solidFill>
            <a:schemeClr val="tx1"/>
          </a:solidFill>
          <a:latin typeface="+mn-lt"/>
          <a:ea typeface="+mn-ea"/>
          <a:cs typeface="+mn-cs"/>
        </a:defRPr>
      </a:lvl7pPr>
      <a:lvl8pPr marL="2495352" algn="l" defTabSz="712958" rtl="0" eaLnBrk="1" latinLnBrk="0" hangingPunct="1">
        <a:defRPr kumimoji="1" sz="1403" kern="1200">
          <a:solidFill>
            <a:schemeClr val="tx1"/>
          </a:solidFill>
          <a:latin typeface="+mn-lt"/>
          <a:ea typeface="+mn-ea"/>
          <a:cs typeface="+mn-cs"/>
        </a:defRPr>
      </a:lvl8pPr>
      <a:lvl9pPr marL="2851831" algn="l" defTabSz="712958" rtl="0" eaLnBrk="1" latinLnBrk="0" hangingPunct="1">
        <a:defRPr kumimoji="1" sz="14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0375" t="416" r="7222"/>
          <a:stretch/>
        </p:blipFill>
        <p:spPr>
          <a:xfrm>
            <a:off x="-20782" y="4052455"/>
            <a:ext cx="7148946" cy="3799781"/>
          </a:xfrm>
          <a:prstGeom prst="rect">
            <a:avLst/>
          </a:prstGeom>
        </p:spPr>
      </p:pic>
      <p:sp>
        <p:nvSpPr>
          <p:cNvPr id="28" name="テキスト ボックス 27"/>
          <p:cNvSpPr txBox="1"/>
          <p:nvPr/>
        </p:nvSpPr>
        <p:spPr bwMode="gray">
          <a:xfrm>
            <a:off x="423624" y="2916000"/>
            <a:ext cx="6288901" cy="769441"/>
          </a:xfrm>
          <a:prstGeom prst="rect">
            <a:avLst/>
          </a:prstGeom>
          <a:noFill/>
          <a:ln w="19050" cap="rnd">
            <a:noFill/>
          </a:ln>
        </p:spPr>
        <p:txBody>
          <a:bodyPr wrap="none" rtlCol="0">
            <a:spAutoFit/>
          </a:bodyPr>
          <a:lstStyle/>
          <a:p>
            <a:pPr algn="ctr"/>
            <a:r>
              <a:rPr kumimoji="1" lang="ja-JP" altLang="en-US" sz="4400" dirty="0" smtClean="0">
                <a:solidFill>
                  <a:srgbClr val="0E58A1"/>
                </a:solidFill>
                <a:latin typeface="HG創英角ｺﾞｼｯｸUB" panose="020B0909000000000000" pitchFamily="49" charset="-128"/>
                <a:ea typeface="HG創英角ｺﾞｼｯｸUB" panose="020B0909000000000000" pitchFamily="49" charset="-128"/>
              </a:rPr>
              <a:t>生</a:t>
            </a:r>
            <a:r>
              <a:rPr kumimoji="1" lang="ja-JP" altLang="en-US" sz="4400" dirty="0" smtClean="0">
                <a:ln w="12700" cap="rnd">
                  <a:solidFill>
                    <a:srgbClr val="0E58A1"/>
                  </a:solidFill>
                </a:ln>
                <a:pattFill prst="narHorz">
                  <a:fgClr>
                    <a:srgbClr val="0E58A1"/>
                  </a:fgClr>
                  <a:bgClr>
                    <a:schemeClr val="bg1"/>
                  </a:bgClr>
                </a:pattFill>
                <a:latin typeface="HG創英角ｺﾞｼｯｸUB" panose="020B0909000000000000" pitchFamily="49" charset="-128"/>
                <a:ea typeface="HG創英角ｺﾞｼｯｸUB" panose="020B0909000000000000" pitchFamily="49" charset="-128"/>
              </a:rPr>
              <a:t>活</a:t>
            </a:r>
            <a:r>
              <a:rPr kumimoji="1" lang="ja-JP" altLang="en-US" sz="4400" dirty="0" smtClean="0">
                <a:solidFill>
                  <a:srgbClr val="0E58A1"/>
                </a:solidFill>
                <a:latin typeface="HG創英角ｺﾞｼｯｸUB" panose="020B0909000000000000" pitchFamily="49" charset="-128"/>
                <a:ea typeface="HG創英角ｺﾞｼｯｸUB" panose="020B0909000000000000" pitchFamily="49" charset="-128"/>
              </a:rPr>
              <a:t>総</a:t>
            </a:r>
            <a:r>
              <a:rPr kumimoji="1" lang="ja-JP" altLang="en-US" sz="4400" dirty="0" smtClean="0">
                <a:ln w="12700" cap="rnd">
                  <a:solidFill>
                    <a:srgbClr val="0E58A1"/>
                  </a:solidFill>
                </a:ln>
                <a:pattFill prst="narHorz">
                  <a:fgClr>
                    <a:srgbClr val="0E58A1"/>
                  </a:fgClr>
                  <a:bgClr>
                    <a:schemeClr val="bg1"/>
                  </a:bgClr>
                </a:pattFill>
                <a:latin typeface="HG創英角ｺﾞｼｯｸUB" panose="020B0909000000000000" pitchFamily="49" charset="-128"/>
                <a:ea typeface="HG創英角ｺﾞｼｯｸUB" panose="020B0909000000000000" pitchFamily="49" charset="-128"/>
              </a:rPr>
              <a:t>合</a:t>
            </a:r>
            <a:r>
              <a:rPr kumimoji="1" lang="ja-JP" altLang="en-US" sz="4400" dirty="0" smtClean="0">
                <a:solidFill>
                  <a:srgbClr val="0E58A1"/>
                </a:solidFill>
                <a:latin typeface="HG創英角ｺﾞｼｯｸUB" panose="020B0909000000000000" pitchFamily="49" charset="-128"/>
                <a:ea typeface="HG創英角ｺﾞｼｯｸUB" panose="020B0909000000000000" pitchFamily="49" charset="-128"/>
              </a:rPr>
              <a:t>補</a:t>
            </a:r>
            <a:r>
              <a:rPr kumimoji="1" lang="ja-JP" altLang="en-US" sz="4400" dirty="0" smtClean="0">
                <a:ln w="12700" cap="rnd">
                  <a:solidFill>
                    <a:srgbClr val="0E58A1"/>
                  </a:solidFill>
                </a:ln>
                <a:pattFill prst="narHorz">
                  <a:fgClr>
                    <a:srgbClr val="0E58A1"/>
                  </a:fgClr>
                  <a:bgClr>
                    <a:schemeClr val="bg1"/>
                  </a:bgClr>
                </a:pattFill>
                <a:latin typeface="HG創英角ｺﾞｼｯｸUB" panose="020B0909000000000000" pitchFamily="49" charset="-128"/>
                <a:ea typeface="HG創英角ｺﾞｼｯｸUB" panose="020B0909000000000000" pitchFamily="49" charset="-128"/>
              </a:rPr>
              <a:t>償</a:t>
            </a:r>
            <a:r>
              <a:rPr kumimoji="1" lang="ja-JP" altLang="en-US" sz="3200" dirty="0" smtClean="0">
                <a:solidFill>
                  <a:srgbClr val="0E58A1"/>
                </a:solidFill>
                <a:latin typeface="HG創英角ｺﾞｼｯｸUB" panose="020B0909000000000000" pitchFamily="49" charset="-128"/>
                <a:ea typeface="HG創英角ｺﾞｼｯｸUB" panose="020B0909000000000000" pitchFamily="49" charset="-128"/>
              </a:rPr>
              <a:t>プラン</a:t>
            </a:r>
            <a:r>
              <a:rPr kumimoji="1" lang="ja-JP" altLang="en-US" sz="2000" dirty="0" smtClean="0">
                <a:solidFill>
                  <a:srgbClr val="0E58A1"/>
                </a:solidFill>
                <a:latin typeface="HG創英角ｺﾞｼｯｸUB" panose="020B0909000000000000" pitchFamily="49" charset="-128"/>
                <a:ea typeface="HG創英角ｺﾞｼｯｸUB" panose="020B0909000000000000" pitchFamily="49" charset="-128"/>
              </a:rPr>
              <a:t>の</a:t>
            </a:r>
            <a:r>
              <a:rPr kumimoji="1" lang="ja-JP" altLang="en-US" sz="3200" dirty="0" smtClean="0">
                <a:solidFill>
                  <a:srgbClr val="0E58A1"/>
                </a:solidFill>
                <a:latin typeface="HG創英角ｺﾞｼｯｸUB" panose="020B0909000000000000" pitchFamily="49" charset="-128"/>
                <a:ea typeface="HG創英角ｺﾞｼｯｸUB" panose="020B0909000000000000" pitchFamily="49" charset="-128"/>
              </a:rPr>
              <a:t>ご案内</a:t>
            </a:r>
            <a:endParaRPr kumimoji="1" lang="ja-JP" altLang="en-US" sz="3200" dirty="0">
              <a:solidFill>
                <a:srgbClr val="0E58A1"/>
              </a:solidFill>
              <a:latin typeface="HG創英角ｺﾞｼｯｸUB" panose="020B0909000000000000" pitchFamily="49" charset="-128"/>
              <a:ea typeface="HG創英角ｺﾞｼｯｸUB" panose="020B0909000000000000" pitchFamily="49" charset="-128"/>
            </a:endParaRPr>
          </a:p>
        </p:txBody>
      </p:sp>
      <p:grpSp>
        <p:nvGrpSpPr>
          <p:cNvPr id="19" name="グループ化 18"/>
          <p:cNvGrpSpPr/>
          <p:nvPr/>
        </p:nvGrpSpPr>
        <p:grpSpPr bwMode="gray">
          <a:xfrm>
            <a:off x="233915" y="217087"/>
            <a:ext cx="1525863" cy="382004"/>
            <a:chOff x="233915" y="217087"/>
            <a:chExt cx="1525863" cy="382004"/>
          </a:xfrm>
        </p:grpSpPr>
        <p:sp>
          <p:nvSpPr>
            <p:cNvPr id="7" name="Freeform 5"/>
            <p:cNvSpPr>
              <a:spLocks/>
            </p:cNvSpPr>
            <p:nvPr/>
          </p:nvSpPr>
          <p:spPr bwMode="gray">
            <a:xfrm>
              <a:off x="765704" y="217087"/>
              <a:ext cx="199354" cy="380926"/>
            </a:xfrm>
            <a:custGeom>
              <a:avLst/>
              <a:gdLst>
                <a:gd name="T0" fmla="*/ 236 w 370"/>
                <a:gd name="T1" fmla="*/ 707 h 707"/>
                <a:gd name="T2" fmla="*/ 236 w 370"/>
                <a:gd name="T3" fmla="*/ 661 h 707"/>
                <a:gd name="T4" fmla="*/ 236 w 370"/>
                <a:gd name="T5" fmla="*/ 164 h 707"/>
                <a:gd name="T6" fmla="*/ 234 w 370"/>
                <a:gd name="T7" fmla="*/ 128 h 707"/>
                <a:gd name="T8" fmla="*/ 222 w 370"/>
                <a:gd name="T9" fmla="*/ 118 h 707"/>
                <a:gd name="T10" fmla="*/ 182 w 370"/>
                <a:gd name="T11" fmla="*/ 114 h 707"/>
                <a:gd name="T12" fmla="*/ 170 w 370"/>
                <a:gd name="T13" fmla="*/ 114 h 707"/>
                <a:gd name="T14" fmla="*/ 150 w 370"/>
                <a:gd name="T15" fmla="*/ 118 h 707"/>
                <a:gd name="T16" fmla="*/ 138 w 370"/>
                <a:gd name="T17" fmla="*/ 130 h 707"/>
                <a:gd name="T18" fmla="*/ 134 w 370"/>
                <a:gd name="T19" fmla="*/ 150 h 707"/>
                <a:gd name="T20" fmla="*/ 132 w 370"/>
                <a:gd name="T21" fmla="*/ 164 h 707"/>
                <a:gd name="T22" fmla="*/ 134 w 370"/>
                <a:gd name="T23" fmla="*/ 657 h 707"/>
                <a:gd name="T24" fmla="*/ 134 w 370"/>
                <a:gd name="T25" fmla="*/ 707 h 707"/>
                <a:gd name="T26" fmla="*/ 4 w 370"/>
                <a:gd name="T27" fmla="*/ 707 h 707"/>
                <a:gd name="T28" fmla="*/ 2 w 370"/>
                <a:gd name="T29" fmla="*/ 683 h 707"/>
                <a:gd name="T30" fmla="*/ 0 w 370"/>
                <a:gd name="T31" fmla="*/ 659 h 707"/>
                <a:gd name="T32" fmla="*/ 0 w 370"/>
                <a:gd name="T33" fmla="*/ 110 h 707"/>
                <a:gd name="T34" fmla="*/ 6 w 370"/>
                <a:gd name="T35" fmla="*/ 58 h 707"/>
                <a:gd name="T36" fmla="*/ 18 w 370"/>
                <a:gd name="T37" fmla="*/ 30 h 707"/>
                <a:gd name="T38" fmla="*/ 30 w 370"/>
                <a:gd name="T39" fmla="*/ 18 h 707"/>
                <a:gd name="T40" fmla="*/ 56 w 370"/>
                <a:gd name="T41" fmla="*/ 6 h 707"/>
                <a:gd name="T42" fmla="*/ 110 w 370"/>
                <a:gd name="T43" fmla="*/ 2 h 707"/>
                <a:gd name="T44" fmla="*/ 194 w 370"/>
                <a:gd name="T45" fmla="*/ 0 h 707"/>
                <a:gd name="T46" fmla="*/ 278 w 370"/>
                <a:gd name="T47" fmla="*/ 2 h 707"/>
                <a:gd name="T48" fmla="*/ 320 w 370"/>
                <a:gd name="T49" fmla="*/ 8 h 707"/>
                <a:gd name="T50" fmla="*/ 348 w 370"/>
                <a:gd name="T51" fmla="*/ 24 h 707"/>
                <a:gd name="T52" fmla="*/ 364 w 370"/>
                <a:gd name="T53" fmla="*/ 52 h 707"/>
                <a:gd name="T54" fmla="*/ 370 w 370"/>
                <a:gd name="T55" fmla="*/ 92 h 707"/>
                <a:gd name="T56" fmla="*/ 370 w 370"/>
                <a:gd name="T57" fmla="*/ 389 h 707"/>
                <a:gd name="T58" fmla="*/ 370 w 370"/>
                <a:gd name="T59" fmla="*/ 685 h 707"/>
                <a:gd name="T60" fmla="*/ 366 w 370"/>
                <a:gd name="T61" fmla="*/ 707 h 707"/>
                <a:gd name="T62" fmla="*/ 236 w 370"/>
                <a:gd name="T63"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0" h="707">
                  <a:moveTo>
                    <a:pt x="236" y="707"/>
                  </a:moveTo>
                  <a:lnTo>
                    <a:pt x="236" y="707"/>
                  </a:lnTo>
                  <a:lnTo>
                    <a:pt x="236" y="661"/>
                  </a:lnTo>
                  <a:lnTo>
                    <a:pt x="236" y="661"/>
                  </a:lnTo>
                  <a:lnTo>
                    <a:pt x="236" y="164"/>
                  </a:lnTo>
                  <a:lnTo>
                    <a:pt x="236" y="164"/>
                  </a:lnTo>
                  <a:lnTo>
                    <a:pt x="236" y="136"/>
                  </a:lnTo>
                  <a:lnTo>
                    <a:pt x="234" y="128"/>
                  </a:lnTo>
                  <a:lnTo>
                    <a:pt x="230" y="122"/>
                  </a:lnTo>
                  <a:lnTo>
                    <a:pt x="222" y="118"/>
                  </a:lnTo>
                  <a:lnTo>
                    <a:pt x="212" y="116"/>
                  </a:lnTo>
                  <a:lnTo>
                    <a:pt x="182" y="114"/>
                  </a:lnTo>
                  <a:lnTo>
                    <a:pt x="182" y="114"/>
                  </a:lnTo>
                  <a:lnTo>
                    <a:pt x="170" y="114"/>
                  </a:lnTo>
                  <a:lnTo>
                    <a:pt x="158" y="116"/>
                  </a:lnTo>
                  <a:lnTo>
                    <a:pt x="150" y="118"/>
                  </a:lnTo>
                  <a:lnTo>
                    <a:pt x="144" y="124"/>
                  </a:lnTo>
                  <a:lnTo>
                    <a:pt x="138" y="130"/>
                  </a:lnTo>
                  <a:lnTo>
                    <a:pt x="136" y="140"/>
                  </a:lnTo>
                  <a:lnTo>
                    <a:pt x="134" y="150"/>
                  </a:lnTo>
                  <a:lnTo>
                    <a:pt x="132" y="164"/>
                  </a:lnTo>
                  <a:lnTo>
                    <a:pt x="132" y="164"/>
                  </a:lnTo>
                  <a:lnTo>
                    <a:pt x="134" y="411"/>
                  </a:lnTo>
                  <a:lnTo>
                    <a:pt x="134" y="657"/>
                  </a:lnTo>
                  <a:lnTo>
                    <a:pt x="134" y="657"/>
                  </a:lnTo>
                  <a:lnTo>
                    <a:pt x="134" y="707"/>
                  </a:lnTo>
                  <a:lnTo>
                    <a:pt x="134" y="707"/>
                  </a:lnTo>
                  <a:lnTo>
                    <a:pt x="4" y="707"/>
                  </a:lnTo>
                  <a:lnTo>
                    <a:pt x="4" y="707"/>
                  </a:lnTo>
                  <a:lnTo>
                    <a:pt x="2" y="683"/>
                  </a:lnTo>
                  <a:lnTo>
                    <a:pt x="0" y="659"/>
                  </a:lnTo>
                  <a:lnTo>
                    <a:pt x="0" y="659"/>
                  </a:lnTo>
                  <a:lnTo>
                    <a:pt x="0" y="110"/>
                  </a:lnTo>
                  <a:lnTo>
                    <a:pt x="0" y="110"/>
                  </a:lnTo>
                  <a:lnTo>
                    <a:pt x="2" y="82"/>
                  </a:lnTo>
                  <a:lnTo>
                    <a:pt x="6" y="58"/>
                  </a:lnTo>
                  <a:lnTo>
                    <a:pt x="12" y="38"/>
                  </a:lnTo>
                  <a:lnTo>
                    <a:pt x="18" y="30"/>
                  </a:lnTo>
                  <a:lnTo>
                    <a:pt x="22" y="24"/>
                  </a:lnTo>
                  <a:lnTo>
                    <a:pt x="30" y="18"/>
                  </a:lnTo>
                  <a:lnTo>
                    <a:pt x="38" y="14"/>
                  </a:lnTo>
                  <a:lnTo>
                    <a:pt x="56" y="6"/>
                  </a:lnTo>
                  <a:lnTo>
                    <a:pt x="80" y="2"/>
                  </a:lnTo>
                  <a:lnTo>
                    <a:pt x="110" y="2"/>
                  </a:lnTo>
                  <a:lnTo>
                    <a:pt x="110" y="2"/>
                  </a:lnTo>
                  <a:lnTo>
                    <a:pt x="194" y="0"/>
                  </a:lnTo>
                  <a:lnTo>
                    <a:pt x="278" y="2"/>
                  </a:lnTo>
                  <a:lnTo>
                    <a:pt x="278" y="2"/>
                  </a:lnTo>
                  <a:lnTo>
                    <a:pt x="300" y="4"/>
                  </a:lnTo>
                  <a:lnTo>
                    <a:pt x="320" y="8"/>
                  </a:lnTo>
                  <a:lnTo>
                    <a:pt x="336" y="14"/>
                  </a:lnTo>
                  <a:lnTo>
                    <a:pt x="348" y="24"/>
                  </a:lnTo>
                  <a:lnTo>
                    <a:pt x="358" y="36"/>
                  </a:lnTo>
                  <a:lnTo>
                    <a:pt x="364" y="52"/>
                  </a:lnTo>
                  <a:lnTo>
                    <a:pt x="368" y="70"/>
                  </a:lnTo>
                  <a:lnTo>
                    <a:pt x="370" y="92"/>
                  </a:lnTo>
                  <a:lnTo>
                    <a:pt x="370" y="92"/>
                  </a:lnTo>
                  <a:lnTo>
                    <a:pt x="370" y="389"/>
                  </a:lnTo>
                  <a:lnTo>
                    <a:pt x="370" y="685"/>
                  </a:lnTo>
                  <a:lnTo>
                    <a:pt x="370" y="685"/>
                  </a:lnTo>
                  <a:lnTo>
                    <a:pt x="368" y="695"/>
                  </a:lnTo>
                  <a:lnTo>
                    <a:pt x="366" y="707"/>
                  </a:lnTo>
                  <a:lnTo>
                    <a:pt x="366" y="707"/>
                  </a:lnTo>
                  <a:lnTo>
                    <a:pt x="236" y="707"/>
                  </a:lnTo>
                  <a:lnTo>
                    <a:pt x="236" y="707"/>
                  </a:lnTo>
                  <a:close/>
                </a:path>
              </a:pathLst>
            </a:custGeom>
            <a:solidFill>
              <a:srgbClr val="0E58A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Freeform 6"/>
            <p:cNvSpPr>
              <a:spLocks/>
            </p:cNvSpPr>
            <p:nvPr/>
          </p:nvSpPr>
          <p:spPr bwMode="gray">
            <a:xfrm>
              <a:off x="233915" y="217087"/>
              <a:ext cx="206897" cy="380926"/>
            </a:xfrm>
            <a:custGeom>
              <a:avLst/>
              <a:gdLst>
                <a:gd name="T0" fmla="*/ 368 w 384"/>
                <a:gd name="T1" fmla="*/ 707 h 707"/>
                <a:gd name="T2" fmla="*/ 240 w 384"/>
                <a:gd name="T3" fmla="*/ 707 h 707"/>
                <a:gd name="T4" fmla="*/ 240 w 384"/>
                <a:gd name="T5" fmla="*/ 531 h 707"/>
                <a:gd name="T6" fmla="*/ 238 w 384"/>
                <a:gd name="T7" fmla="*/ 479 h 707"/>
                <a:gd name="T8" fmla="*/ 234 w 384"/>
                <a:gd name="T9" fmla="*/ 429 h 707"/>
                <a:gd name="T10" fmla="*/ 224 w 384"/>
                <a:gd name="T11" fmla="*/ 401 h 707"/>
                <a:gd name="T12" fmla="*/ 206 w 384"/>
                <a:gd name="T13" fmla="*/ 381 h 707"/>
                <a:gd name="T14" fmla="*/ 164 w 384"/>
                <a:gd name="T15" fmla="*/ 361 h 707"/>
                <a:gd name="T16" fmla="*/ 134 w 384"/>
                <a:gd name="T17" fmla="*/ 350 h 707"/>
                <a:gd name="T18" fmla="*/ 134 w 384"/>
                <a:gd name="T19" fmla="*/ 707 h 707"/>
                <a:gd name="T20" fmla="*/ 4 w 384"/>
                <a:gd name="T21" fmla="*/ 707 h 707"/>
                <a:gd name="T22" fmla="*/ 0 w 384"/>
                <a:gd name="T23" fmla="*/ 671 h 707"/>
                <a:gd name="T24" fmla="*/ 0 w 384"/>
                <a:gd name="T25" fmla="*/ 42 h 707"/>
                <a:gd name="T26" fmla="*/ 2 w 384"/>
                <a:gd name="T27" fmla="*/ 22 h 707"/>
                <a:gd name="T28" fmla="*/ 8 w 384"/>
                <a:gd name="T29" fmla="*/ 8 h 707"/>
                <a:gd name="T30" fmla="*/ 20 w 384"/>
                <a:gd name="T31" fmla="*/ 2 h 707"/>
                <a:gd name="T32" fmla="*/ 40 w 384"/>
                <a:gd name="T33" fmla="*/ 0 h 707"/>
                <a:gd name="T34" fmla="*/ 62 w 384"/>
                <a:gd name="T35" fmla="*/ 2 h 707"/>
                <a:gd name="T36" fmla="*/ 132 w 384"/>
                <a:gd name="T37" fmla="*/ 2 h 707"/>
                <a:gd name="T38" fmla="*/ 132 w 384"/>
                <a:gd name="T39" fmla="*/ 246 h 707"/>
                <a:gd name="T40" fmla="*/ 142 w 384"/>
                <a:gd name="T41" fmla="*/ 250 h 707"/>
                <a:gd name="T42" fmla="*/ 150 w 384"/>
                <a:gd name="T43" fmla="*/ 238 h 707"/>
                <a:gd name="T44" fmla="*/ 156 w 384"/>
                <a:gd name="T45" fmla="*/ 226 h 707"/>
                <a:gd name="T46" fmla="*/ 238 w 384"/>
                <a:gd name="T47" fmla="*/ 36 h 707"/>
                <a:gd name="T48" fmla="*/ 246 w 384"/>
                <a:gd name="T49" fmla="*/ 18 h 707"/>
                <a:gd name="T50" fmla="*/ 258 w 384"/>
                <a:gd name="T51" fmla="*/ 8 h 707"/>
                <a:gd name="T52" fmla="*/ 272 w 384"/>
                <a:gd name="T53" fmla="*/ 2 h 707"/>
                <a:gd name="T54" fmla="*/ 290 w 384"/>
                <a:gd name="T55" fmla="*/ 0 h 707"/>
                <a:gd name="T56" fmla="*/ 312 w 384"/>
                <a:gd name="T57" fmla="*/ 2 h 707"/>
                <a:gd name="T58" fmla="*/ 384 w 384"/>
                <a:gd name="T59" fmla="*/ 2 h 707"/>
                <a:gd name="T60" fmla="*/ 332 w 384"/>
                <a:gd name="T61" fmla="*/ 122 h 707"/>
                <a:gd name="T62" fmla="*/ 282 w 384"/>
                <a:gd name="T63" fmla="*/ 238 h 707"/>
                <a:gd name="T64" fmla="*/ 276 w 384"/>
                <a:gd name="T65" fmla="*/ 250 h 707"/>
                <a:gd name="T66" fmla="*/ 272 w 384"/>
                <a:gd name="T67" fmla="*/ 270 h 707"/>
                <a:gd name="T68" fmla="*/ 276 w 384"/>
                <a:gd name="T69" fmla="*/ 286 h 707"/>
                <a:gd name="T70" fmla="*/ 290 w 384"/>
                <a:gd name="T71" fmla="*/ 300 h 707"/>
                <a:gd name="T72" fmla="*/ 302 w 384"/>
                <a:gd name="T73" fmla="*/ 306 h 707"/>
                <a:gd name="T74" fmla="*/ 330 w 384"/>
                <a:gd name="T75" fmla="*/ 324 h 707"/>
                <a:gd name="T76" fmla="*/ 350 w 384"/>
                <a:gd name="T77" fmla="*/ 346 h 707"/>
                <a:gd name="T78" fmla="*/ 364 w 384"/>
                <a:gd name="T79" fmla="*/ 373 h 707"/>
                <a:gd name="T80" fmla="*/ 368 w 384"/>
                <a:gd name="T81" fmla="*/ 405 h 707"/>
                <a:gd name="T82" fmla="*/ 370 w 384"/>
                <a:gd name="T83" fmla="*/ 555 h 707"/>
                <a:gd name="T84" fmla="*/ 368 w 384"/>
                <a:gd name="T85"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707">
                  <a:moveTo>
                    <a:pt x="368" y="707"/>
                  </a:moveTo>
                  <a:lnTo>
                    <a:pt x="368" y="707"/>
                  </a:lnTo>
                  <a:lnTo>
                    <a:pt x="240" y="707"/>
                  </a:lnTo>
                  <a:lnTo>
                    <a:pt x="240" y="707"/>
                  </a:lnTo>
                  <a:lnTo>
                    <a:pt x="240" y="531"/>
                  </a:lnTo>
                  <a:lnTo>
                    <a:pt x="240" y="531"/>
                  </a:lnTo>
                  <a:lnTo>
                    <a:pt x="238" y="479"/>
                  </a:lnTo>
                  <a:lnTo>
                    <a:pt x="238" y="479"/>
                  </a:lnTo>
                  <a:lnTo>
                    <a:pt x="238" y="451"/>
                  </a:lnTo>
                  <a:lnTo>
                    <a:pt x="234" y="429"/>
                  </a:lnTo>
                  <a:lnTo>
                    <a:pt x="228" y="409"/>
                  </a:lnTo>
                  <a:lnTo>
                    <a:pt x="224" y="401"/>
                  </a:lnTo>
                  <a:lnTo>
                    <a:pt x="220" y="395"/>
                  </a:lnTo>
                  <a:lnTo>
                    <a:pt x="206" y="381"/>
                  </a:lnTo>
                  <a:lnTo>
                    <a:pt x="188" y="371"/>
                  </a:lnTo>
                  <a:lnTo>
                    <a:pt x="164" y="361"/>
                  </a:lnTo>
                  <a:lnTo>
                    <a:pt x="134" y="350"/>
                  </a:lnTo>
                  <a:lnTo>
                    <a:pt x="134" y="350"/>
                  </a:lnTo>
                  <a:lnTo>
                    <a:pt x="134" y="707"/>
                  </a:lnTo>
                  <a:lnTo>
                    <a:pt x="134" y="707"/>
                  </a:lnTo>
                  <a:lnTo>
                    <a:pt x="4" y="707"/>
                  </a:lnTo>
                  <a:lnTo>
                    <a:pt x="4" y="707"/>
                  </a:lnTo>
                  <a:lnTo>
                    <a:pt x="0" y="671"/>
                  </a:lnTo>
                  <a:lnTo>
                    <a:pt x="0" y="671"/>
                  </a:lnTo>
                  <a:lnTo>
                    <a:pt x="0" y="357"/>
                  </a:lnTo>
                  <a:lnTo>
                    <a:pt x="0" y="42"/>
                  </a:lnTo>
                  <a:lnTo>
                    <a:pt x="0" y="42"/>
                  </a:lnTo>
                  <a:lnTo>
                    <a:pt x="2" y="22"/>
                  </a:lnTo>
                  <a:lnTo>
                    <a:pt x="4" y="14"/>
                  </a:lnTo>
                  <a:lnTo>
                    <a:pt x="8" y="8"/>
                  </a:lnTo>
                  <a:lnTo>
                    <a:pt x="14" y="4"/>
                  </a:lnTo>
                  <a:lnTo>
                    <a:pt x="20" y="2"/>
                  </a:lnTo>
                  <a:lnTo>
                    <a:pt x="30" y="0"/>
                  </a:lnTo>
                  <a:lnTo>
                    <a:pt x="40" y="0"/>
                  </a:lnTo>
                  <a:lnTo>
                    <a:pt x="40" y="0"/>
                  </a:lnTo>
                  <a:lnTo>
                    <a:pt x="62" y="2"/>
                  </a:lnTo>
                  <a:lnTo>
                    <a:pt x="84" y="2"/>
                  </a:lnTo>
                  <a:lnTo>
                    <a:pt x="132" y="2"/>
                  </a:lnTo>
                  <a:lnTo>
                    <a:pt x="132" y="2"/>
                  </a:lnTo>
                  <a:lnTo>
                    <a:pt x="132" y="246"/>
                  </a:lnTo>
                  <a:lnTo>
                    <a:pt x="132" y="246"/>
                  </a:lnTo>
                  <a:lnTo>
                    <a:pt x="142" y="250"/>
                  </a:lnTo>
                  <a:lnTo>
                    <a:pt x="142" y="250"/>
                  </a:lnTo>
                  <a:lnTo>
                    <a:pt x="150" y="238"/>
                  </a:lnTo>
                  <a:lnTo>
                    <a:pt x="156" y="226"/>
                  </a:lnTo>
                  <a:lnTo>
                    <a:pt x="156" y="226"/>
                  </a:lnTo>
                  <a:lnTo>
                    <a:pt x="198" y="132"/>
                  </a:lnTo>
                  <a:lnTo>
                    <a:pt x="238" y="36"/>
                  </a:lnTo>
                  <a:lnTo>
                    <a:pt x="238" y="36"/>
                  </a:lnTo>
                  <a:lnTo>
                    <a:pt x="246" y="18"/>
                  </a:lnTo>
                  <a:lnTo>
                    <a:pt x="252" y="12"/>
                  </a:lnTo>
                  <a:lnTo>
                    <a:pt x="258" y="8"/>
                  </a:lnTo>
                  <a:lnTo>
                    <a:pt x="264" y="4"/>
                  </a:lnTo>
                  <a:lnTo>
                    <a:pt x="272" y="2"/>
                  </a:lnTo>
                  <a:lnTo>
                    <a:pt x="280" y="0"/>
                  </a:lnTo>
                  <a:lnTo>
                    <a:pt x="290" y="0"/>
                  </a:lnTo>
                  <a:lnTo>
                    <a:pt x="290" y="0"/>
                  </a:lnTo>
                  <a:lnTo>
                    <a:pt x="312" y="2"/>
                  </a:lnTo>
                  <a:lnTo>
                    <a:pt x="334" y="2"/>
                  </a:lnTo>
                  <a:lnTo>
                    <a:pt x="384" y="2"/>
                  </a:lnTo>
                  <a:lnTo>
                    <a:pt x="384" y="2"/>
                  </a:lnTo>
                  <a:lnTo>
                    <a:pt x="332" y="122"/>
                  </a:lnTo>
                  <a:lnTo>
                    <a:pt x="308" y="180"/>
                  </a:lnTo>
                  <a:lnTo>
                    <a:pt x="282" y="238"/>
                  </a:lnTo>
                  <a:lnTo>
                    <a:pt x="282" y="238"/>
                  </a:lnTo>
                  <a:lnTo>
                    <a:pt x="276" y="250"/>
                  </a:lnTo>
                  <a:lnTo>
                    <a:pt x="274" y="260"/>
                  </a:lnTo>
                  <a:lnTo>
                    <a:pt x="272" y="270"/>
                  </a:lnTo>
                  <a:lnTo>
                    <a:pt x="272" y="278"/>
                  </a:lnTo>
                  <a:lnTo>
                    <a:pt x="276" y="286"/>
                  </a:lnTo>
                  <a:lnTo>
                    <a:pt x="282" y="294"/>
                  </a:lnTo>
                  <a:lnTo>
                    <a:pt x="290" y="300"/>
                  </a:lnTo>
                  <a:lnTo>
                    <a:pt x="302" y="306"/>
                  </a:lnTo>
                  <a:lnTo>
                    <a:pt x="302" y="306"/>
                  </a:lnTo>
                  <a:lnTo>
                    <a:pt x="316" y="314"/>
                  </a:lnTo>
                  <a:lnTo>
                    <a:pt x="330" y="324"/>
                  </a:lnTo>
                  <a:lnTo>
                    <a:pt x="340" y="334"/>
                  </a:lnTo>
                  <a:lnTo>
                    <a:pt x="350" y="346"/>
                  </a:lnTo>
                  <a:lnTo>
                    <a:pt x="358" y="359"/>
                  </a:lnTo>
                  <a:lnTo>
                    <a:pt x="364" y="373"/>
                  </a:lnTo>
                  <a:lnTo>
                    <a:pt x="366" y="389"/>
                  </a:lnTo>
                  <a:lnTo>
                    <a:pt x="368" y="405"/>
                  </a:lnTo>
                  <a:lnTo>
                    <a:pt x="368" y="405"/>
                  </a:lnTo>
                  <a:lnTo>
                    <a:pt x="370" y="555"/>
                  </a:lnTo>
                  <a:lnTo>
                    <a:pt x="368" y="707"/>
                  </a:lnTo>
                  <a:lnTo>
                    <a:pt x="368" y="707"/>
                  </a:lnTo>
                  <a:close/>
                </a:path>
              </a:pathLst>
            </a:custGeom>
            <a:solidFill>
              <a:srgbClr val="0E58A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 name="Freeform 7"/>
            <p:cNvSpPr>
              <a:spLocks/>
            </p:cNvSpPr>
            <p:nvPr/>
          </p:nvSpPr>
          <p:spPr bwMode="gray">
            <a:xfrm>
              <a:off x="1305575" y="217087"/>
              <a:ext cx="206358" cy="380926"/>
            </a:xfrm>
            <a:custGeom>
              <a:avLst/>
              <a:gdLst>
                <a:gd name="T0" fmla="*/ 373 w 383"/>
                <a:gd name="T1" fmla="*/ 707 h 707"/>
                <a:gd name="T2" fmla="*/ 241 w 383"/>
                <a:gd name="T3" fmla="*/ 707 h 707"/>
                <a:gd name="T4" fmla="*/ 241 w 383"/>
                <a:gd name="T5" fmla="*/ 519 h 707"/>
                <a:gd name="T6" fmla="*/ 241 w 383"/>
                <a:gd name="T7" fmla="*/ 495 h 707"/>
                <a:gd name="T8" fmla="*/ 243 w 383"/>
                <a:gd name="T9" fmla="*/ 479 h 707"/>
                <a:gd name="T10" fmla="*/ 245 w 383"/>
                <a:gd name="T11" fmla="*/ 453 h 707"/>
                <a:gd name="T12" fmla="*/ 239 w 383"/>
                <a:gd name="T13" fmla="*/ 431 h 707"/>
                <a:gd name="T14" fmla="*/ 231 w 383"/>
                <a:gd name="T15" fmla="*/ 409 h 707"/>
                <a:gd name="T16" fmla="*/ 217 w 383"/>
                <a:gd name="T17" fmla="*/ 393 h 707"/>
                <a:gd name="T18" fmla="*/ 189 w 383"/>
                <a:gd name="T19" fmla="*/ 371 h 707"/>
                <a:gd name="T20" fmla="*/ 139 w 383"/>
                <a:gd name="T21" fmla="*/ 350 h 707"/>
                <a:gd name="T22" fmla="*/ 139 w 383"/>
                <a:gd name="T23" fmla="*/ 707 h 707"/>
                <a:gd name="T24" fmla="*/ 4 w 383"/>
                <a:gd name="T25" fmla="*/ 707 h 707"/>
                <a:gd name="T26" fmla="*/ 2 w 383"/>
                <a:gd name="T27" fmla="*/ 665 h 707"/>
                <a:gd name="T28" fmla="*/ 2 w 383"/>
                <a:gd name="T29" fmla="*/ 355 h 707"/>
                <a:gd name="T30" fmla="*/ 0 w 383"/>
                <a:gd name="T31" fmla="*/ 44 h 707"/>
                <a:gd name="T32" fmla="*/ 2 w 383"/>
                <a:gd name="T33" fmla="*/ 22 h 707"/>
                <a:gd name="T34" fmla="*/ 10 w 383"/>
                <a:gd name="T35" fmla="*/ 8 h 707"/>
                <a:gd name="T36" fmla="*/ 24 w 383"/>
                <a:gd name="T37" fmla="*/ 2 h 707"/>
                <a:gd name="T38" fmla="*/ 46 w 383"/>
                <a:gd name="T39" fmla="*/ 0 h 707"/>
                <a:gd name="T40" fmla="*/ 66 w 383"/>
                <a:gd name="T41" fmla="*/ 2 h 707"/>
                <a:gd name="T42" fmla="*/ 134 w 383"/>
                <a:gd name="T43" fmla="*/ 2 h 707"/>
                <a:gd name="T44" fmla="*/ 134 w 383"/>
                <a:gd name="T45" fmla="*/ 246 h 707"/>
                <a:gd name="T46" fmla="*/ 143 w 383"/>
                <a:gd name="T47" fmla="*/ 248 h 707"/>
                <a:gd name="T48" fmla="*/ 151 w 383"/>
                <a:gd name="T49" fmla="*/ 238 h 707"/>
                <a:gd name="T50" fmla="*/ 159 w 383"/>
                <a:gd name="T51" fmla="*/ 226 h 707"/>
                <a:gd name="T52" fmla="*/ 241 w 383"/>
                <a:gd name="T53" fmla="*/ 30 h 707"/>
                <a:gd name="T54" fmla="*/ 249 w 383"/>
                <a:gd name="T55" fmla="*/ 16 h 707"/>
                <a:gd name="T56" fmla="*/ 257 w 383"/>
                <a:gd name="T57" fmla="*/ 8 h 707"/>
                <a:gd name="T58" fmla="*/ 269 w 383"/>
                <a:gd name="T59" fmla="*/ 2 h 707"/>
                <a:gd name="T60" fmla="*/ 285 w 383"/>
                <a:gd name="T61" fmla="*/ 0 h 707"/>
                <a:gd name="T62" fmla="*/ 383 w 383"/>
                <a:gd name="T63" fmla="*/ 2 h 707"/>
                <a:gd name="T64" fmla="*/ 377 w 383"/>
                <a:gd name="T65" fmla="*/ 22 h 707"/>
                <a:gd name="T66" fmla="*/ 371 w 383"/>
                <a:gd name="T67" fmla="*/ 38 h 707"/>
                <a:gd name="T68" fmla="*/ 279 w 383"/>
                <a:gd name="T69" fmla="*/ 250 h 707"/>
                <a:gd name="T70" fmla="*/ 273 w 383"/>
                <a:gd name="T71" fmla="*/ 264 h 707"/>
                <a:gd name="T72" fmla="*/ 273 w 383"/>
                <a:gd name="T73" fmla="*/ 278 h 707"/>
                <a:gd name="T74" fmla="*/ 277 w 383"/>
                <a:gd name="T75" fmla="*/ 288 h 707"/>
                <a:gd name="T76" fmla="*/ 291 w 383"/>
                <a:gd name="T77" fmla="*/ 298 h 707"/>
                <a:gd name="T78" fmla="*/ 313 w 383"/>
                <a:gd name="T79" fmla="*/ 310 h 707"/>
                <a:gd name="T80" fmla="*/ 345 w 383"/>
                <a:gd name="T81" fmla="*/ 340 h 707"/>
                <a:gd name="T82" fmla="*/ 365 w 383"/>
                <a:gd name="T83" fmla="*/ 379 h 707"/>
                <a:gd name="T84" fmla="*/ 373 w 383"/>
                <a:gd name="T85" fmla="*/ 421 h 707"/>
                <a:gd name="T86" fmla="*/ 373 w 383"/>
                <a:gd name="T87" fmla="*/ 445 h 707"/>
                <a:gd name="T88" fmla="*/ 371 w 383"/>
                <a:gd name="T89" fmla="*/ 575 h 707"/>
                <a:gd name="T90" fmla="*/ 373 w 383"/>
                <a:gd name="T91"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707">
                  <a:moveTo>
                    <a:pt x="373" y="707"/>
                  </a:moveTo>
                  <a:lnTo>
                    <a:pt x="373" y="707"/>
                  </a:lnTo>
                  <a:lnTo>
                    <a:pt x="241" y="707"/>
                  </a:lnTo>
                  <a:lnTo>
                    <a:pt x="241" y="707"/>
                  </a:lnTo>
                  <a:lnTo>
                    <a:pt x="241" y="519"/>
                  </a:lnTo>
                  <a:lnTo>
                    <a:pt x="241" y="519"/>
                  </a:lnTo>
                  <a:lnTo>
                    <a:pt x="241" y="507"/>
                  </a:lnTo>
                  <a:lnTo>
                    <a:pt x="241" y="495"/>
                  </a:lnTo>
                  <a:lnTo>
                    <a:pt x="241" y="495"/>
                  </a:lnTo>
                  <a:lnTo>
                    <a:pt x="243" y="479"/>
                  </a:lnTo>
                  <a:lnTo>
                    <a:pt x="245" y="467"/>
                  </a:lnTo>
                  <a:lnTo>
                    <a:pt x="245" y="453"/>
                  </a:lnTo>
                  <a:lnTo>
                    <a:pt x="243" y="441"/>
                  </a:lnTo>
                  <a:lnTo>
                    <a:pt x="239" y="431"/>
                  </a:lnTo>
                  <a:lnTo>
                    <a:pt x="235" y="419"/>
                  </a:lnTo>
                  <a:lnTo>
                    <a:pt x="231" y="409"/>
                  </a:lnTo>
                  <a:lnTo>
                    <a:pt x="225" y="401"/>
                  </a:lnTo>
                  <a:lnTo>
                    <a:pt x="217" y="393"/>
                  </a:lnTo>
                  <a:lnTo>
                    <a:pt x="209" y="385"/>
                  </a:lnTo>
                  <a:lnTo>
                    <a:pt x="189" y="371"/>
                  </a:lnTo>
                  <a:lnTo>
                    <a:pt x="165" y="359"/>
                  </a:lnTo>
                  <a:lnTo>
                    <a:pt x="139" y="350"/>
                  </a:lnTo>
                  <a:lnTo>
                    <a:pt x="139" y="350"/>
                  </a:lnTo>
                  <a:lnTo>
                    <a:pt x="139" y="707"/>
                  </a:lnTo>
                  <a:lnTo>
                    <a:pt x="139" y="707"/>
                  </a:lnTo>
                  <a:lnTo>
                    <a:pt x="4" y="707"/>
                  </a:lnTo>
                  <a:lnTo>
                    <a:pt x="4" y="707"/>
                  </a:lnTo>
                  <a:lnTo>
                    <a:pt x="2" y="665"/>
                  </a:lnTo>
                  <a:lnTo>
                    <a:pt x="2" y="665"/>
                  </a:lnTo>
                  <a:lnTo>
                    <a:pt x="2" y="355"/>
                  </a:lnTo>
                  <a:lnTo>
                    <a:pt x="0" y="44"/>
                  </a:lnTo>
                  <a:lnTo>
                    <a:pt x="0" y="44"/>
                  </a:lnTo>
                  <a:lnTo>
                    <a:pt x="0" y="32"/>
                  </a:lnTo>
                  <a:lnTo>
                    <a:pt x="2" y="22"/>
                  </a:lnTo>
                  <a:lnTo>
                    <a:pt x="6" y="14"/>
                  </a:lnTo>
                  <a:lnTo>
                    <a:pt x="10" y="8"/>
                  </a:lnTo>
                  <a:lnTo>
                    <a:pt x="16" y="4"/>
                  </a:lnTo>
                  <a:lnTo>
                    <a:pt x="24" y="2"/>
                  </a:lnTo>
                  <a:lnTo>
                    <a:pt x="34" y="0"/>
                  </a:lnTo>
                  <a:lnTo>
                    <a:pt x="46" y="0"/>
                  </a:lnTo>
                  <a:lnTo>
                    <a:pt x="46" y="0"/>
                  </a:lnTo>
                  <a:lnTo>
                    <a:pt x="66" y="2"/>
                  </a:lnTo>
                  <a:lnTo>
                    <a:pt x="88" y="2"/>
                  </a:lnTo>
                  <a:lnTo>
                    <a:pt x="134" y="2"/>
                  </a:lnTo>
                  <a:lnTo>
                    <a:pt x="134" y="2"/>
                  </a:lnTo>
                  <a:lnTo>
                    <a:pt x="134" y="246"/>
                  </a:lnTo>
                  <a:lnTo>
                    <a:pt x="134" y="246"/>
                  </a:lnTo>
                  <a:lnTo>
                    <a:pt x="143" y="248"/>
                  </a:lnTo>
                  <a:lnTo>
                    <a:pt x="143" y="248"/>
                  </a:lnTo>
                  <a:lnTo>
                    <a:pt x="151" y="238"/>
                  </a:lnTo>
                  <a:lnTo>
                    <a:pt x="159" y="226"/>
                  </a:lnTo>
                  <a:lnTo>
                    <a:pt x="159" y="226"/>
                  </a:lnTo>
                  <a:lnTo>
                    <a:pt x="201" y="128"/>
                  </a:lnTo>
                  <a:lnTo>
                    <a:pt x="241" y="30"/>
                  </a:lnTo>
                  <a:lnTo>
                    <a:pt x="241" y="30"/>
                  </a:lnTo>
                  <a:lnTo>
                    <a:pt x="249" y="16"/>
                  </a:lnTo>
                  <a:lnTo>
                    <a:pt x="253" y="12"/>
                  </a:lnTo>
                  <a:lnTo>
                    <a:pt x="257" y="8"/>
                  </a:lnTo>
                  <a:lnTo>
                    <a:pt x="263" y="4"/>
                  </a:lnTo>
                  <a:lnTo>
                    <a:pt x="269" y="2"/>
                  </a:lnTo>
                  <a:lnTo>
                    <a:pt x="285" y="0"/>
                  </a:lnTo>
                  <a:lnTo>
                    <a:pt x="285" y="0"/>
                  </a:lnTo>
                  <a:lnTo>
                    <a:pt x="331" y="2"/>
                  </a:lnTo>
                  <a:lnTo>
                    <a:pt x="383" y="2"/>
                  </a:lnTo>
                  <a:lnTo>
                    <a:pt x="383" y="2"/>
                  </a:lnTo>
                  <a:lnTo>
                    <a:pt x="377" y="22"/>
                  </a:lnTo>
                  <a:lnTo>
                    <a:pt x="371" y="38"/>
                  </a:lnTo>
                  <a:lnTo>
                    <a:pt x="371" y="38"/>
                  </a:lnTo>
                  <a:lnTo>
                    <a:pt x="325" y="144"/>
                  </a:lnTo>
                  <a:lnTo>
                    <a:pt x="279" y="250"/>
                  </a:lnTo>
                  <a:lnTo>
                    <a:pt x="279" y="250"/>
                  </a:lnTo>
                  <a:lnTo>
                    <a:pt x="273" y="264"/>
                  </a:lnTo>
                  <a:lnTo>
                    <a:pt x="271" y="272"/>
                  </a:lnTo>
                  <a:lnTo>
                    <a:pt x="273" y="278"/>
                  </a:lnTo>
                  <a:lnTo>
                    <a:pt x="275" y="284"/>
                  </a:lnTo>
                  <a:lnTo>
                    <a:pt x="277" y="288"/>
                  </a:lnTo>
                  <a:lnTo>
                    <a:pt x="283" y="294"/>
                  </a:lnTo>
                  <a:lnTo>
                    <a:pt x="291" y="298"/>
                  </a:lnTo>
                  <a:lnTo>
                    <a:pt x="291" y="298"/>
                  </a:lnTo>
                  <a:lnTo>
                    <a:pt x="313" y="310"/>
                  </a:lnTo>
                  <a:lnTo>
                    <a:pt x="331" y="324"/>
                  </a:lnTo>
                  <a:lnTo>
                    <a:pt x="345" y="340"/>
                  </a:lnTo>
                  <a:lnTo>
                    <a:pt x="357" y="359"/>
                  </a:lnTo>
                  <a:lnTo>
                    <a:pt x="365" y="379"/>
                  </a:lnTo>
                  <a:lnTo>
                    <a:pt x="369" y="399"/>
                  </a:lnTo>
                  <a:lnTo>
                    <a:pt x="373" y="421"/>
                  </a:lnTo>
                  <a:lnTo>
                    <a:pt x="373" y="445"/>
                  </a:lnTo>
                  <a:lnTo>
                    <a:pt x="373" y="445"/>
                  </a:lnTo>
                  <a:lnTo>
                    <a:pt x="371" y="511"/>
                  </a:lnTo>
                  <a:lnTo>
                    <a:pt x="371" y="575"/>
                  </a:lnTo>
                  <a:lnTo>
                    <a:pt x="373" y="707"/>
                  </a:lnTo>
                  <a:lnTo>
                    <a:pt x="373" y="707"/>
                  </a:lnTo>
                  <a:close/>
                </a:path>
              </a:pathLst>
            </a:custGeom>
            <a:solidFill>
              <a:srgbClr val="0E58A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8"/>
            <p:cNvSpPr>
              <a:spLocks noEditPoints="1"/>
            </p:cNvSpPr>
            <p:nvPr/>
          </p:nvSpPr>
          <p:spPr bwMode="gray">
            <a:xfrm>
              <a:off x="1570123" y="218165"/>
              <a:ext cx="189655" cy="380926"/>
            </a:xfrm>
            <a:custGeom>
              <a:avLst/>
              <a:gdLst>
                <a:gd name="T0" fmla="*/ 18 w 352"/>
                <a:gd name="T1" fmla="*/ 112 h 707"/>
                <a:gd name="T2" fmla="*/ 18 w 352"/>
                <a:gd name="T3" fmla="*/ 0 h 707"/>
                <a:gd name="T4" fmla="*/ 128 w 352"/>
                <a:gd name="T5" fmla="*/ 0 h 707"/>
                <a:gd name="T6" fmla="*/ 238 w 352"/>
                <a:gd name="T7" fmla="*/ 0 h 707"/>
                <a:gd name="T8" fmla="*/ 276 w 352"/>
                <a:gd name="T9" fmla="*/ 2 h 707"/>
                <a:gd name="T10" fmla="*/ 308 w 352"/>
                <a:gd name="T11" fmla="*/ 10 h 707"/>
                <a:gd name="T12" fmla="*/ 332 w 352"/>
                <a:gd name="T13" fmla="*/ 24 h 707"/>
                <a:gd name="T14" fmla="*/ 346 w 352"/>
                <a:gd name="T15" fmla="*/ 50 h 707"/>
                <a:gd name="T16" fmla="*/ 352 w 352"/>
                <a:gd name="T17" fmla="*/ 82 h 707"/>
                <a:gd name="T18" fmla="*/ 352 w 352"/>
                <a:gd name="T19" fmla="*/ 353 h 707"/>
                <a:gd name="T20" fmla="*/ 352 w 352"/>
                <a:gd name="T21" fmla="*/ 623 h 707"/>
                <a:gd name="T22" fmla="*/ 346 w 352"/>
                <a:gd name="T23" fmla="*/ 659 h 707"/>
                <a:gd name="T24" fmla="*/ 330 w 352"/>
                <a:gd name="T25" fmla="*/ 685 h 707"/>
                <a:gd name="T26" fmla="*/ 304 w 352"/>
                <a:gd name="T27" fmla="*/ 701 h 707"/>
                <a:gd name="T28" fmla="*/ 270 w 352"/>
                <a:gd name="T29" fmla="*/ 707 h 707"/>
                <a:gd name="T30" fmla="*/ 176 w 352"/>
                <a:gd name="T31" fmla="*/ 707 h 707"/>
                <a:gd name="T32" fmla="*/ 82 w 352"/>
                <a:gd name="T33" fmla="*/ 707 h 707"/>
                <a:gd name="T34" fmla="*/ 48 w 352"/>
                <a:gd name="T35" fmla="*/ 701 h 707"/>
                <a:gd name="T36" fmla="*/ 24 w 352"/>
                <a:gd name="T37" fmla="*/ 687 h 707"/>
                <a:gd name="T38" fmla="*/ 8 w 352"/>
                <a:gd name="T39" fmla="*/ 663 h 707"/>
                <a:gd name="T40" fmla="*/ 2 w 352"/>
                <a:gd name="T41" fmla="*/ 631 h 707"/>
                <a:gd name="T42" fmla="*/ 0 w 352"/>
                <a:gd name="T43" fmla="*/ 573 h 707"/>
                <a:gd name="T44" fmla="*/ 2 w 352"/>
                <a:gd name="T45" fmla="*/ 403 h 707"/>
                <a:gd name="T46" fmla="*/ 4 w 352"/>
                <a:gd name="T47" fmla="*/ 387 h 707"/>
                <a:gd name="T48" fmla="*/ 12 w 352"/>
                <a:gd name="T49" fmla="*/ 359 h 707"/>
                <a:gd name="T50" fmla="*/ 28 w 352"/>
                <a:gd name="T51" fmla="*/ 334 h 707"/>
                <a:gd name="T52" fmla="*/ 50 w 352"/>
                <a:gd name="T53" fmla="*/ 314 h 707"/>
                <a:gd name="T54" fmla="*/ 64 w 352"/>
                <a:gd name="T55" fmla="*/ 306 h 707"/>
                <a:gd name="T56" fmla="*/ 192 w 352"/>
                <a:gd name="T57" fmla="*/ 232 h 707"/>
                <a:gd name="T58" fmla="*/ 208 w 352"/>
                <a:gd name="T59" fmla="*/ 214 h 707"/>
                <a:gd name="T60" fmla="*/ 220 w 352"/>
                <a:gd name="T61" fmla="*/ 190 h 707"/>
                <a:gd name="T62" fmla="*/ 224 w 352"/>
                <a:gd name="T63" fmla="*/ 162 h 707"/>
                <a:gd name="T64" fmla="*/ 216 w 352"/>
                <a:gd name="T65" fmla="*/ 134 h 707"/>
                <a:gd name="T66" fmla="*/ 212 w 352"/>
                <a:gd name="T67" fmla="*/ 130 h 707"/>
                <a:gd name="T68" fmla="*/ 194 w 352"/>
                <a:gd name="T69" fmla="*/ 120 h 707"/>
                <a:gd name="T70" fmla="*/ 164 w 352"/>
                <a:gd name="T71" fmla="*/ 114 h 707"/>
                <a:gd name="T72" fmla="*/ 128 w 352"/>
                <a:gd name="T73" fmla="*/ 112 h 707"/>
                <a:gd name="T74" fmla="*/ 18 w 352"/>
                <a:gd name="T75" fmla="*/ 112 h 707"/>
                <a:gd name="T76" fmla="*/ 218 w 352"/>
                <a:gd name="T77" fmla="*/ 361 h 707"/>
                <a:gd name="T78" fmla="*/ 204 w 352"/>
                <a:gd name="T79" fmla="*/ 353 h 707"/>
                <a:gd name="T80" fmla="*/ 184 w 352"/>
                <a:gd name="T81" fmla="*/ 369 h 707"/>
                <a:gd name="T82" fmla="*/ 154 w 352"/>
                <a:gd name="T83" fmla="*/ 393 h 707"/>
                <a:gd name="T84" fmla="*/ 138 w 352"/>
                <a:gd name="T85" fmla="*/ 409 h 707"/>
                <a:gd name="T86" fmla="*/ 134 w 352"/>
                <a:gd name="T87" fmla="*/ 419 h 707"/>
                <a:gd name="T88" fmla="*/ 130 w 352"/>
                <a:gd name="T89" fmla="*/ 457 h 707"/>
                <a:gd name="T90" fmla="*/ 130 w 352"/>
                <a:gd name="T91" fmla="*/ 531 h 707"/>
                <a:gd name="T92" fmla="*/ 134 w 352"/>
                <a:gd name="T93" fmla="*/ 569 h 707"/>
                <a:gd name="T94" fmla="*/ 138 w 352"/>
                <a:gd name="T95" fmla="*/ 577 h 707"/>
                <a:gd name="T96" fmla="*/ 160 w 352"/>
                <a:gd name="T97" fmla="*/ 593 h 707"/>
                <a:gd name="T98" fmla="*/ 172 w 352"/>
                <a:gd name="T99" fmla="*/ 595 h 707"/>
                <a:gd name="T100" fmla="*/ 200 w 352"/>
                <a:gd name="T101" fmla="*/ 587 h 707"/>
                <a:gd name="T102" fmla="*/ 216 w 352"/>
                <a:gd name="T103" fmla="*/ 575 h 707"/>
                <a:gd name="T104" fmla="*/ 216 w 352"/>
                <a:gd name="T105" fmla="*/ 571 h 707"/>
                <a:gd name="T106" fmla="*/ 220 w 352"/>
                <a:gd name="T107" fmla="*/ 467 h 707"/>
                <a:gd name="T108" fmla="*/ 218 w 352"/>
                <a:gd name="T109" fmla="*/ 361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707">
                  <a:moveTo>
                    <a:pt x="18" y="112"/>
                  </a:moveTo>
                  <a:lnTo>
                    <a:pt x="18" y="112"/>
                  </a:lnTo>
                  <a:lnTo>
                    <a:pt x="18" y="0"/>
                  </a:lnTo>
                  <a:lnTo>
                    <a:pt x="18" y="0"/>
                  </a:lnTo>
                  <a:lnTo>
                    <a:pt x="128" y="0"/>
                  </a:lnTo>
                  <a:lnTo>
                    <a:pt x="128" y="0"/>
                  </a:lnTo>
                  <a:lnTo>
                    <a:pt x="202" y="0"/>
                  </a:lnTo>
                  <a:lnTo>
                    <a:pt x="238" y="0"/>
                  </a:lnTo>
                  <a:lnTo>
                    <a:pt x="276" y="2"/>
                  </a:lnTo>
                  <a:lnTo>
                    <a:pt x="276" y="2"/>
                  </a:lnTo>
                  <a:lnTo>
                    <a:pt x="294" y="4"/>
                  </a:lnTo>
                  <a:lnTo>
                    <a:pt x="308" y="10"/>
                  </a:lnTo>
                  <a:lnTo>
                    <a:pt x="322" y="16"/>
                  </a:lnTo>
                  <a:lnTo>
                    <a:pt x="332" y="24"/>
                  </a:lnTo>
                  <a:lnTo>
                    <a:pt x="340" y="36"/>
                  </a:lnTo>
                  <a:lnTo>
                    <a:pt x="346" y="50"/>
                  </a:lnTo>
                  <a:lnTo>
                    <a:pt x="350" y="64"/>
                  </a:lnTo>
                  <a:lnTo>
                    <a:pt x="352" y="82"/>
                  </a:lnTo>
                  <a:lnTo>
                    <a:pt x="352" y="82"/>
                  </a:lnTo>
                  <a:lnTo>
                    <a:pt x="352" y="353"/>
                  </a:lnTo>
                  <a:lnTo>
                    <a:pt x="352" y="623"/>
                  </a:lnTo>
                  <a:lnTo>
                    <a:pt x="352" y="623"/>
                  </a:lnTo>
                  <a:lnTo>
                    <a:pt x="350" y="641"/>
                  </a:lnTo>
                  <a:lnTo>
                    <a:pt x="346" y="659"/>
                  </a:lnTo>
                  <a:lnTo>
                    <a:pt x="340" y="673"/>
                  </a:lnTo>
                  <a:lnTo>
                    <a:pt x="330" y="685"/>
                  </a:lnTo>
                  <a:lnTo>
                    <a:pt x="320" y="693"/>
                  </a:lnTo>
                  <a:lnTo>
                    <a:pt x="304" y="701"/>
                  </a:lnTo>
                  <a:lnTo>
                    <a:pt x="288" y="705"/>
                  </a:lnTo>
                  <a:lnTo>
                    <a:pt x="270" y="707"/>
                  </a:lnTo>
                  <a:lnTo>
                    <a:pt x="270" y="707"/>
                  </a:lnTo>
                  <a:lnTo>
                    <a:pt x="176" y="707"/>
                  </a:lnTo>
                  <a:lnTo>
                    <a:pt x="82" y="707"/>
                  </a:lnTo>
                  <a:lnTo>
                    <a:pt x="82" y="707"/>
                  </a:lnTo>
                  <a:lnTo>
                    <a:pt x="64" y="705"/>
                  </a:lnTo>
                  <a:lnTo>
                    <a:pt x="48" y="701"/>
                  </a:lnTo>
                  <a:lnTo>
                    <a:pt x="36" y="695"/>
                  </a:lnTo>
                  <a:lnTo>
                    <a:pt x="24" y="687"/>
                  </a:lnTo>
                  <a:lnTo>
                    <a:pt x="16" y="677"/>
                  </a:lnTo>
                  <a:lnTo>
                    <a:pt x="8" y="663"/>
                  </a:lnTo>
                  <a:lnTo>
                    <a:pt x="4" y="649"/>
                  </a:lnTo>
                  <a:lnTo>
                    <a:pt x="2" y="631"/>
                  </a:lnTo>
                  <a:lnTo>
                    <a:pt x="2" y="631"/>
                  </a:lnTo>
                  <a:lnTo>
                    <a:pt x="0" y="573"/>
                  </a:lnTo>
                  <a:lnTo>
                    <a:pt x="0" y="517"/>
                  </a:lnTo>
                  <a:lnTo>
                    <a:pt x="2" y="403"/>
                  </a:lnTo>
                  <a:lnTo>
                    <a:pt x="2" y="403"/>
                  </a:lnTo>
                  <a:lnTo>
                    <a:pt x="4" y="387"/>
                  </a:lnTo>
                  <a:lnTo>
                    <a:pt x="8" y="373"/>
                  </a:lnTo>
                  <a:lnTo>
                    <a:pt x="12" y="359"/>
                  </a:lnTo>
                  <a:lnTo>
                    <a:pt x="20" y="346"/>
                  </a:lnTo>
                  <a:lnTo>
                    <a:pt x="28" y="334"/>
                  </a:lnTo>
                  <a:lnTo>
                    <a:pt x="38" y="324"/>
                  </a:lnTo>
                  <a:lnTo>
                    <a:pt x="50" y="314"/>
                  </a:lnTo>
                  <a:lnTo>
                    <a:pt x="64" y="306"/>
                  </a:lnTo>
                  <a:lnTo>
                    <a:pt x="64" y="306"/>
                  </a:lnTo>
                  <a:lnTo>
                    <a:pt x="192" y="232"/>
                  </a:lnTo>
                  <a:lnTo>
                    <a:pt x="192" y="232"/>
                  </a:lnTo>
                  <a:lnTo>
                    <a:pt x="200" y="224"/>
                  </a:lnTo>
                  <a:lnTo>
                    <a:pt x="208" y="214"/>
                  </a:lnTo>
                  <a:lnTo>
                    <a:pt x="216" y="202"/>
                  </a:lnTo>
                  <a:lnTo>
                    <a:pt x="220" y="190"/>
                  </a:lnTo>
                  <a:lnTo>
                    <a:pt x="222" y="176"/>
                  </a:lnTo>
                  <a:lnTo>
                    <a:pt x="224" y="162"/>
                  </a:lnTo>
                  <a:lnTo>
                    <a:pt x="220" y="148"/>
                  </a:lnTo>
                  <a:lnTo>
                    <a:pt x="216" y="134"/>
                  </a:lnTo>
                  <a:lnTo>
                    <a:pt x="216" y="134"/>
                  </a:lnTo>
                  <a:lnTo>
                    <a:pt x="212" y="130"/>
                  </a:lnTo>
                  <a:lnTo>
                    <a:pt x="208" y="126"/>
                  </a:lnTo>
                  <a:lnTo>
                    <a:pt x="194" y="120"/>
                  </a:lnTo>
                  <a:lnTo>
                    <a:pt x="178" y="116"/>
                  </a:lnTo>
                  <a:lnTo>
                    <a:pt x="164" y="114"/>
                  </a:lnTo>
                  <a:lnTo>
                    <a:pt x="164" y="114"/>
                  </a:lnTo>
                  <a:lnTo>
                    <a:pt x="128" y="112"/>
                  </a:lnTo>
                  <a:lnTo>
                    <a:pt x="92" y="112"/>
                  </a:lnTo>
                  <a:lnTo>
                    <a:pt x="18" y="112"/>
                  </a:lnTo>
                  <a:lnTo>
                    <a:pt x="18" y="112"/>
                  </a:lnTo>
                  <a:close/>
                  <a:moveTo>
                    <a:pt x="218" y="361"/>
                  </a:moveTo>
                  <a:lnTo>
                    <a:pt x="218" y="361"/>
                  </a:lnTo>
                  <a:lnTo>
                    <a:pt x="204" y="353"/>
                  </a:lnTo>
                  <a:lnTo>
                    <a:pt x="204" y="353"/>
                  </a:lnTo>
                  <a:lnTo>
                    <a:pt x="184" y="369"/>
                  </a:lnTo>
                  <a:lnTo>
                    <a:pt x="164" y="385"/>
                  </a:lnTo>
                  <a:lnTo>
                    <a:pt x="154" y="393"/>
                  </a:lnTo>
                  <a:lnTo>
                    <a:pt x="146" y="401"/>
                  </a:lnTo>
                  <a:lnTo>
                    <a:pt x="138" y="409"/>
                  </a:lnTo>
                  <a:lnTo>
                    <a:pt x="134" y="419"/>
                  </a:lnTo>
                  <a:lnTo>
                    <a:pt x="134" y="419"/>
                  </a:lnTo>
                  <a:lnTo>
                    <a:pt x="132" y="437"/>
                  </a:lnTo>
                  <a:lnTo>
                    <a:pt x="130" y="457"/>
                  </a:lnTo>
                  <a:lnTo>
                    <a:pt x="128" y="493"/>
                  </a:lnTo>
                  <a:lnTo>
                    <a:pt x="130" y="531"/>
                  </a:lnTo>
                  <a:lnTo>
                    <a:pt x="134" y="569"/>
                  </a:lnTo>
                  <a:lnTo>
                    <a:pt x="134" y="569"/>
                  </a:lnTo>
                  <a:lnTo>
                    <a:pt x="134" y="573"/>
                  </a:lnTo>
                  <a:lnTo>
                    <a:pt x="138" y="577"/>
                  </a:lnTo>
                  <a:lnTo>
                    <a:pt x="148" y="585"/>
                  </a:lnTo>
                  <a:lnTo>
                    <a:pt x="160" y="593"/>
                  </a:lnTo>
                  <a:lnTo>
                    <a:pt x="172" y="595"/>
                  </a:lnTo>
                  <a:lnTo>
                    <a:pt x="172" y="595"/>
                  </a:lnTo>
                  <a:lnTo>
                    <a:pt x="186" y="593"/>
                  </a:lnTo>
                  <a:lnTo>
                    <a:pt x="200" y="587"/>
                  </a:lnTo>
                  <a:lnTo>
                    <a:pt x="212" y="579"/>
                  </a:lnTo>
                  <a:lnTo>
                    <a:pt x="216" y="575"/>
                  </a:lnTo>
                  <a:lnTo>
                    <a:pt x="216" y="571"/>
                  </a:lnTo>
                  <a:lnTo>
                    <a:pt x="216" y="571"/>
                  </a:lnTo>
                  <a:lnTo>
                    <a:pt x="218" y="519"/>
                  </a:lnTo>
                  <a:lnTo>
                    <a:pt x="220" y="467"/>
                  </a:lnTo>
                  <a:lnTo>
                    <a:pt x="218" y="361"/>
                  </a:lnTo>
                  <a:lnTo>
                    <a:pt x="218" y="361"/>
                  </a:lnTo>
                  <a:close/>
                </a:path>
              </a:pathLst>
            </a:custGeom>
            <a:solidFill>
              <a:srgbClr val="0E58A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9"/>
            <p:cNvSpPr>
              <a:spLocks noEditPoints="1"/>
            </p:cNvSpPr>
            <p:nvPr/>
          </p:nvSpPr>
          <p:spPr bwMode="gray">
            <a:xfrm>
              <a:off x="497924" y="217087"/>
              <a:ext cx="190194" cy="382004"/>
            </a:xfrm>
            <a:custGeom>
              <a:avLst/>
              <a:gdLst>
                <a:gd name="T0" fmla="*/ 351 w 353"/>
                <a:gd name="T1" fmla="*/ 355 h 709"/>
                <a:gd name="T2" fmla="*/ 351 w 353"/>
                <a:gd name="T3" fmla="*/ 611 h 709"/>
                <a:gd name="T4" fmla="*/ 347 w 353"/>
                <a:gd name="T5" fmla="*/ 657 h 709"/>
                <a:gd name="T6" fmla="*/ 329 w 353"/>
                <a:gd name="T7" fmla="*/ 687 h 709"/>
                <a:gd name="T8" fmla="*/ 299 w 353"/>
                <a:gd name="T9" fmla="*/ 703 h 709"/>
                <a:gd name="T10" fmla="*/ 253 w 353"/>
                <a:gd name="T11" fmla="*/ 709 h 709"/>
                <a:gd name="T12" fmla="*/ 170 w 353"/>
                <a:gd name="T13" fmla="*/ 709 h 709"/>
                <a:gd name="T14" fmla="*/ 88 w 353"/>
                <a:gd name="T15" fmla="*/ 709 h 709"/>
                <a:gd name="T16" fmla="*/ 50 w 353"/>
                <a:gd name="T17" fmla="*/ 703 h 709"/>
                <a:gd name="T18" fmla="*/ 22 w 353"/>
                <a:gd name="T19" fmla="*/ 687 h 709"/>
                <a:gd name="T20" fmla="*/ 6 w 353"/>
                <a:gd name="T21" fmla="*/ 661 h 709"/>
                <a:gd name="T22" fmla="*/ 0 w 353"/>
                <a:gd name="T23" fmla="*/ 623 h 709"/>
                <a:gd name="T24" fmla="*/ 0 w 353"/>
                <a:gd name="T25" fmla="*/ 519 h 709"/>
                <a:gd name="T26" fmla="*/ 0 w 353"/>
                <a:gd name="T27" fmla="*/ 415 h 709"/>
                <a:gd name="T28" fmla="*/ 6 w 353"/>
                <a:gd name="T29" fmla="*/ 381 h 709"/>
                <a:gd name="T30" fmla="*/ 18 w 353"/>
                <a:gd name="T31" fmla="*/ 350 h 709"/>
                <a:gd name="T32" fmla="*/ 40 w 353"/>
                <a:gd name="T33" fmla="*/ 326 h 709"/>
                <a:gd name="T34" fmla="*/ 68 w 353"/>
                <a:gd name="T35" fmla="*/ 304 h 709"/>
                <a:gd name="T36" fmla="*/ 188 w 353"/>
                <a:gd name="T37" fmla="*/ 234 h 709"/>
                <a:gd name="T38" fmla="*/ 198 w 353"/>
                <a:gd name="T39" fmla="*/ 228 h 709"/>
                <a:gd name="T40" fmla="*/ 214 w 353"/>
                <a:gd name="T41" fmla="*/ 208 h 709"/>
                <a:gd name="T42" fmla="*/ 221 w 353"/>
                <a:gd name="T43" fmla="*/ 182 h 709"/>
                <a:gd name="T44" fmla="*/ 221 w 353"/>
                <a:gd name="T45" fmla="*/ 152 h 709"/>
                <a:gd name="T46" fmla="*/ 219 w 353"/>
                <a:gd name="T47" fmla="*/ 138 h 709"/>
                <a:gd name="T48" fmla="*/ 208 w 353"/>
                <a:gd name="T49" fmla="*/ 120 h 709"/>
                <a:gd name="T50" fmla="*/ 194 w 353"/>
                <a:gd name="T51" fmla="*/ 114 h 709"/>
                <a:gd name="T52" fmla="*/ 162 w 353"/>
                <a:gd name="T53" fmla="*/ 114 h 709"/>
                <a:gd name="T54" fmla="*/ 104 w 353"/>
                <a:gd name="T55" fmla="*/ 114 h 709"/>
                <a:gd name="T56" fmla="*/ 46 w 353"/>
                <a:gd name="T57" fmla="*/ 114 h 709"/>
                <a:gd name="T58" fmla="*/ 24 w 353"/>
                <a:gd name="T59" fmla="*/ 112 h 709"/>
                <a:gd name="T60" fmla="*/ 18 w 353"/>
                <a:gd name="T61" fmla="*/ 104 h 709"/>
                <a:gd name="T62" fmla="*/ 14 w 353"/>
                <a:gd name="T63" fmla="*/ 82 h 709"/>
                <a:gd name="T64" fmla="*/ 14 w 353"/>
                <a:gd name="T65" fmla="*/ 28 h 709"/>
                <a:gd name="T66" fmla="*/ 18 w 353"/>
                <a:gd name="T67" fmla="*/ 10 h 709"/>
                <a:gd name="T68" fmla="*/ 24 w 353"/>
                <a:gd name="T69" fmla="*/ 4 h 709"/>
                <a:gd name="T70" fmla="*/ 42 w 353"/>
                <a:gd name="T71" fmla="*/ 2 h 709"/>
                <a:gd name="T72" fmla="*/ 92 w 353"/>
                <a:gd name="T73" fmla="*/ 2 h 709"/>
                <a:gd name="T74" fmla="*/ 257 w 353"/>
                <a:gd name="T75" fmla="*/ 2 h 709"/>
                <a:gd name="T76" fmla="*/ 281 w 353"/>
                <a:gd name="T77" fmla="*/ 4 h 709"/>
                <a:gd name="T78" fmla="*/ 317 w 353"/>
                <a:gd name="T79" fmla="*/ 16 h 709"/>
                <a:gd name="T80" fmla="*/ 339 w 353"/>
                <a:gd name="T81" fmla="*/ 38 h 709"/>
                <a:gd name="T82" fmla="*/ 351 w 353"/>
                <a:gd name="T83" fmla="*/ 74 h 709"/>
                <a:gd name="T84" fmla="*/ 351 w 353"/>
                <a:gd name="T85" fmla="*/ 98 h 709"/>
                <a:gd name="T86" fmla="*/ 351 w 353"/>
                <a:gd name="T87" fmla="*/ 355 h 709"/>
                <a:gd name="T88" fmla="*/ 219 w 353"/>
                <a:gd name="T89" fmla="*/ 363 h 709"/>
                <a:gd name="T90" fmla="*/ 204 w 353"/>
                <a:gd name="T91" fmla="*/ 352 h 709"/>
                <a:gd name="T92" fmla="*/ 184 w 353"/>
                <a:gd name="T93" fmla="*/ 371 h 709"/>
                <a:gd name="T94" fmla="*/ 152 w 353"/>
                <a:gd name="T95" fmla="*/ 397 h 709"/>
                <a:gd name="T96" fmla="*/ 138 w 353"/>
                <a:gd name="T97" fmla="*/ 415 h 709"/>
                <a:gd name="T98" fmla="*/ 134 w 353"/>
                <a:gd name="T99" fmla="*/ 425 h 709"/>
                <a:gd name="T100" fmla="*/ 128 w 353"/>
                <a:gd name="T101" fmla="*/ 459 h 709"/>
                <a:gd name="T102" fmla="*/ 130 w 353"/>
                <a:gd name="T103" fmla="*/ 569 h 709"/>
                <a:gd name="T104" fmla="*/ 132 w 353"/>
                <a:gd name="T105" fmla="*/ 579 h 709"/>
                <a:gd name="T106" fmla="*/ 140 w 353"/>
                <a:gd name="T107" fmla="*/ 591 h 709"/>
                <a:gd name="T108" fmla="*/ 152 w 353"/>
                <a:gd name="T109" fmla="*/ 597 h 709"/>
                <a:gd name="T110" fmla="*/ 176 w 353"/>
                <a:gd name="T111" fmla="*/ 599 h 709"/>
                <a:gd name="T112" fmla="*/ 192 w 353"/>
                <a:gd name="T113" fmla="*/ 597 h 709"/>
                <a:gd name="T114" fmla="*/ 206 w 353"/>
                <a:gd name="T115" fmla="*/ 593 h 709"/>
                <a:gd name="T116" fmla="*/ 214 w 353"/>
                <a:gd name="T117" fmla="*/ 583 h 709"/>
                <a:gd name="T118" fmla="*/ 219 w 353"/>
                <a:gd name="T119" fmla="*/ 567 h 709"/>
                <a:gd name="T120" fmla="*/ 219 w 353"/>
                <a:gd name="T121" fmla="*/ 36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709">
                  <a:moveTo>
                    <a:pt x="351" y="355"/>
                  </a:moveTo>
                  <a:lnTo>
                    <a:pt x="351" y="355"/>
                  </a:lnTo>
                  <a:lnTo>
                    <a:pt x="351" y="611"/>
                  </a:lnTo>
                  <a:lnTo>
                    <a:pt x="351" y="611"/>
                  </a:lnTo>
                  <a:lnTo>
                    <a:pt x="351" y="635"/>
                  </a:lnTo>
                  <a:lnTo>
                    <a:pt x="347" y="657"/>
                  </a:lnTo>
                  <a:lnTo>
                    <a:pt x="339" y="673"/>
                  </a:lnTo>
                  <a:lnTo>
                    <a:pt x="329" y="687"/>
                  </a:lnTo>
                  <a:lnTo>
                    <a:pt x="315" y="697"/>
                  </a:lnTo>
                  <a:lnTo>
                    <a:pt x="299" y="703"/>
                  </a:lnTo>
                  <a:lnTo>
                    <a:pt x="277" y="707"/>
                  </a:lnTo>
                  <a:lnTo>
                    <a:pt x="253" y="709"/>
                  </a:lnTo>
                  <a:lnTo>
                    <a:pt x="253" y="709"/>
                  </a:lnTo>
                  <a:lnTo>
                    <a:pt x="170" y="709"/>
                  </a:lnTo>
                  <a:lnTo>
                    <a:pt x="88" y="709"/>
                  </a:lnTo>
                  <a:lnTo>
                    <a:pt x="88" y="709"/>
                  </a:lnTo>
                  <a:lnTo>
                    <a:pt x="66" y="707"/>
                  </a:lnTo>
                  <a:lnTo>
                    <a:pt x="50" y="703"/>
                  </a:lnTo>
                  <a:lnTo>
                    <a:pt x="34" y="697"/>
                  </a:lnTo>
                  <a:lnTo>
                    <a:pt x="22" y="687"/>
                  </a:lnTo>
                  <a:lnTo>
                    <a:pt x="12" y="675"/>
                  </a:lnTo>
                  <a:lnTo>
                    <a:pt x="6" y="661"/>
                  </a:lnTo>
                  <a:lnTo>
                    <a:pt x="2" y="643"/>
                  </a:lnTo>
                  <a:lnTo>
                    <a:pt x="0" y="623"/>
                  </a:lnTo>
                  <a:lnTo>
                    <a:pt x="0" y="623"/>
                  </a:lnTo>
                  <a:lnTo>
                    <a:pt x="0" y="519"/>
                  </a:lnTo>
                  <a:lnTo>
                    <a:pt x="0" y="415"/>
                  </a:lnTo>
                  <a:lnTo>
                    <a:pt x="0" y="415"/>
                  </a:lnTo>
                  <a:lnTo>
                    <a:pt x="2" y="397"/>
                  </a:lnTo>
                  <a:lnTo>
                    <a:pt x="6" y="381"/>
                  </a:lnTo>
                  <a:lnTo>
                    <a:pt x="10" y="365"/>
                  </a:lnTo>
                  <a:lnTo>
                    <a:pt x="18" y="350"/>
                  </a:lnTo>
                  <a:lnTo>
                    <a:pt x="28" y="336"/>
                  </a:lnTo>
                  <a:lnTo>
                    <a:pt x="40" y="326"/>
                  </a:lnTo>
                  <a:lnTo>
                    <a:pt x="52" y="314"/>
                  </a:lnTo>
                  <a:lnTo>
                    <a:pt x="68" y="304"/>
                  </a:lnTo>
                  <a:lnTo>
                    <a:pt x="68" y="304"/>
                  </a:lnTo>
                  <a:lnTo>
                    <a:pt x="188" y="234"/>
                  </a:lnTo>
                  <a:lnTo>
                    <a:pt x="188" y="234"/>
                  </a:lnTo>
                  <a:lnTo>
                    <a:pt x="198" y="228"/>
                  </a:lnTo>
                  <a:lnTo>
                    <a:pt x="206" y="218"/>
                  </a:lnTo>
                  <a:lnTo>
                    <a:pt x="214" y="208"/>
                  </a:lnTo>
                  <a:lnTo>
                    <a:pt x="219" y="196"/>
                  </a:lnTo>
                  <a:lnTo>
                    <a:pt x="221" y="182"/>
                  </a:lnTo>
                  <a:lnTo>
                    <a:pt x="223" y="168"/>
                  </a:lnTo>
                  <a:lnTo>
                    <a:pt x="221" y="152"/>
                  </a:lnTo>
                  <a:lnTo>
                    <a:pt x="219" y="138"/>
                  </a:lnTo>
                  <a:lnTo>
                    <a:pt x="219" y="138"/>
                  </a:lnTo>
                  <a:lnTo>
                    <a:pt x="214" y="126"/>
                  </a:lnTo>
                  <a:lnTo>
                    <a:pt x="208" y="120"/>
                  </a:lnTo>
                  <a:lnTo>
                    <a:pt x="202" y="116"/>
                  </a:lnTo>
                  <a:lnTo>
                    <a:pt x="194" y="114"/>
                  </a:lnTo>
                  <a:lnTo>
                    <a:pt x="178" y="114"/>
                  </a:lnTo>
                  <a:lnTo>
                    <a:pt x="162" y="114"/>
                  </a:lnTo>
                  <a:lnTo>
                    <a:pt x="162" y="114"/>
                  </a:lnTo>
                  <a:lnTo>
                    <a:pt x="104" y="114"/>
                  </a:lnTo>
                  <a:lnTo>
                    <a:pt x="46" y="114"/>
                  </a:lnTo>
                  <a:lnTo>
                    <a:pt x="46" y="114"/>
                  </a:lnTo>
                  <a:lnTo>
                    <a:pt x="30" y="114"/>
                  </a:lnTo>
                  <a:lnTo>
                    <a:pt x="24" y="112"/>
                  </a:lnTo>
                  <a:lnTo>
                    <a:pt x="20" y="108"/>
                  </a:lnTo>
                  <a:lnTo>
                    <a:pt x="18" y="104"/>
                  </a:lnTo>
                  <a:lnTo>
                    <a:pt x="16" y="98"/>
                  </a:lnTo>
                  <a:lnTo>
                    <a:pt x="14" y="82"/>
                  </a:lnTo>
                  <a:lnTo>
                    <a:pt x="14" y="82"/>
                  </a:lnTo>
                  <a:lnTo>
                    <a:pt x="14" y="28"/>
                  </a:lnTo>
                  <a:lnTo>
                    <a:pt x="16" y="14"/>
                  </a:lnTo>
                  <a:lnTo>
                    <a:pt x="18" y="10"/>
                  </a:lnTo>
                  <a:lnTo>
                    <a:pt x="20" y="6"/>
                  </a:lnTo>
                  <a:lnTo>
                    <a:pt x="24" y="4"/>
                  </a:lnTo>
                  <a:lnTo>
                    <a:pt x="28" y="2"/>
                  </a:lnTo>
                  <a:lnTo>
                    <a:pt x="42" y="2"/>
                  </a:lnTo>
                  <a:lnTo>
                    <a:pt x="92" y="2"/>
                  </a:lnTo>
                  <a:lnTo>
                    <a:pt x="92" y="2"/>
                  </a:lnTo>
                  <a:lnTo>
                    <a:pt x="174" y="0"/>
                  </a:lnTo>
                  <a:lnTo>
                    <a:pt x="257" y="2"/>
                  </a:lnTo>
                  <a:lnTo>
                    <a:pt x="257" y="2"/>
                  </a:lnTo>
                  <a:lnTo>
                    <a:pt x="281" y="4"/>
                  </a:lnTo>
                  <a:lnTo>
                    <a:pt x="301" y="8"/>
                  </a:lnTo>
                  <a:lnTo>
                    <a:pt x="317" y="16"/>
                  </a:lnTo>
                  <a:lnTo>
                    <a:pt x="329" y="26"/>
                  </a:lnTo>
                  <a:lnTo>
                    <a:pt x="339" y="38"/>
                  </a:lnTo>
                  <a:lnTo>
                    <a:pt x="347" y="54"/>
                  </a:lnTo>
                  <a:lnTo>
                    <a:pt x="351" y="74"/>
                  </a:lnTo>
                  <a:lnTo>
                    <a:pt x="351" y="98"/>
                  </a:lnTo>
                  <a:lnTo>
                    <a:pt x="351" y="98"/>
                  </a:lnTo>
                  <a:lnTo>
                    <a:pt x="353" y="226"/>
                  </a:lnTo>
                  <a:lnTo>
                    <a:pt x="351" y="355"/>
                  </a:lnTo>
                  <a:lnTo>
                    <a:pt x="351" y="355"/>
                  </a:lnTo>
                  <a:close/>
                  <a:moveTo>
                    <a:pt x="219" y="363"/>
                  </a:moveTo>
                  <a:lnTo>
                    <a:pt x="219" y="363"/>
                  </a:lnTo>
                  <a:lnTo>
                    <a:pt x="204" y="352"/>
                  </a:lnTo>
                  <a:lnTo>
                    <a:pt x="204" y="352"/>
                  </a:lnTo>
                  <a:lnTo>
                    <a:pt x="184" y="371"/>
                  </a:lnTo>
                  <a:lnTo>
                    <a:pt x="162" y="387"/>
                  </a:lnTo>
                  <a:lnTo>
                    <a:pt x="152" y="397"/>
                  </a:lnTo>
                  <a:lnTo>
                    <a:pt x="144" y="405"/>
                  </a:lnTo>
                  <a:lnTo>
                    <a:pt x="138" y="415"/>
                  </a:lnTo>
                  <a:lnTo>
                    <a:pt x="134" y="425"/>
                  </a:lnTo>
                  <a:lnTo>
                    <a:pt x="134" y="425"/>
                  </a:lnTo>
                  <a:lnTo>
                    <a:pt x="130" y="443"/>
                  </a:lnTo>
                  <a:lnTo>
                    <a:pt x="128" y="459"/>
                  </a:lnTo>
                  <a:lnTo>
                    <a:pt x="126" y="495"/>
                  </a:lnTo>
                  <a:lnTo>
                    <a:pt x="130" y="569"/>
                  </a:lnTo>
                  <a:lnTo>
                    <a:pt x="130" y="569"/>
                  </a:lnTo>
                  <a:lnTo>
                    <a:pt x="132" y="579"/>
                  </a:lnTo>
                  <a:lnTo>
                    <a:pt x="134" y="585"/>
                  </a:lnTo>
                  <a:lnTo>
                    <a:pt x="140" y="591"/>
                  </a:lnTo>
                  <a:lnTo>
                    <a:pt x="146" y="595"/>
                  </a:lnTo>
                  <a:lnTo>
                    <a:pt x="152" y="597"/>
                  </a:lnTo>
                  <a:lnTo>
                    <a:pt x="160" y="599"/>
                  </a:lnTo>
                  <a:lnTo>
                    <a:pt x="176" y="599"/>
                  </a:lnTo>
                  <a:lnTo>
                    <a:pt x="176" y="599"/>
                  </a:lnTo>
                  <a:lnTo>
                    <a:pt x="192" y="597"/>
                  </a:lnTo>
                  <a:lnTo>
                    <a:pt x="200" y="595"/>
                  </a:lnTo>
                  <a:lnTo>
                    <a:pt x="206" y="593"/>
                  </a:lnTo>
                  <a:lnTo>
                    <a:pt x="210" y="589"/>
                  </a:lnTo>
                  <a:lnTo>
                    <a:pt x="214" y="583"/>
                  </a:lnTo>
                  <a:lnTo>
                    <a:pt x="216" y="577"/>
                  </a:lnTo>
                  <a:lnTo>
                    <a:pt x="219" y="567"/>
                  </a:lnTo>
                  <a:lnTo>
                    <a:pt x="219" y="567"/>
                  </a:lnTo>
                  <a:lnTo>
                    <a:pt x="219" y="363"/>
                  </a:lnTo>
                  <a:lnTo>
                    <a:pt x="219" y="363"/>
                  </a:lnTo>
                  <a:close/>
                </a:path>
              </a:pathLst>
            </a:custGeom>
            <a:solidFill>
              <a:srgbClr val="0E58A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0"/>
            <p:cNvSpPr>
              <a:spLocks noEditPoints="1"/>
            </p:cNvSpPr>
            <p:nvPr/>
          </p:nvSpPr>
          <p:spPr bwMode="gray">
            <a:xfrm>
              <a:off x="1042644" y="218165"/>
              <a:ext cx="189655" cy="380926"/>
            </a:xfrm>
            <a:custGeom>
              <a:avLst/>
              <a:gdLst>
                <a:gd name="T0" fmla="*/ 332 w 352"/>
                <a:gd name="T1" fmla="*/ 597 h 707"/>
                <a:gd name="T2" fmla="*/ 332 w 352"/>
                <a:gd name="T3" fmla="*/ 705 h 707"/>
                <a:gd name="T4" fmla="*/ 136 w 352"/>
                <a:gd name="T5" fmla="*/ 707 h 707"/>
                <a:gd name="T6" fmla="*/ 72 w 352"/>
                <a:gd name="T7" fmla="*/ 705 h 707"/>
                <a:gd name="T8" fmla="*/ 42 w 352"/>
                <a:gd name="T9" fmla="*/ 699 h 707"/>
                <a:gd name="T10" fmla="*/ 20 w 352"/>
                <a:gd name="T11" fmla="*/ 683 h 707"/>
                <a:gd name="T12" fmla="*/ 8 w 352"/>
                <a:gd name="T13" fmla="*/ 661 h 707"/>
                <a:gd name="T14" fmla="*/ 2 w 352"/>
                <a:gd name="T15" fmla="*/ 631 h 707"/>
                <a:gd name="T16" fmla="*/ 0 w 352"/>
                <a:gd name="T17" fmla="*/ 355 h 707"/>
                <a:gd name="T18" fmla="*/ 2 w 352"/>
                <a:gd name="T19" fmla="*/ 78 h 707"/>
                <a:gd name="T20" fmla="*/ 6 w 352"/>
                <a:gd name="T21" fmla="*/ 46 h 707"/>
                <a:gd name="T22" fmla="*/ 20 w 352"/>
                <a:gd name="T23" fmla="*/ 24 h 707"/>
                <a:gd name="T24" fmla="*/ 42 w 352"/>
                <a:gd name="T25" fmla="*/ 10 h 707"/>
                <a:gd name="T26" fmla="*/ 74 w 352"/>
                <a:gd name="T27" fmla="*/ 4 h 707"/>
                <a:gd name="T28" fmla="*/ 126 w 352"/>
                <a:gd name="T29" fmla="*/ 2 h 707"/>
                <a:gd name="T30" fmla="*/ 232 w 352"/>
                <a:gd name="T31" fmla="*/ 2 h 707"/>
                <a:gd name="T32" fmla="*/ 284 w 352"/>
                <a:gd name="T33" fmla="*/ 4 h 707"/>
                <a:gd name="T34" fmla="*/ 312 w 352"/>
                <a:gd name="T35" fmla="*/ 10 h 707"/>
                <a:gd name="T36" fmla="*/ 334 w 352"/>
                <a:gd name="T37" fmla="*/ 24 h 707"/>
                <a:gd name="T38" fmla="*/ 346 w 352"/>
                <a:gd name="T39" fmla="*/ 46 h 707"/>
                <a:gd name="T40" fmla="*/ 350 w 352"/>
                <a:gd name="T41" fmla="*/ 74 h 707"/>
                <a:gd name="T42" fmla="*/ 352 w 352"/>
                <a:gd name="T43" fmla="*/ 174 h 707"/>
                <a:gd name="T44" fmla="*/ 350 w 352"/>
                <a:gd name="T45" fmla="*/ 274 h 707"/>
                <a:gd name="T46" fmla="*/ 346 w 352"/>
                <a:gd name="T47" fmla="*/ 302 h 707"/>
                <a:gd name="T48" fmla="*/ 334 w 352"/>
                <a:gd name="T49" fmla="*/ 328 h 707"/>
                <a:gd name="T50" fmla="*/ 316 w 352"/>
                <a:gd name="T51" fmla="*/ 348 h 707"/>
                <a:gd name="T52" fmla="*/ 294 w 352"/>
                <a:gd name="T53" fmla="*/ 367 h 707"/>
                <a:gd name="T54" fmla="*/ 230 w 352"/>
                <a:gd name="T55" fmla="*/ 403 h 707"/>
                <a:gd name="T56" fmla="*/ 166 w 352"/>
                <a:gd name="T57" fmla="*/ 441 h 707"/>
                <a:gd name="T58" fmla="*/ 144 w 352"/>
                <a:gd name="T59" fmla="*/ 457 h 707"/>
                <a:gd name="T60" fmla="*/ 136 w 352"/>
                <a:gd name="T61" fmla="*/ 471 h 707"/>
                <a:gd name="T62" fmla="*/ 132 w 352"/>
                <a:gd name="T63" fmla="*/ 497 h 707"/>
                <a:gd name="T64" fmla="*/ 134 w 352"/>
                <a:gd name="T65" fmla="*/ 557 h 707"/>
                <a:gd name="T66" fmla="*/ 138 w 352"/>
                <a:gd name="T67" fmla="*/ 581 h 707"/>
                <a:gd name="T68" fmla="*/ 146 w 352"/>
                <a:gd name="T69" fmla="*/ 591 h 707"/>
                <a:gd name="T70" fmla="*/ 168 w 352"/>
                <a:gd name="T71" fmla="*/ 597 h 707"/>
                <a:gd name="T72" fmla="*/ 230 w 352"/>
                <a:gd name="T73" fmla="*/ 597 h 707"/>
                <a:gd name="T74" fmla="*/ 332 w 352"/>
                <a:gd name="T75" fmla="*/ 597 h 707"/>
                <a:gd name="T76" fmla="*/ 134 w 352"/>
                <a:gd name="T77" fmla="*/ 314 h 707"/>
                <a:gd name="T78" fmla="*/ 146 w 352"/>
                <a:gd name="T79" fmla="*/ 322 h 707"/>
                <a:gd name="T80" fmla="*/ 166 w 352"/>
                <a:gd name="T81" fmla="*/ 306 h 707"/>
                <a:gd name="T82" fmla="*/ 198 w 352"/>
                <a:gd name="T83" fmla="*/ 284 h 707"/>
                <a:gd name="T84" fmla="*/ 212 w 352"/>
                <a:gd name="T85" fmla="*/ 268 h 707"/>
                <a:gd name="T86" fmla="*/ 218 w 352"/>
                <a:gd name="T87" fmla="*/ 258 h 707"/>
                <a:gd name="T88" fmla="*/ 224 w 352"/>
                <a:gd name="T89" fmla="*/ 228 h 707"/>
                <a:gd name="T90" fmla="*/ 222 w 352"/>
                <a:gd name="T91" fmla="*/ 166 h 707"/>
                <a:gd name="T92" fmla="*/ 220 w 352"/>
                <a:gd name="T93" fmla="*/ 136 h 707"/>
                <a:gd name="T94" fmla="*/ 214 w 352"/>
                <a:gd name="T95" fmla="*/ 128 h 707"/>
                <a:gd name="T96" fmla="*/ 190 w 352"/>
                <a:gd name="T97" fmla="*/ 116 h 707"/>
                <a:gd name="T98" fmla="*/ 178 w 352"/>
                <a:gd name="T99" fmla="*/ 114 h 707"/>
                <a:gd name="T100" fmla="*/ 152 w 352"/>
                <a:gd name="T101" fmla="*/ 122 h 707"/>
                <a:gd name="T102" fmla="*/ 138 w 352"/>
                <a:gd name="T103" fmla="*/ 132 h 707"/>
                <a:gd name="T104" fmla="*/ 136 w 352"/>
                <a:gd name="T105" fmla="*/ 136 h 707"/>
                <a:gd name="T106" fmla="*/ 134 w 352"/>
                <a:gd name="T107" fmla="*/ 226 h 707"/>
                <a:gd name="T108" fmla="*/ 134 w 352"/>
                <a:gd name="T109" fmla="*/ 31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707">
                  <a:moveTo>
                    <a:pt x="332" y="597"/>
                  </a:moveTo>
                  <a:lnTo>
                    <a:pt x="332" y="597"/>
                  </a:lnTo>
                  <a:lnTo>
                    <a:pt x="332" y="705"/>
                  </a:lnTo>
                  <a:lnTo>
                    <a:pt x="332" y="705"/>
                  </a:lnTo>
                  <a:lnTo>
                    <a:pt x="200" y="707"/>
                  </a:lnTo>
                  <a:lnTo>
                    <a:pt x="136" y="707"/>
                  </a:lnTo>
                  <a:lnTo>
                    <a:pt x="72" y="705"/>
                  </a:lnTo>
                  <a:lnTo>
                    <a:pt x="72" y="705"/>
                  </a:lnTo>
                  <a:lnTo>
                    <a:pt x="56" y="703"/>
                  </a:lnTo>
                  <a:lnTo>
                    <a:pt x="42" y="699"/>
                  </a:lnTo>
                  <a:lnTo>
                    <a:pt x="30" y="693"/>
                  </a:lnTo>
                  <a:lnTo>
                    <a:pt x="20" y="683"/>
                  </a:lnTo>
                  <a:lnTo>
                    <a:pt x="12" y="673"/>
                  </a:lnTo>
                  <a:lnTo>
                    <a:pt x="8" y="661"/>
                  </a:lnTo>
                  <a:lnTo>
                    <a:pt x="4" y="647"/>
                  </a:lnTo>
                  <a:lnTo>
                    <a:pt x="2" y="631"/>
                  </a:lnTo>
                  <a:lnTo>
                    <a:pt x="2" y="631"/>
                  </a:lnTo>
                  <a:lnTo>
                    <a:pt x="0" y="355"/>
                  </a:lnTo>
                  <a:lnTo>
                    <a:pt x="2" y="78"/>
                  </a:lnTo>
                  <a:lnTo>
                    <a:pt x="2" y="78"/>
                  </a:lnTo>
                  <a:lnTo>
                    <a:pt x="4" y="62"/>
                  </a:lnTo>
                  <a:lnTo>
                    <a:pt x="6" y="46"/>
                  </a:lnTo>
                  <a:lnTo>
                    <a:pt x="12" y="34"/>
                  </a:lnTo>
                  <a:lnTo>
                    <a:pt x="20" y="24"/>
                  </a:lnTo>
                  <a:lnTo>
                    <a:pt x="30" y="16"/>
                  </a:lnTo>
                  <a:lnTo>
                    <a:pt x="42" y="10"/>
                  </a:lnTo>
                  <a:lnTo>
                    <a:pt x="56" y="6"/>
                  </a:lnTo>
                  <a:lnTo>
                    <a:pt x="74" y="4"/>
                  </a:lnTo>
                  <a:lnTo>
                    <a:pt x="74" y="4"/>
                  </a:lnTo>
                  <a:lnTo>
                    <a:pt x="126" y="2"/>
                  </a:lnTo>
                  <a:lnTo>
                    <a:pt x="178" y="0"/>
                  </a:lnTo>
                  <a:lnTo>
                    <a:pt x="232" y="2"/>
                  </a:lnTo>
                  <a:lnTo>
                    <a:pt x="284" y="4"/>
                  </a:lnTo>
                  <a:lnTo>
                    <a:pt x="284" y="4"/>
                  </a:lnTo>
                  <a:lnTo>
                    <a:pt x="300" y="6"/>
                  </a:lnTo>
                  <a:lnTo>
                    <a:pt x="312" y="10"/>
                  </a:lnTo>
                  <a:lnTo>
                    <a:pt x="324" y="16"/>
                  </a:lnTo>
                  <a:lnTo>
                    <a:pt x="334" y="24"/>
                  </a:lnTo>
                  <a:lnTo>
                    <a:pt x="340" y="34"/>
                  </a:lnTo>
                  <a:lnTo>
                    <a:pt x="346" y="46"/>
                  </a:lnTo>
                  <a:lnTo>
                    <a:pt x="348" y="60"/>
                  </a:lnTo>
                  <a:lnTo>
                    <a:pt x="350" y="74"/>
                  </a:lnTo>
                  <a:lnTo>
                    <a:pt x="350" y="74"/>
                  </a:lnTo>
                  <a:lnTo>
                    <a:pt x="352" y="174"/>
                  </a:lnTo>
                  <a:lnTo>
                    <a:pt x="350" y="274"/>
                  </a:lnTo>
                  <a:lnTo>
                    <a:pt x="350" y="274"/>
                  </a:lnTo>
                  <a:lnTo>
                    <a:pt x="348" y="290"/>
                  </a:lnTo>
                  <a:lnTo>
                    <a:pt x="346" y="302"/>
                  </a:lnTo>
                  <a:lnTo>
                    <a:pt x="340" y="316"/>
                  </a:lnTo>
                  <a:lnTo>
                    <a:pt x="334" y="328"/>
                  </a:lnTo>
                  <a:lnTo>
                    <a:pt x="326" y="338"/>
                  </a:lnTo>
                  <a:lnTo>
                    <a:pt x="316" y="348"/>
                  </a:lnTo>
                  <a:lnTo>
                    <a:pt x="306" y="357"/>
                  </a:lnTo>
                  <a:lnTo>
                    <a:pt x="294" y="367"/>
                  </a:lnTo>
                  <a:lnTo>
                    <a:pt x="294" y="367"/>
                  </a:lnTo>
                  <a:lnTo>
                    <a:pt x="230" y="403"/>
                  </a:lnTo>
                  <a:lnTo>
                    <a:pt x="166" y="441"/>
                  </a:lnTo>
                  <a:lnTo>
                    <a:pt x="166" y="441"/>
                  </a:lnTo>
                  <a:lnTo>
                    <a:pt x="150" y="451"/>
                  </a:lnTo>
                  <a:lnTo>
                    <a:pt x="144" y="457"/>
                  </a:lnTo>
                  <a:lnTo>
                    <a:pt x="140" y="463"/>
                  </a:lnTo>
                  <a:lnTo>
                    <a:pt x="136" y="471"/>
                  </a:lnTo>
                  <a:lnTo>
                    <a:pt x="134" y="477"/>
                  </a:lnTo>
                  <a:lnTo>
                    <a:pt x="132" y="497"/>
                  </a:lnTo>
                  <a:lnTo>
                    <a:pt x="132" y="497"/>
                  </a:lnTo>
                  <a:lnTo>
                    <a:pt x="134" y="557"/>
                  </a:lnTo>
                  <a:lnTo>
                    <a:pt x="136" y="575"/>
                  </a:lnTo>
                  <a:lnTo>
                    <a:pt x="138" y="581"/>
                  </a:lnTo>
                  <a:lnTo>
                    <a:pt x="140" y="587"/>
                  </a:lnTo>
                  <a:lnTo>
                    <a:pt x="146" y="591"/>
                  </a:lnTo>
                  <a:lnTo>
                    <a:pt x="152" y="593"/>
                  </a:lnTo>
                  <a:lnTo>
                    <a:pt x="168" y="597"/>
                  </a:lnTo>
                  <a:lnTo>
                    <a:pt x="194" y="597"/>
                  </a:lnTo>
                  <a:lnTo>
                    <a:pt x="230" y="597"/>
                  </a:lnTo>
                  <a:lnTo>
                    <a:pt x="230" y="597"/>
                  </a:lnTo>
                  <a:lnTo>
                    <a:pt x="332" y="597"/>
                  </a:lnTo>
                  <a:lnTo>
                    <a:pt x="332" y="597"/>
                  </a:lnTo>
                  <a:close/>
                  <a:moveTo>
                    <a:pt x="134" y="314"/>
                  </a:moveTo>
                  <a:lnTo>
                    <a:pt x="134" y="314"/>
                  </a:lnTo>
                  <a:lnTo>
                    <a:pt x="146" y="322"/>
                  </a:lnTo>
                  <a:lnTo>
                    <a:pt x="146" y="322"/>
                  </a:lnTo>
                  <a:lnTo>
                    <a:pt x="166" y="306"/>
                  </a:lnTo>
                  <a:lnTo>
                    <a:pt x="188" y="292"/>
                  </a:lnTo>
                  <a:lnTo>
                    <a:pt x="198" y="284"/>
                  </a:lnTo>
                  <a:lnTo>
                    <a:pt x="206" y="276"/>
                  </a:lnTo>
                  <a:lnTo>
                    <a:pt x="212" y="268"/>
                  </a:lnTo>
                  <a:lnTo>
                    <a:pt x="218" y="258"/>
                  </a:lnTo>
                  <a:lnTo>
                    <a:pt x="218" y="258"/>
                  </a:lnTo>
                  <a:lnTo>
                    <a:pt x="222" y="244"/>
                  </a:lnTo>
                  <a:lnTo>
                    <a:pt x="224" y="228"/>
                  </a:lnTo>
                  <a:lnTo>
                    <a:pt x="224" y="198"/>
                  </a:lnTo>
                  <a:lnTo>
                    <a:pt x="222" y="166"/>
                  </a:lnTo>
                  <a:lnTo>
                    <a:pt x="220" y="136"/>
                  </a:lnTo>
                  <a:lnTo>
                    <a:pt x="220" y="136"/>
                  </a:lnTo>
                  <a:lnTo>
                    <a:pt x="218" y="132"/>
                  </a:lnTo>
                  <a:lnTo>
                    <a:pt x="214" y="128"/>
                  </a:lnTo>
                  <a:lnTo>
                    <a:pt x="204" y="122"/>
                  </a:lnTo>
                  <a:lnTo>
                    <a:pt x="190" y="116"/>
                  </a:lnTo>
                  <a:lnTo>
                    <a:pt x="178" y="114"/>
                  </a:lnTo>
                  <a:lnTo>
                    <a:pt x="178" y="114"/>
                  </a:lnTo>
                  <a:lnTo>
                    <a:pt x="166" y="116"/>
                  </a:lnTo>
                  <a:lnTo>
                    <a:pt x="152" y="122"/>
                  </a:lnTo>
                  <a:lnTo>
                    <a:pt x="142" y="130"/>
                  </a:lnTo>
                  <a:lnTo>
                    <a:pt x="138" y="132"/>
                  </a:lnTo>
                  <a:lnTo>
                    <a:pt x="136" y="136"/>
                  </a:lnTo>
                  <a:lnTo>
                    <a:pt x="136" y="136"/>
                  </a:lnTo>
                  <a:lnTo>
                    <a:pt x="134" y="180"/>
                  </a:lnTo>
                  <a:lnTo>
                    <a:pt x="134" y="226"/>
                  </a:lnTo>
                  <a:lnTo>
                    <a:pt x="134" y="314"/>
                  </a:lnTo>
                  <a:lnTo>
                    <a:pt x="134" y="314"/>
                  </a:lnTo>
                  <a:close/>
                </a:path>
              </a:pathLst>
            </a:custGeom>
            <a:solidFill>
              <a:srgbClr val="0E58A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1"/>
            <p:cNvSpPr>
              <a:spLocks/>
            </p:cNvSpPr>
            <p:nvPr/>
          </p:nvSpPr>
          <p:spPr bwMode="gray">
            <a:xfrm>
              <a:off x="1639088" y="408358"/>
              <a:ext cx="49569" cy="130388"/>
            </a:xfrm>
            <a:custGeom>
              <a:avLst/>
              <a:gdLst>
                <a:gd name="T0" fmla="*/ 90 w 92"/>
                <a:gd name="T1" fmla="*/ 8 h 242"/>
                <a:gd name="T2" fmla="*/ 90 w 92"/>
                <a:gd name="T3" fmla="*/ 8 h 242"/>
                <a:gd name="T4" fmla="*/ 92 w 92"/>
                <a:gd name="T5" fmla="*/ 114 h 242"/>
                <a:gd name="T6" fmla="*/ 90 w 92"/>
                <a:gd name="T7" fmla="*/ 166 h 242"/>
                <a:gd name="T8" fmla="*/ 88 w 92"/>
                <a:gd name="T9" fmla="*/ 218 h 242"/>
                <a:gd name="T10" fmla="*/ 88 w 92"/>
                <a:gd name="T11" fmla="*/ 218 h 242"/>
                <a:gd name="T12" fmla="*/ 88 w 92"/>
                <a:gd name="T13" fmla="*/ 222 h 242"/>
                <a:gd name="T14" fmla="*/ 84 w 92"/>
                <a:gd name="T15" fmla="*/ 226 h 242"/>
                <a:gd name="T16" fmla="*/ 72 w 92"/>
                <a:gd name="T17" fmla="*/ 234 h 242"/>
                <a:gd name="T18" fmla="*/ 58 w 92"/>
                <a:gd name="T19" fmla="*/ 240 h 242"/>
                <a:gd name="T20" fmla="*/ 44 w 92"/>
                <a:gd name="T21" fmla="*/ 242 h 242"/>
                <a:gd name="T22" fmla="*/ 44 w 92"/>
                <a:gd name="T23" fmla="*/ 242 h 242"/>
                <a:gd name="T24" fmla="*/ 32 w 92"/>
                <a:gd name="T25" fmla="*/ 240 h 242"/>
                <a:gd name="T26" fmla="*/ 20 w 92"/>
                <a:gd name="T27" fmla="*/ 232 h 242"/>
                <a:gd name="T28" fmla="*/ 10 w 92"/>
                <a:gd name="T29" fmla="*/ 224 h 242"/>
                <a:gd name="T30" fmla="*/ 6 w 92"/>
                <a:gd name="T31" fmla="*/ 220 h 242"/>
                <a:gd name="T32" fmla="*/ 6 w 92"/>
                <a:gd name="T33" fmla="*/ 216 h 242"/>
                <a:gd name="T34" fmla="*/ 6 w 92"/>
                <a:gd name="T35" fmla="*/ 216 h 242"/>
                <a:gd name="T36" fmla="*/ 2 w 92"/>
                <a:gd name="T37" fmla="*/ 178 h 242"/>
                <a:gd name="T38" fmla="*/ 0 w 92"/>
                <a:gd name="T39" fmla="*/ 140 h 242"/>
                <a:gd name="T40" fmla="*/ 2 w 92"/>
                <a:gd name="T41" fmla="*/ 104 h 242"/>
                <a:gd name="T42" fmla="*/ 4 w 92"/>
                <a:gd name="T43" fmla="*/ 84 h 242"/>
                <a:gd name="T44" fmla="*/ 6 w 92"/>
                <a:gd name="T45" fmla="*/ 66 h 242"/>
                <a:gd name="T46" fmla="*/ 6 w 92"/>
                <a:gd name="T47" fmla="*/ 66 h 242"/>
                <a:gd name="T48" fmla="*/ 10 w 92"/>
                <a:gd name="T49" fmla="*/ 56 h 242"/>
                <a:gd name="T50" fmla="*/ 18 w 92"/>
                <a:gd name="T51" fmla="*/ 48 h 242"/>
                <a:gd name="T52" fmla="*/ 26 w 92"/>
                <a:gd name="T53" fmla="*/ 40 h 242"/>
                <a:gd name="T54" fmla="*/ 36 w 92"/>
                <a:gd name="T55" fmla="*/ 32 h 242"/>
                <a:gd name="T56" fmla="*/ 56 w 92"/>
                <a:gd name="T57" fmla="*/ 16 h 242"/>
                <a:gd name="T58" fmla="*/ 76 w 92"/>
                <a:gd name="T59" fmla="*/ 0 h 242"/>
                <a:gd name="T60" fmla="*/ 76 w 92"/>
                <a:gd name="T61" fmla="*/ 0 h 242"/>
                <a:gd name="T62" fmla="*/ 90 w 92"/>
                <a:gd name="T63" fmla="*/ 8 h 242"/>
                <a:gd name="T64" fmla="*/ 90 w 92"/>
                <a:gd name="T65" fmla="*/ 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242">
                  <a:moveTo>
                    <a:pt x="90" y="8"/>
                  </a:moveTo>
                  <a:lnTo>
                    <a:pt x="90" y="8"/>
                  </a:lnTo>
                  <a:lnTo>
                    <a:pt x="92" y="114"/>
                  </a:lnTo>
                  <a:lnTo>
                    <a:pt x="90" y="166"/>
                  </a:lnTo>
                  <a:lnTo>
                    <a:pt x="88" y="218"/>
                  </a:lnTo>
                  <a:lnTo>
                    <a:pt x="88" y="218"/>
                  </a:lnTo>
                  <a:lnTo>
                    <a:pt x="88" y="222"/>
                  </a:lnTo>
                  <a:lnTo>
                    <a:pt x="84" y="226"/>
                  </a:lnTo>
                  <a:lnTo>
                    <a:pt x="72" y="234"/>
                  </a:lnTo>
                  <a:lnTo>
                    <a:pt x="58" y="240"/>
                  </a:lnTo>
                  <a:lnTo>
                    <a:pt x="44" y="242"/>
                  </a:lnTo>
                  <a:lnTo>
                    <a:pt x="44" y="242"/>
                  </a:lnTo>
                  <a:lnTo>
                    <a:pt x="32" y="240"/>
                  </a:lnTo>
                  <a:lnTo>
                    <a:pt x="20" y="232"/>
                  </a:lnTo>
                  <a:lnTo>
                    <a:pt x="10" y="224"/>
                  </a:lnTo>
                  <a:lnTo>
                    <a:pt x="6" y="220"/>
                  </a:lnTo>
                  <a:lnTo>
                    <a:pt x="6" y="216"/>
                  </a:lnTo>
                  <a:lnTo>
                    <a:pt x="6" y="216"/>
                  </a:lnTo>
                  <a:lnTo>
                    <a:pt x="2" y="178"/>
                  </a:lnTo>
                  <a:lnTo>
                    <a:pt x="0" y="140"/>
                  </a:lnTo>
                  <a:lnTo>
                    <a:pt x="2" y="104"/>
                  </a:lnTo>
                  <a:lnTo>
                    <a:pt x="4" y="84"/>
                  </a:lnTo>
                  <a:lnTo>
                    <a:pt x="6" y="66"/>
                  </a:lnTo>
                  <a:lnTo>
                    <a:pt x="6" y="66"/>
                  </a:lnTo>
                  <a:lnTo>
                    <a:pt x="10" y="56"/>
                  </a:lnTo>
                  <a:lnTo>
                    <a:pt x="18" y="48"/>
                  </a:lnTo>
                  <a:lnTo>
                    <a:pt x="26" y="40"/>
                  </a:lnTo>
                  <a:lnTo>
                    <a:pt x="36" y="32"/>
                  </a:lnTo>
                  <a:lnTo>
                    <a:pt x="56" y="16"/>
                  </a:lnTo>
                  <a:lnTo>
                    <a:pt x="76" y="0"/>
                  </a:lnTo>
                  <a:lnTo>
                    <a:pt x="76" y="0"/>
                  </a:lnTo>
                  <a:lnTo>
                    <a:pt x="90" y="8"/>
                  </a:lnTo>
                  <a:lnTo>
                    <a:pt x="9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2"/>
            <p:cNvSpPr>
              <a:spLocks/>
            </p:cNvSpPr>
            <p:nvPr/>
          </p:nvSpPr>
          <p:spPr bwMode="gray">
            <a:xfrm>
              <a:off x="565812" y="406742"/>
              <a:ext cx="50108" cy="133082"/>
            </a:xfrm>
            <a:custGeom>
              <a:avLst/>
              <a:gdLst>
                <a:gd name="T0" fmla="*/ 93 w 93"/>
                <a:gd name="T1" fmla="*/ 11 h 247"/>
                <a:gd name="T2" fmla="*/ 93 w 93"/>
                <a:gd name="T3" fmla="*/ 11 h 247"/>
                <a:gd name="T4" fmla="*/ 93 w 93"/>
                <a:gd name="T5" fmla="*/ 215 h 247"/>
                <a:gd name="T6" fmla="*/ 93 w 93"/>
                <a:gd name="T7" fmla="*/ 215 h 247"/>
                <a:gd name="T8" fmla="*/ 90 w 93"/>
                <a:gd name="T9" fmla="*/ 225 h 247"/>
                <a:gd name="T10" fmla="*/ 88 w 93"/>
                <a:gd name="T11" fmla="*/ 231 h 247"/>
                <a:gd name="T12" fmla="*/ 84 w 93"/>
                <a:gd name="T13" fmla="*/ 237 h 247"/>
                <a:gd name="T14" fmla="*/ 80 w 93"/>
                <a:gd name="T15" fmla="*/ 241 h 247"/>
                <a:gd name="T16" fmla="*/ 74 w 93"/>
                <a:gd name="T17" fmla="*/ 243 h 247"/>
                <a:gd name="T18" fmla="*/ 66 w 93"/>
                <a:gd name="T19" fmla="*/ 245 h 247"/>
                <a:gd name="T20" fmla="*/ 50 w 93"/>
                <a:gd name="T21" fmla="*/ 247 h 247"/>
                <a:gd name="T22" fmla="*/ 50 w 93"/>
                <a:gd name="T23" fmla="*/ 247 h 247"/>
                <a:gd name="T24" fmla="*/ 34 w 93"/>
                <a:gd name="T25" fmla="*/ 247 h 247"/>
                <a:gd name="T26" fmla="*/ 26 w 93"/>
                <a:gd name="T27" fmla="*/ 245 h 247"/>
                <a:gd name="T28" fmla="*/ 20 w 93"/>
                <a:gd name="T29" fmla="*/ 243 h 247"/>
                <a:gd name="T30" fmla="*/ 14 w 93"/>
                <a:gd name="T31" fmla="*/ 239 h 247"/>
                <a:gd name="T32" fmla="*/ 8 w 93"/>
                <a:gd name="T33" fmla="*/ 233 h 247"/>
                <a:gd name="T34" fmla="*/ 6 w 93"/>
                <a:gd name="T35" fmla="*/ 227 h 247"/>
                <a:gd name="T36" fmla="*/ 4 w 93"/>
                <a:gd name="T37" fmla="*/ 217 h 247"/>
                <a:gd name="T38" fmla="*/ 4 w 93"/>
                <a:gd name="T39" fmla="*/ 217 h 247"/>
                <a:gd name="T40" fmla="*/ 0 w 93"/>
                <a:gd name="T41" fmla="*/ 143 h 247"/>
                <a:gd name="T42" fmla="*/ 2 w 93"/>
                <a:gd name="T43" fmla="*/ 107 h 247"/>
                <a:gd name="T44" fmla="*/ 4 w 93"/>
                <a:gd name="T45" fmla="*/ 91 h 247"/>
                <a:gd name="T46" fmla="*/ 8 w 93"/>
                <a:gd name="T47" fmla="*/ 73 h 247"/>
                <a:gd name="T48" fmla="*/ 8 w 93"/>
                <a:gd name="T49" fmla="*/ 73 h 247"/>
                <a:gd name="T50" fmla="*/ 12 w 93"/>
                <a:gd name="T51" fmla="*/ 63 h 247"/>
                <a:gd name="T52" fmla="*/ 18 w 93"/>
                <a:gd name="T53" fmla="*/ 53 h 247"/>
                <a:gd name="T54" fmla="*/ 26 w 93"/>
                <a:gd name="T55" fmla="*/ 45 h 247"/>
                <a:gd name="T56" fmla="*/ 36 w 93"/>
                <a:gd name="T57" fmla="*/ 35 h 247"/>
                <a:gd name="T58" fmla="*/ 58 w 93"/>
                <a:gd name="T59" fmla="*/ 19 h 247"/>
                <a:gd name="T60" fmla="*/ 78 w 93"/>
                <a:gd name="T61" fmla="*/ 0 h 247"/>
                <a:gd name="T62" fmla="*/ 78 w 93"/>
                <a:gd name="T63" fmla="*/ 0 h 247"/>
                <a:gd name="T64" fmla="*/ 93 w 93"/>
                <a:gd name="T65" fmla="*/ 11 h 247"/>
                <a:gd name="T66" fmla="*/ 93 w 93"/>
                <a:gd name="T67" fmla="*/ 1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247">
                  <a:moveTo>
                    <a:pt x="93" y="11"/>
                  </a:moveTo>
                  <a:lnTo>
                    <a:pt x="93" y="11"/>
                  </a:lnTo>
                  <a:lnTo>
                    <a:pt x="93" y="215"/>
                  </a:lnTo>
                  <a:lnTo>
                    <a:pt x="93" y="215"/>
                  </a:lnTo>
                  <a:lnTo>
                    <a:pt x="90" y="225"/>
                  </a:lnTo>
                  <a:lnTo>
                    <a:pt x="88" y="231"/>
                  </a:lnTo>
                  <a:lnTo>
                    <a:pt x="84" y="237"/>
                  </a:lnTo>
                  <a:lnTo>
                    <a:pt x="80" y="241"/>
                  </a:lnTo>
                  <a:lnTo>
                    <a:pt x="74" y="243"/>
                  </a:lnTo>
                  <a:lnTo>
                    <a:pt x="66" y="245"/>
                  </a:lnTo>
                  <a:lnTo>
                    <a:pt x="50" y="247"/>
                  </a:lnTo>
                  <a:lnTo>
                    <a:pt x="50" y="247"/>
                  </a:lnTo>
                  <a:lnTo>
                    <a:pt x="34" y="247"/>
                  </a:lnTo>
                  <a:lnTo>
                    <a:pt x="26" y="245"/>
                  </a:lnTo>
                  <a:lnTo>
                    <a:pt x="20" y="243"/>
                  </a:lnTo>
                  <a:lnTo>
                    <a:pt x="14" y="239"/>
                  </a:lnTo>
                  <a:lnTo>
                    <a:pt x="8" y="233"/>
                  </a:lnTo>
                  <a:lnTo>
                    <a:pt x="6" y="227"/>
                  </a:lnTo>
                  <a:lnTo>
                    <a:pt x="4" y="217"/>
                  </a:lnTo>
                  <a:lnTo>
                    <a:pt x="4" y="217"/>
                  </a:lnTo>
                  <a:lnTo>
                    <a:pt x="0" y="143"/>
                  </a:lnTo>
                  <a:lnTo>
                    <a:pt x="2" y="107"/>
                  </a:lnTo>
                  <a:lnTo>
                    <a:pt x="4" y="91"/>
                  </a:lnTo>
                  <a:lnTo>
                    <a:pt x="8" y="73"/>
                  </a:lnTo>
                  <a:lnTo>
                    <a:pt x="8" y="73"/>
                  </a:lnTo>
                  <a:lnTo>
                    <a:pt x="12" y="63"/>
                  </a:lnTo>
                  <a:lnTo>
                    <a:pt x="18" y="53"/>
                  </a:lnTo>
                  <a:lnTo>
                    <a:pt x="26" y="45"/>
                  </a:lnTo>
                  <a:lnTo>
                    <a:pt x="36" y="35"/>
                  </a:lnTo>
                  <a:lnTo>
                    <a:pt x="58" y="19"/>
                  </a:lnTo>
                  <a:lnTo>
                    <a:pt x="78" y="0"/>
                  </a:lnTo>
                  <a:lnTo>
                    <a:pt x="78" y="0"/>
                  </a:lnTo>
                  <a:lnTo>
                    <a:pt x="93" y="11"/>
                  </a:lnTo>
                  <a:lnTo>
                    <a:pt x="9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3"/>
            <p:cNvSpPr>
              <a:spLocks/>
            </p:cNvSpPr>
            <p:nvPr/>
          </p:nvSpPr>
          <p:spPr bwMode="gray">
            <a:xfrm>
              <a:off x="1114842" y="279587"/>
              <a:ext cx="48491" cy="112069"/>
            </a:xfrm>
            <a:custGeom>
              <a:avLst/>
              <a:gdLst>
                <a:gd name="T0" fmla="*/ 0 w 90"/>
                <a:gd name="T1" fmla="*/ 200 h 208"/>
                <a:gd name="T2" fmla="*/ 0 w 90"/>
                <a:gd name="T3" fmla="*/ 200 h 208"/>
                <a:gd name="T4" fmla="*/ 0 w 90"/>
                <a:gd name="T5" fmla="*/ 112 h 208"/>
                <a:gd name="T6" fmla="*/ 0 w 90"/>
                <a:gd name="T7" fmla="*/ 66 h 208"/>
                <a:gd name="T8" fmla="*/ 2 w 90"/>
                <a:gd name="T9" fmla="*/ 22 h 208"/>
                <a:gd name="T10" fmla="*/ 2 w 90"/>
                <a:gd name="T11" fmla="*/ 22 h 208"/>
                <a:gd name="T12" fmla="*/ 4 w 90"/>
                <a:gd name="T13" fmla="*/ 18 h 208"/>
                <a:gd name="T14" fmla="*/ 8 w 90"/>
                <a:gd name="T15" fmla="*/ 16 h 208"/>
                <a:gd name="T16" fmla="*/ 18 w 90"/>
                <a:gd name="T17" fmla="*/ 8 h 208"/>
                <a:gd name="T18" fmla="*/ 32 w 90"/>
                <a:gd name="T19" fmla="*/ 2 h 208"/>
                <a:gd name="T20" fmla="*/ 44 w 90"/>
                <a:gd name="T21" fmla="*/ 0 h 208"/>
                <a:gd name="T22" fmla="*/ 44 w 90"/>
                <a:gd name="T23" fmla="*/ 0 h 208"/>
                <a:gd name="T24" fmla="*/ 56 w 90"/>
                <a:gd name="T25" fmla="*/ 2 h 208"/>
                <a:gd name="T26" fmla="*/ 70 w 90"/>
                <a:gd name="T27" fmla="*/ 8 h 208"/>
                <a:gd name="T28" fmla="*/ 80 w 90"/>
                <a:gd name="T29" fmla="*/ 14 h 208"/>
                <a:gd name="T30" fmla="*/ 84 w 90"/>
                <a:gd name="T31" fmla="*/ 18 h 208"/>
                <a:gd name="T32" fmla="*/ 86 w 90"/>
                <a:gd name="T33" fmla="*/ 22 h 208"/>
                <a:gd name="T34" fmla="*/ 86 w 90"/>
                <a:gd name="T35" fmla="*/ 22 h 208"/>
                <a:gd name="T36" fmla="*/ 88 w 90"/>
                <a:gd name="T37" fmla="*/ 52 h 208"/>
                <a:gd name="T38" fmla="*/ 90 w 90"/>
                <a:gd name="T39" fmla="*/ 84 h 208"/>
                <a:gd name="T40" fmla="*/ 90 w 90"/>
                <a:gd name="T41" fmla="*/ 114 h 208"/>
                <a:gd name="T42" fmla="*/ 88 w 90"/>
                <a:gd name="T43" fmla="*/ 130 h 208"/>
                <a:gd name="T44" fmla="*/ 84 w 90"/>
                <a:gd name="T45" fmla="*/ 144 h 208"/>
                <a:gd name="T46" fmla="*/ 84 w 90"/>
                <a:gd name="T47" fmla="*/ 144 h 208"/>
                <a:gd name="T48" fmla="*/ 78 w 90"/>
                <a:gd name="T49" fmla="*/ 154 h 208"/>
                <a:gd name="T50" fmla="*/ 72 w 90"/>
                <a:gd name="T51" fmla="*/ 162 h 208"/>
                <a:gd name="T52" fmla="*/ 64 w 90"/>
                <a:gd name="T53" fmla="*/ 170 h 208"/>
                <a:gd name="T54" fmla="*/ 54 w 90"/>
                <a:gd name="T55" fmla="*/ 178 h 208"/>
                <a:gd name="T56" fmla="*/ 32 w 90"/>
                <a:gd name="T57" fmla="*/ 192 h 208"/>
                <a:gd name="T58" fmla="*/ 12 w 90"/>
                <a:gd name="T59" fmla="*/ 208 h 208"/>
                <a:gd name="T60" fmla="*/ 12 w 90"/>
                <a:gd name="T61" fmla="*/ 208 h 208"/>
                <a:gd name="T62" fmla="*/ 0 w 90"/>
                <a:gd name="T63" fmla="*/ 200 h 208"/>
                <a:gd name="T64" fmla="*/ 0 w 90"/>
                <a:gd name="T65"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08">
                  <a:moveTo>
                    <a:pt x="0" y="200"/>
                  </a:moveTo>
                  <a:lnTo>
                    <a:pt x="0" y="200"/>
                  </a:lnTo>
                  <a:lnTo>
                    <a:pt x="0" y="112"/>
                  </a:lnTo>
                  <a:lnTo>
                    <a:pt x="0" y="66"/>
                  </a:lnTo>
                  <a:lnTo>
                    <a:pt x="2" y="22"/>
                  </a:lnTo>
                  <a:lnTo>
                    <a:pt x="2" y="22"/>
                  </a:lnTo>
                  <a:lnTo>
                    <a:pt x="4" y="18"/>
                  </a:lnTo>
                  <a:lnTo>
                    <a:pt x="8" y="16"/>
                  </a:lnTo>
                  <a:lnTo>
                    <a:pt x="18" y="8"/>
                  </a:lnTo>
                  <a:lnTo>
                    <a:pt x="32" y="2"/>
                  </a:lnTo>
                  <a:lnTo>
                    <a:pt x="44" y="0"/>
                  </a:lnTo>
                  <a:lnTo>
                    <a:pt x="44" y="0"/>
                  </a:lnTo>
                  <a:lnTo>
                    <a:pt x="56" y="2"/>
                  </a:lnTo>
                  <a:lnTo>
                    <a:pt x="70" y="8"/>
                  </a:lnTo>
                  <a:lnTo>
                    <a:pt x="80" y="14"/>
                  </a:lnTo>
                  <a:lnTo>
                    <a:pt x="84" y="18"/>
                  </a:lnTo>
                  <a:lnTo>
                    <a:pt x="86" y="22"/>
                  </a:lnTo>
                  <a:lnTo>
                    <a:pt x="86" y="22"/>
                  </a:lnTo>
                  <a:lnTo>
                    <a:pt x="88" y="52"/>
                  </a:lnTo>
                  <a:lnTo>
                    <a:pt x="90" y="84"/>
                  </a:lnTo>
                  <a:lnTo>
                    <a:pt x="90" y="114"/>
                  </a:lnTo>
                  <a:lnTo>
                    <a:pt x="88" y="130"/>
                  </a:lnTo>
                  <a:lnTo>
                    <a:pt x="84" y="144"/>
                  </a:lnTo>
                  <a:lnTo>
                    <a:pt x="84" y="144"/>
                  </a:lnTo>
                  <a:lnTo>
                    <a:pt x="78" y="154"/>
                  </a:lnTo>
                  <a:lnTo>
                    <a:pt x="72" y="162"/>
                  </a:lnTo>
                  <a:lnTo>
                    <a:pt x="64" y="170"/>
                  </a:lnTo>
                  <a:lnTo>
                    <a:pt x="54" y="178"/>
                  </a:lnTo>
                  <a:lnTo>
                    <a:pt x="32" y="192"/>
                  </a:lnTo>
                  <a:lnTo>
                    <a:pt x="12" y="208"/>
                  </a:lnTo>
                  <a:lnTo>
                    <a:pt x="12" y="208"/>
                  </a:lnTo>
                  <a:lnTo>
                    <a:pt x="0" y="200"/>
                  </a:lnTo>
                  <a:lnTo>
                    <a:pt x="0"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 name="Rectangle 3"/>
          <p:cNvSpPr>
            <a:spLocks noChangeArrowheads="1"/>
          </p:cNvSpPr>
          <p:nvPr/>
        </p:nvSpPr>
        <p:spPr bwMode="gray">
          <a:xfrm>
            <a:off x="1873314" y="355178"/>
            <a:ext cx="1918795"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defTabSz="93821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700" b="1" dirty="0">
                <a:solidFill>
                  <a:srgbClr val="0E58A1"/>
                </a:solidFill>
                <a:latin typeface="游ゴシック Medium" panose="020B0500000000000000" pitchFamily="50" charset="-128"/>
                <a:ea typeface="游ゴシック Medium" panose="020B0500000000000000" pitchFamily="50" charset="-128"/>
              </a:rPr>
              <a:t>グループの皆さまへ</a:t>
            </a:r>
          </a:p>
        </p:txBody>
      </p:sp>
      <p:sp>
        <p:nvSpPr>
          <p:cNvPr id="18" name="Rectangle 6"/>
          <p:cNvSpPr>
            <a:spLocks noChangeArrowheads="1"/>
          </p:cNvSpPr>
          <p:nvPr/>
        </p:nvSpPr>
        <p:spPr bwMode="gray">
          <a:xfrm>
            <a:off x="5067301" y="136733"/>
            <a:ext cx="1936404" cy="336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6" tIns="45652" rIns="91306" bIns="45652" anchor="ctr"/>
          <a:lstStyle>
            <a:lvl1pPr defTabSz="95726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5726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5726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5726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5726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en-US" altLang="ja-JP" sz="1600" b="1" dirty="0" smtClean="0">
                <a:latin typeface="Arial" panose="020B0604020202020204" pitchFamily="34" charset="0"/>
                <a:ea typeface="Meiryo UI" pitchFamily="50" charset="-128"/>
                <a:cs typeface="Arial" panose="020B0604020202020204" pitchFamily="34" charset="0"/>
              </a:rPr>
              <a:t>2022</a:t>
            </a:r>
            <a:r>
              <a:rPr lang="ja-JP" altLang="en-US" sz="1400" b="1" dirty="0" smtClean="0">
                <a:latin typeface="Meiryo UI" pitchFamily="50" charset="-128"/>
                <a:ea typeface="Meiryo UI" pitchFamily="50" charset="-128"/>
              </a:rPr>
              <a:t>年度版パンフレット</a:t>
            </a:r>
            <a:endParaRPr lang="ja-JP" altLang="en-US" sz="1400" b="1" dirty="0">
              <a:latin typeface="Meiryo UI" pitchFamily="50" charset="-128"/>
              <a:ea typeface="Meiryo UI" pitchFamily="50" charset="-128"/>
            </a:endParaRPr>
          </a:p>
        </p:txBody>
      </p:sp>
      <p:sp>
        <p:nvSpPr>
          <p:cNvPr id="20" name="正方形/長方形 19"/>
          <p:cNvSpPr/>
          <p:nvPr/>
        </p:nvSpPr>
        <p:spPr>
          <a:xfrm>
            <a:off x="-1739999" y="538746"/>
            <a:ext cx="186048" cy="186048"/>
          </a:xfrm>
          <a:prstGeom prst="rect">
            <a:avLst/>
          </a:prstGeom>
          <a:solidFill>
            <a:srgbClr val="0E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87017" y="493533"/>
            <a:ext cx="1194558" cy="276999"/>
          </a:xfrm>
          <a:prstGeom prst="rect">
            <a:avLst/>
          </a:prstGeom>
          <a:noFill/>
        </p:spPr>
        <p:txBody>
          <a:bodyPr wrap="none" rtlCol="0">
            <a:spAutoFit/>
          </a:bodyPr>
          <a:lstStyle/>
          <a:p>
            <a:r>
              <a:rPr kumimoji="1" lang="en-US" altLang="ja-JP" sz="1200" dirty="0" smtClean="0"/>
              <a:t>R:14 G:88 B:161</a:t>
            </a:r>
            <a:endParaRPr kumimoji="1" lang="ja-JP" altLang="en-US" sz="1200" dirty="0"/>
          </a:p>
        </p:txBody>
      </p:sp>
      <p:sp>
        <p:nvSpPr>
          <p:cNvPr id="22" name="テキスト ボックス 21"/>
          <p:cNvSpPr txBox="1"/>
          <p:nvPr/>
        </p:nvSpPr>
        <p:spPr>
          <a:xfrm>
            <a:off x="-1834139" y="261747"/>
            <a:ext cx="1329146" cy="276999"/>
          </a:xfrm>
          <a:prstGeom prst="rect">
            <a:avLst/>
          </a:prstGeom>
          <a:noFill/>
        </p:spPr>
        <p:txBody>
          <a:bodyPr wrap="none" rtlCol="0">
            <a:spAutoFit/>
          </a:bodyPr>
          <a:lstStyle/>
          <a:p>
            <a:r>
              <a:rPr kumimoji="1" lang="en-US" altLang="ja-JP" sz="1200" dirty="0" smtClean="0"/>
              <a:t>Kaneka</a:t>
            </a:r>
            <a:r>
              <a:rPr kumimoji="1" lang="ja-JP" altLang="en-US" sz="1200" dirty="0" smtClean="0"/>
              <a:t> </a:t>
            </a:r>
            <a:r>
              <a:rPr kumimoji="1" lang="en-US" altLang="ja-JP" sz="1200" dirty="0"/>
              <a:t>logo</a:t>
            </a:r>
            <a:r>
              <a:rPr kumimoji="1" lang="en-US" altLang="ja-JP" sz="1200" dirty="0" smtClean="0"/>
              <a:t> color</a:t>
            </a:r>
          </a:p>
        </p:txBody>
      </p:sp>
      <p:sp>
        <p:nvSpPr>
          <p:cNvPr id="27" name="Freeform 17"/>
          <p:cNvSpPr>
            <a:spLocks/>
          </p:cNvSpPr>
          <p:nvPr/>
        </p:nvSpPr>
        <p:spPr bwMode="gray">
          <a:xfrm>
            <a:off x="337364" y="4048324"/>
            <a:ext cx="2655352" cy="3803913"/>
          </a:xfrm>
          <a:custGeom>
            <a:avLst/>
            <a:gdLst>
              <a:gd name="T0" fmla="*/ 1773 w 1911"/>
              <a:gd name="T1" fmla="*/ 0 h 2992"/>
              <a:gd name="T2" fmla="*/ 460 w 1911"/>
              <a:gd name="T3" fmla="*/ 1336 h 2992"/>
              <a:gd name="T4" fmla="*/ 1911 w 1911"/>
              <a:gd name="T5" fmla="*/ 2992 h 2992"/>
              <a:gd name="T6" fmla="*/ 1381 w 1911"/>
              <a:gd name="T7" fmla="*/ 2992 h 2992"/>
              <a:gd name="T8" fmla="*/ 0 w 1911"/>
              <a:gd name="T9" fmla="*/ 1381 h 2992"/>
              <a:gd name="T10" fmla="*/ 1358 w 1911"/>
              <a:gd name="T11" fmla="*/ 0 h 2992"/>
              <a:gd name="T12" fmla="*/ 1773 w 1911"/>
              <a:gd name="T13" fmla="*/ 0 h 2992"/>
            </a:gdLst>
            <a:ahLst/>
            <a:cxnLst>
              <a:cxn ang="0">
                <a:pos x="T0" y="T1"/>
              </a:cxn>
              <a:cxn ang="0">
                <a:pos x="T2" y="T3"/>
              </a:cxn>
              <a:cxn ang="0">
                <a:pos x="T4" y="T5"/>
              </a:cxn>
              <a:cxn ang="0">
                <a:pos x="T6" y="T7"/>
              </a:cxn>
              <a:cxn ang="0">
                <a:pos x="T8" y="T9"/>
              </a:cxn>
              <a:cxn ang="0">
                <a:pos x="T10" y="T11"/>
              </a:cxn>
              <a:cxn ang="0">
                <a:pos x="T12" y="T13"/>
              </a:cxn>
            </a:cxnLst>
            <a:rect l="0" t="0" r="r" b="b"/>
            <a:pathLst>
              <a:path w="1911" h="2992">
                <a:moveTo>
                  <a:pt x="1773" y="0"/>
                </a:moveTo>
                <a:lnTo>
                  <a:pt x="460" y="1336"/>
                </a:lnTo>
                <a:lnTo>
                  <a:pt x="1911" y="2992"/>
                </a:lnTo>
                <a:lnTo>
                  <a:pt x="1381" y="2992"/>
                </a:lnTo>
                <a:lnTo>
                  <a:pt x="0" y="1381"/>
                </a:lnTo>
                <a:lnTo>
                  <a:pt x="1358" y="0"/>
                </a:lnTo>
                <a:lnTo>
                  <a:pt x="1773" y="0"/>
                </a:ln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正方形/長方形 28"/>
          <p:cNvSpPr/>
          <p:nvPr/>
        </p:nvSpPr>
        <p:spPr bwMode="gray">
          <a:xfrm>
            <a:off x="512763" y="936625"/>
            <a:ext cx="4765675" cy="1223963"/>
          </a:xfrm>
          <a:prstGeom prst="rect">
            <a:avLst/>
          </a:prstGeom>
          <a:solidFill>
            <a:schemeClr val="bg1">
              <a:lumMod val="85000"/>
            </a:schemeClr>
          </a:solidFill>
          <a:ln>
            <a:noFill/>
          </a:ln>
          <a:effectLst/>
          <a:extLst/>
        </p:spPr>
        <p:txBody>
          <a:bodyPr lIns="91357" tIns="45679" rIns="91357" bIns="45679">
            <a:spAutoFit/>
          </a:bodyPr>
          <a:lstStyle/>
          <a:p>
            <a:pPr defTabSz="937697" eaLnBrk="1" hangingPunct="1">
              <a:defRPr/>
            </a:pPr>
            <a:endParaRPr lang="ja-JP" altLang="en-US"/>
          </a:p>
        </p:txBody>
      </p:sp>
      <p:sp>
        <p:nvSpPr>
          <p:cNvPr id="30" name="Rectangle 4"/>
          <p:cNvSpPr>
            <a:spLocks noChangeArrowheads="1"/>
          </p:cNvSpPr>
          <p:nvPr/>
        </p:nvSpPr>
        <p:spPr bwMode="gray">
          <a:xfrm>
            <a:off x="1800000" y="8613122"/>
            <a:ext cx="4986338"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5726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5726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5726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5726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5726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eaLnBrk="1" hangingPunct="1">
              <a:lnSpc>
                <a:spcPct val="90000"/>
              </a:lnSpc>
              <a:spcBef>
                <a:spcPct val="0"/>
              </a:spcBef>
              <a:buFontTx/>
              <a:buNone/>
            </a:pPr>
            <a:r>
              <a:rPr lang="en-US" altLang="ja-JP" sz="1600" b="1" dirty="0" smtClean="0">
                <a:latin typeface="Arial" panose="020B0604020202020204" pitchFamily="34" charset="0"/>
                <a:ea typeface="Meiryo UI" pitchFamily="50" charset="-128"/>
                <a:cs typeface="Arial" panose="020B0604020202020204" pitchFamily="34" charset="0"/>
              </a:rPr>
              <a:t>2022</a:t>
            </a:r>
            <a:r>
              <a:rPr lang="ja-JP" altLang="en-US" sz="1200" b="1" dirty="0" smtClean="0">
                <a:latin typeface="Meiryo UI" pitchFamily="50" charset="-128"/>
                <a:ea typeface="Meiryo UI" pitchFamily="50" charset="-128"/>
              </a:rPr>
              <a:t>年</a:t>
            </a:r>
            <a:r>
              <a:rPr lang="en-US" altLang="ja-JP" sz="1600" b="1" dirty="0">
                <a:latin typeface="Arial" panose="020B0604020202020204" pitchFamily="34" charset="0"/>
                <a:ea typeface="Meiryo UI" pitchFamily="50" charset="-128"/>
                <a:cs typeface="Arial" panose="020B0604020202020204" pitchFamily="34" charset="0"/>
              </a:rPr>
              <a:t>6</a:t>
            </a:r>
            <a:r>
              <a:rPr lang="ja-JP" altLang="en-US" sz="1200" b="1" dirty="0">
                <a:latin typeface="Meiryo UI" pitchFamily="50" charset="-128"/>
                <a:ea typeface="Meiryo UI" pitchFamily="50" charset="-128"/>
              </a:rPr>
              <a:t>月</a:t>
            </a:r>
            <a:r>
              <a:rPr lang="en-US" altLang="ja-JP" sz="1600" b="1" dirty="0">
                <a:latin typeface="Arial" panose="020B0604020202020204" pitchFamily="34" charset="0"/>
                <a:ea typeface="Meiryo UI" pitchFamily="50" charset="-128"/>
                <a:cs typeface="Arial" panose="020B0604020202020204" pitchFamily="34" charset="0"/>
              </a:rPr>
              <a:t>25</a:t>
            </a:r>
            <a:r>
              <a:rPr lang="ja-JP" altLang="en-US" sz="1200" b="1" dirty="0" smtClean="0">
                <a:latin typeface="Meiryo UI" pitchFamily="50" charset="-128"/>
                <a:ea typeface="Meiryo UI" pitchFamily="50" charset="-128"/>
              </a:rPr>
              <a:t>日 午後</a:t>
            </a:r>
            <a:r>
              <a:rPr lang="en-US" altLang="ja-JP" sz="1200" b="1" dirty="0">
                <a:latin typeface="Arial" panose="020B0604020202020204" pitchFamily="34" charset="0"/>
                <a:ea typeface="Meiryo UI" pitchFamily="50" charset="-128"/>
                <a:cs typeface="Arial" panose="020B0604020202020204" pitchFamily="34" charset="0"/>
              </a:rPr>
              <a:t>4</a:t>
            </a:r>
            <a:r>
              <a:rPr lang="ja-JP" altLang="en-US" sz="1200" b="1" dirty="0">
                <a:latin typeface="Meiryo UI" pitchFamily="50" charset="-128"/>
                <a:ea typeface="Meiryo UI" pitchFamily="50" charset="-128"/>
              </a:rPr>
              <a:t>時</a:t>
            </a:r>
            <a:r>
              <a:rPr lang="ja-JP" altLang="en-US" sz="1200" b="1" dirty="0" smtClean="0">
                <a:latin typeface="Meiryo UI" pitchFamily="50" charset="-128"/>
                <a:ea typeface="Meiryo UI" pitchFamily="50" charset="-128"/>
              </a:rPr>
              <a:t>から </a:t>
            </a:r>
            <a:r>
              <a:rPr lang="en-US" altLang="ja-JP" sz="1600" b="1" dirty="0" smtClean="0">
                <a:latin typeface="Arial" panose="020B0604020202020204" pitchFamily="34" charset="0"/>
                <a:ea typeface="Meiryo UI" pitchFamily="50" charset="-128"/>
                <a:cs typeface="Arial" panose="020B0604020202020204" pitchFamily="34" charset="0"/>
              </a:rPr>
              <a:t>2023</a:t>
            </a:r>
            <a:r>
              <a:rPr lang="ja-JP" altLang="en-US" sz="1200" b="1" dirty="0" smtClean="0">
                <a:latin typeface="Meiryo UI" pitchFamily="50" charset="-128"/>
                <a:ea typeface="Meiryo UI" pitchFamily="50" charset="-128"/>
              </a:rPr>
              <a:t>年</a:t>
            </a:r>
            <a:r>
              <a:rPr lang="en-US" altLang="ja-JP" sz="1600" b="1" dirty="0">
                <a:latin typeface="Arial" panose="020B0604020202020204" pitchFamily="34" charset="0"/>
                <a:ea typeface="Meiryo UI" pitchFamily="50" charset="-128"/>
                <a:cs typeface="Arial" panose="020B0604020202020204" pitchFamily="34" charset="0"/>
              </a:rPr>
              <a:t>6</a:t>
            </a:r>
            <a:r>
              <a:rPr lang="ja-JP" altLang="en-US" sz="1200" b="1" dirty="0">
                <a:latin typeface="Meiryo UI" pitchFamily="50" charset="-128"/>
                <a:ea typeface="Meiryo UI" pitchFamily="50" charset="-128"/>
              </a:rPr>
              <a:t>月</a:t>
            </a:r>
            <a:r>
              <a:rPr lang="en-US" altLang="ja-JP" sz="1600" b="1" dirty="0">
                <a:latin typeface="Arial" panose="020B0604020202020204" pitchFamily="34" charset="0"/>
                <a:ea typeface="Meiryo UI" pitchFamily="50" charset="-128"/>
                <a:cs typeface="Arial" panose="020B0604020202020204" pitchFamily="34" charset="0"/>
              </a:rPr>
              <a:t>25</a:t>
            </a:r>
            <a:r>
              <a:rPr lang="ja-JP" altLang="en-US" sz="1200" b="1" dirty="0" smtClean="0">
                <a:latin typeface="Meiryo UI" pitchFamily="50" charset="-128"/>
                <a:ea typeface="Meiryo UI" pitchFamily="50" charset="-128"/>
              </a:rPr>
              <a:t>日 午後</a:t>
            </a:r>
            <a:r>
              <a:rPr lang="en-US" altLang="ja-JP" sz="1200" b="1" dirty="0">
                <a:latin typeface="Arial" panose="020B0604020202020204" pitchFamily="34" charset="0"/>
                <a:ea typeface="Meiryo UI" pitchFamily="50" charset="-128"/>
                <a:cs typeface="Arial" panose="020B0604020202020204" pitchFamily="34" charset="0"/>
              </a:rPr>
              <a:t>4</a:t>
            </a:r>
            <a:r>
              <a:rPr lang="ja-JP" altLang="en-US" sz="1200" b="1" dirty="0">
                <a:latin typeface="Meiryo UI" pitchFamily="50" charset="-128"/>
                <a:ea typeface="Meiryo UI" pitchFamily="50" charset="-128"/>
              </a:rPr>
              <a:t>時までの</a:t>
            </a:r>
            <a:r>
              <a:rPr lang="en-US" altLang="ja-JP" sz="1600" b="1" dirty="0">
                <a:latin typeface="Arial" panose="020B0604020202020204" pitchFamily="34" charset="0"/>
                <a:ea typeface="Meiryo UI" pitchFamily="50" charset="-128"/>
                <a:cs typeface="Arial" panose="020B0604020202020204" pitchFamily="34" charset="0"/>
              </a:rPr>
              <a:t>1</a:t>
            </a:r>
            <a:r>
              <a:rPr lang="ja-JP" altLang="en-US" sz="1200" b="1" dirty="0">
                <a:latin typeface="Meiryo UI" pitchFamily="50" charset="-128"/>
                <a:ea typeface="Meiryo UI" pitchFamily="50" charset="-128"/>
              </a:rPr>
              <a:t>年間</a:t>
            </a:r>
          </a:p>
        </p:txBody>
      </p:sp>
      <p:sp>
        <p:nvSpPr>
          <p:cNvPr id="32" name="Rectangle 12"/>
          <p:cNvSpPr>
            <a:spLocks noChangeArrowheads="1"/>
          </p:cNvSpPr>
          <p:nvPr/>
        </p:nvSpPr>
        <p:spPr bwMode="gray">
          <a:xfrm>
            <a:off x="432000" y="8583427"/>
            <a:ext cx="1290637" cy="280988"/>
          </a:xfrm>
          <a:prstGeom prst="rect">
            <a:avLst/>
          </a:prstGeom>
          <a:solidFill>
            <a:srgbClr val="0E58A1"/>
          </a:solidFill>
          <a:ln>
            <a:noFill/>
          </a:ln>
          <a:effectLst/>
          <a:extLst/>
        </p:spPr>
        <p:txBody>
          <a:bodyPr lIns="91306" tIns="45652" rIns="91306" bIns="45652" anchor="ctr">
            <a:spAutoFit/>
          </a:bodyPr>
          <a:lstStyle>
            <a:lvl1pPr defTabSz="93821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algn="dist" eaLnBrk="1" hangingPunct="1">
              <a:spcBef>
                <a:spcPct val="50000"/>
              </a:spcBef>
              <a:buFontTx/>
              <a:buNone/>
            </a:pPr>
            <a:r>
              <a:rPr lang="ja-JP" altLang="en-US" sz="1200" b="1" dirty="0">
                <a:solidFill>
                  <a:schemeClr val="bg1"/>
                </a:solidFill>
                <a:ea typeface="Meiryo UI" pitchFamily="50" charset="-128"/>
              </a:rPr>
              <a:t>保険期間</a:t>
            </a:r>
          </a:p>
        </p:txBody>
      </p:sp>
      <p:sp>
        <p:nvSpPr>
          <p:cNvPr id="31" name="Rectangle 5"/>
          <p:cNvSpPr>
            <a:spLocks noChangeArrowheads="1"/>
          </p:cNvSpPr>
          <p:nvPr/>
        </p:nvSpPr>
        <p:spPr bwMode="gray">
          <a:xfrm>
            <a:off x="1800000" y="8957966"/>
            <a:ext cx="21605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652" rIns="0" bIns="45652" anchor="ctr"/>
          <a:lstStyle>
            <a:lvl1pPr defTabSz="95726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5726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5726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5726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5726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1600" b="1" dirty="0" smtClean="0">
                <a:latin typeface="Arial" panose="020B0604020202020204" pitchFamily="34" charset="0"/>
                <a:ea typeface="Meiryo UI" pitchFamily="50" charset="-128"/>
                <a:cs typeface="Arial" panose="020B0604020202020204" pitchFamily="34" charset="0"/>
              </a:rPr>
              <a:t>2022</a:t>
            </a:r>
            <a:r>
              <a:rPr lang="ja-JP" altLang="en-US" sz="1200" b="1" dirty="0" smtClean="0">
                <a:latin typeface="Meiryo UI" pitchFamily="50" charset="-128"/>
                <a:ea typeface="Meiryo UI" pitchFamily="50" charset="-128"/>
              </a:rPr>
              <a:t>年</a:t>
            </a:r>
            <a:r>
              <a:rPr lang="en-US" altLang="ja-JP" sz="1600" b="1" dirty="0">
                <a:latin typeface="Arial" panose="020B0604020202020204" pitchFamily="34" charset="0"/>
                <a:ea typeface="Meiryo UI" pitchFamily="50" charset="-128"/>
                <a:cs typeface="Arial" panose="020B0604020202020204" pitchFamily="34" charset="0"/>
              </a:rPr>
              <a:t>9</a:t>
            </a:r>
            <a:r>
              <a:rPr lang="ja-JP" altLang="en-US" sz="1200" b="1" dirty="0" smtClean="0">
                <a:latin typeface="Meiryo UI" pitchFamily="50" charset="-128"/>
                <a:ea typeface="Meiryo UI" pitchFamily="50" charset="-128"/>
              </a:rPr>
              <a:t>月から毎月</a:t>
            </a:r>
            <a:r>
              <a:rPr lang="ja-JP" altLang="en-US" sz="1200" b="1" dirty="0">
                <a:latin typeface="Meiryo UI" pitchFamily="50" charset="-128"/>
                <a:ea typeface="Meiryo UI" pitchFamily="50" charset="-128"/>
              </a:rPr>
              <a:t>給与控除</a:t>
            </a:r>
          </a:p>
        </p:txBody>
      </p:sp>
      <p:sp>
        <p:nvSpPr>
          <p:cNvPr id="33" name="Rectangle 17"/>
          <p:cNvSpPr>
            <a:spLocks noChangeArrowheads="1"/>
          </p:cNvSpPr>
          <p:nvPr/>
        </p:nvSpPr>
        <p:spPr bwMode="gray">
          <a:xfrm>
            <a:off x="432000" y="8925516"/>
            <a:ext cx="1290637" cy="280800"/>
          </a:xfrm>
          <a:prstGeom prst="rect">
            <a:avLst/>
          </a:prstGeom>
          <a:solidFill>
            <a:srgbClr val="0E58A1"/>
          </a:solidFill>
          <a:ln>
            <a:noFill/>
          </a:ln>
          <a:effectLst/>
          <a:extLst/>
        </p:spPr>
        <p:txBody>
          <a:bodyPr lIns="91306" tIns="45652" rIns="91306" bIns="45652" anchor="ctr">
            <a:spAutoFit/>
          </a:bodyPr>
          <a:lstStyle>
            <a:lvl1pPr defTabSz="93821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algn="dist" eaLnBrk="1" hangingPunct="1">
              <a:spcBef>
                <a:spcPct val="50000"/>
              </a:spcBef>
              <a:buFontTx/>
              <a:buNone/>
            </a:pPr>
            <a:r>
              <a:rPr lang="ja-JP" altLang="en-US" sz="1100" b="1" dirty="0">
                <a:solidFill>
                  <a:schemeClr val="bg1"/>
                </a:solidFill>
                <a:ea typeface="Meiryo UI" pitchFamily="50" charset="-128"/>
              </a:rPr>
              <a:t>保険料の払込方法</a:t>
            </a:r>
          </a:p>
        </p:txBody>
      </p:sp>
      <p:sp>
        <p:nvSpPr>
          <p:cNvPr id="34" name="Text Box 33"/>
          <p:cNvSpPr txBox="1">
            <a:spLocks noChangeArrowheads="1"/>
          </p:cNvSpPr>
          <p:nvPr/>
        </p:nvSpPr>
        <p:spPr bwMode="gray">
          <a:xfrm>
            <a:off x="423625" y="9366331"/>
            <a:ext cx="6075185" cy="2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3821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eaLnBrk="1" hangingPunct="1">
              <a:lnSpc>
                <a:spcPct val="95000"/>
              </a:lnSpc>
              <a:spcBef>
                <a:spcPct val="0"/>
              </a:spcBef>
              <a:buFontTx/>
              <a:buNone/>
            </a:pPr>
            <a:r>
              <a:rPr lang="ja-JP" altLang="en-US" sz="900" dirty="0">
                <a:latin typeface="Meiryo UI" pitchFamily="50" charset="-128"/>
                <a:ea typeface="Meiryo UI" pitchFamily="50" charset="-128"/>
              </a:rPr>
              <a:t>この</a:t>
            </a:r>
            <a:r>
              <a:rPr lang="ja-JP" altLang="en-US" sz="900" dirty="0" smtClean="0">
                <a:latin typeface="Meiryo UI" pitchFamily="50" charset="-128"/>
                <a:ea typeface="Meiryo UI" pitchFamily="50" charset="-128"/>
              </a:rPr>
              <a:t>「</a:t>
            </a:r>
            <a:r>
              <a:rPr lang="en-US" altLang="ja-JP" sz="900" b="1" dirty="0" smtClean="0">
                <a:latin typeface="Meiryo UI" pitchFamily="50" charset="-128"/>
                <a:ea typeface="Meiryo UI" pitchFamily="50" charset="-128"/>
              </a:rPr>
              <a:t>2022</a:t>
            </a:r>
            <a:r>
              <a:rPr lang="ja-JP" altLang="en-US" sz="900" b="1" dirty="0" smtClean="0">
                <a:latin typeface="Meiryo UI" pitchFamily="50" charset="-128"/>
                <a:ea typeface="Meiryo UI" pitchFamily="50" charset="-128"/>
              </a:rPr>
              <a:t>年度版パンフレット</a:t>
            </a:r>
            <a:r>
              <a:rPr lang="ja-JP" altLang="en-US" sz="900" dirty="0" smtClean="0">
                <a:latin typeface="Meiryo UI" pitchFamily="50" charset="-128"/>
                <a:ea typeface="Meiryo UI" pitchFamily="50" charset="-128"/>
              </a:rPr>
              <a:t>」および</a:t>
            </a:r>
            <a:r>
              <a:rPr lang="en-US" altLang="ja-JP" sz="900" dirty="0" smtClean="0">
                <a:latin typeface="Meiryo UI" pitchFamily="50" charset="-128"/>
                <a:ea typeface="Meiryo UI" pitchFamily="50" charset="-128"/>
              </a:rPr>
              <a:t>2022</a:t>
            </a:r>
            <a:r>
              <a:rPr lang="ja-JP" altLang="en-US" sz="900" dirty="0" smtClean="0">
                <a:latin typeface="Meiryo UI" pitchFamily="50" charset="-128"/>
                <a:ea typeface="Meiryo UI" pitchFamily="50" charset="-128"/>
              </a:rPr>
              <a:t>年度版パンフレット別冊「</a:t>
            </a:r>
            <a:r>
              <a:rPr lang="ja-JP" altLang="en-US" sz="900" b="1" dirty="0">
                <a:latin typeface="Meiryo UI" pitchFamily="50" charset="-128"/>
                <a:ea typeface="Meiryo UI" pitchFamily="50" charset="-128"/>
              </a:rPr>
              <a:t>保険の概要、重要事項のご説明</a:t>
            </a:r>
            <a:r>
              <a:rPr lang="ja-JP" altLang="en-US" sz="900" dirty="0">
                <a:latin typeface="Meiryo UI" pitchFamily="50" charset="-128"/>
                <a:ea typeface="Meiryo UI" pitchFamily="50" charset="-128"/>
              </a:rPr>
              <a:t>」は併せてお読みいただき</a:t>
            </a:r>
            <a:r>
              <a:rPr lang="ja-JP" altLang="en-US" sz="900" dirty="0" smtClean="0">
                <a:latin typeface="Meiryo UI" pitchFamily="50" charset="-128"/>
                <a:ea typeface="Meiryo UI" pitchFamily="50" charset="-128"/>
              </a:rPr>
              <a:t>、</a:t>
            </a:r>
            <a:endParaRPr lang="en-US" altLang="ja-JP" sz="900" dirty="0" smtClean="0">
              <a:latin typeface="Meiryo UI" pitchFamily="50" charset="-128"/>
              <a:ea typeface="Meiryo UI" pitchFamily="50" charset="-128"/>
            </a:endParaRPr>
          </a:p>
          <a:p>
            <a:pPr eaLnBrk="1" hangingPunct="1">
              <a:lnSpc>
                <a:spcPct val="95000"/>
              </a:lnSpc>
              <a:spcBef>
                <a:spcPct val="0"/>
              </a:spcBef>
              <a:buFontTx/>
              <a:buNone/>
            </a:pPr>
            <a:r>
              <a:rPr lang="ja-JP" altLang="en-US" sz="900" dirty="0" smtClean="0">
                <a:latin typeface="Meiryo UI" pitchFamily="50" charset="-128"/>
                <a:ea typeface="Meiryo UI" pitchFamily="50" charset="-128"/>
              </a:rPr>
              <a:t>保険</a:t>
            </a:r>
            <a:r>
              <a:rPr lang="ja-JP" altLang="en-US" sz="900" dirty="0">
                <a:latin typeface="Meiryo UI" pitchFamily="50" charset="-128"/>
                <a:ea typeface="Meiryo UI" pitchFamily="50" charset="-128"/>
              </a:rPr>
              <a:t>期間終了</a:t>
            </a:r>
            <a:r>
              <a:rPr lang="ja-JP" altLang="en-US" sz="900" dirty="0" smtClean="0">
                <a:latin typeface="Meiryo UI" pitchFamily="50" charset="-128"/>
                <a:ea typeface="Meiryo UI" pitchFamily="50" charset="-128"/>
              </a:rPr>
              <a:t>まで必ず</a:t>
            </a:r>
            <a:r>
              <a:rPr lang="ja-JP" altLang="en-US" sz="900" dirty="0">
                <a:latin typeface="Meiryo UI" pitchFamily="50" charset="-128"/>
                <a:ea typeface="Meiryo UI" pitchFamily="50" charset="-128"/>
              </a:rPr>
              <a:t>一緒</a:t>
            </a:r>
            <a:r>
              <a:rPr lang="ja-JP" altLang="en-US" sz="900" dirty="0" smtClean="0">
                <a:latin typeface="Meiryo UI" pitchFamily="50" charset="-128"/>
                <a:ea typeface="Meiryo UI" pitchFamily="50" charset="-128"/>
              </a:rPr>
              <a:t>に保管</a:t>
            </a:r>
            <a:r>
              <a:rPr lang="ja-JP" altLang="en-US" sz="900" dirty="0">
                <a:latin typeface="Meiryo UI" pitchFamily="50" charset="-128"/>
                <a:ea typeface="Meiryo UI" pitchFamily="50" charset="-128"/>
              </a:rPr>
              <a:t>してください。</a:t>
            </a:r>
          </a:p>
        </p:txBody>
      </p:sp>
      <p:sp>
        <p:nvSpPr>
          <p:cNvPr id="35" name="Rectangle 13"/>
          <p:cNvSpPr>
            <a:spLocks noChangeArrowheads="1"/>
          </p:cNvSpPr>
          <p:nvPr/>
        </p:nvSpPr>
        <p:spPr bwMode="gray">
          <a:xfrm>
            <a:off x="1800000" y="8243332"/>
            <a:ext cx="33940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5726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5726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5726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5726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5726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eaLnBrk="1" hangingPunct="1">
              <a:lnSpc>
                <a:spcPct val="90000"/>
              </a:lnSpc>
              <a:spcBef>
                <a:spcPct val="0"/>
              </a:spcBef>
              <a:buFontTx/>
              <a:buNone/>
            </a:pPr>
            <a:r>
              <a:rPr lang="en-US" altLang="ja-JP" sz="2000" b="1" dirty="0" smtClean="0">
                <a:solidFill>
                  <a:srgbClr val="0E58A1"/>
                </a:solidFill>
                <a:latin typeface="Arial" panose="020B0604020202020204" pitchFamily="34" charset="0"/>
                <a:ea typeface="游ゴシック Medium" panose="020B0500000000000000" pitchFamily="50" charset="-128"/>
                <a:cs typeface="Arial" panose="020B0604020202020204" pitchFamily="34" charset="0"/>
              </a:rPr>
              <a:t>2022</a:t>
            </a:r>
            <a:r>
              <a:rPr lang="ja-JP" altLang="en-US" sz="1400" b="1" dirty="0" smtClean="0">
                <a:solidFill>
                  <a:srgbClr val="0E58A1"/>
                </a:solidFill>
                <a:latin typeface="Meiryo UI" pitchFamily="50" charset="-128"/>
                <a:ea typeface="Meiryo UI" pitchFamily="50" charset="-128"/>
              </a:rPr>
              <a:t>年</a:t>
            </a:r>
            <a:r>
              <a:rPr lang="en-US" altLang="ja-JP" sz="2000" b="1" dirty="0">
                <a:solidFill>
                  <a:srgbClr val="0E58A1"/>
                </a:solidFill>
                <a:latin typeface="Arial" panose="020B0604020202020204" pitchFamily="34" charset="0"/>
                <a:ea typeface="Meiryo UI" pitchFamily="50" charset="-128"/>
                <a:cs typeface="Arial" panose="020B0604020202020204" pitchFamily="34" charset="0"/>
              </a:rPr>
              <a:t>5</a:t>
            </a:r>
            <a:r>
              <a:rPr lang="ja-JP" altLang="en-US" sz="1400" b="1" dirty="0">
                <a:solidFill>
                  <a:srgbClr val="0E58A1"/>
                </a:solidFill>
                <a:latin typeface="Meiryo UI" pitchFamily="50" charset="-128"/>
                <a:ea typeface="Meiryo UI" pitchFamily="50" charset="-128"/>
              </a:rPr>
              <a:t>月</a:t>
            </a:r>
            <a:r>
              <a:rPr lang="en-US" altLang="ja-JP" sz="2000" b="1" dirty="0" smtClean="0">
                <a:solidFill>
                  <a:srgbClr val="0E58A1"/>
                </a:solidFill>
                <a:latin typeface="Arial" panose="020B0604020202020204" pitchFamily="34" charset="0"/>
                <a:ea typeface="Meiryo UI" pitchFamily="50" charset="-128"/>
                <a:cs typeface="Arial" panose="020B0604020202020204" pitchFamily="34" charset="0"/>
              </a:rPr>
              <a:t>25</a:t>
            </a:r>
            <a:r>
              <a:rPr lang="ja-JP" altLang="en-US" sz="1400" b="1" dirty="0" smtClean="0">
                <a:solidFill>
                  <a:srgbClr val="0E58A1"/>
                </a:solidFill>
                <a:latin typeface="Meiryo UI" pitchFamily="50" charset="-128"/>
                <a:ea typeface="Meiryo UI" pitchFamily="50" charset="-128"/>
              </a:rPr>
              <a:t>日</a:t>
            </a:r>
            <a:r>
              <a:rPr lang="ja-JP" altLang="en-US" sz="1600" b="1" dirty="0" smtClean="0">
                <a:solidFill>
                  <a:srgbClr val="0E58A1"/>
                </a:solidFill>
                <a:latin typeface="Meiryo UI" pitchFamily="50" charset="-128"/>
                <a:ea typeface="Meiryo UI" pitchFamily="50" charset="-128"/>
              </a:rPr>
              <a:t>（水）</a:t>
            </a:r>
            <a:endParaRPr lang="ja-JP" altLang="en-US" sz="1600" b="1" dirty="0">
              <a:solidFill>
                <a:srgbClr val="0E58A1"/>
              </a:solidFill>
              <a:latin typeface="Meiryo UI" pitchFamily="50" charset="-128"/>
              <a:ea typeface="Meiryo UI" pitchFamily="50" charset="-128"/>
            </a:endParaRPr>
          </a:p>
        </p:txBody>
      </p:sp>
      <p:sp>
        <p:nvSpPr>
          <p:cNvPr id="36" name="Rectangle 14"/>
          <p:cNvSpPr>
            <a:spLocks noChangeArrowheads="1"/>
          </p:cNvSpPr>
          <p:nvPr/>
        </p:nvSpPr>
        <p:spPr bwMode="gray">
          <a:xfrm>
            <a:off x="432000" y="8241338"/>
            <a:ext cx="1287463" cy="280987"/>
          </a:xfrm>
          <a:prstGeom prst="rect">
            <a:avLst/>
          </a:prstGeom>
          <a:solidFill>
            <a:srgbClr val="0E58A1"/>
          </a:solidFill>
          <a:ln>
            <a:noFill/>
          </a:ln>
          <a:extLst/>
        </p:spPr>
        <p:txBody>
          <a:bodyPr lIns="89867" tIns="45652" rIns="89867" bIns="45652" anchor="ctr">
            <a:spAutoFit/>
          </a:bodyPr>
          <a:lstStyle>
            <a:lvl1pPr defTabSz="93821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algn="dist" eaLnBrk="1" hangingPunct="1">
              <a:spcBef>
                <a:spcPct val="50000"/>
              </a:spcBef>
              <a:buFontTx/>
              <a:buNone/>
            </a:pPr>
            <a:r>
              <a:rPr lang="ja-JP" altLang="en-US" sz="1200" b="1" dirty="0">
                <a:solidFill>
                  <a:schemeClr val="bg1"/>
                </a:solidFill>
                <a:ea typeface="Meiryo UI" pitchFamily="50" charset="-128"/>
              </a:rPr>
              <a:t>申込締切日</a:t>
            </a:r>
          </a:p>
        </p:txBody>
      </p:sp>
      <p:sp>
        <p:nvSpPr>
          <p:cNvPr id="39" name="Text Box 197"/>
          <p:cNvSpPr txBox="1">
            <a:spLocks noChangeArrowheads="1"/>
          </p:cNvSpPr>
          <p:nvPr/>
        </p:nvSpPr>
        <p:spPr bwMode="gray">
          <a:xfrm>
            <a:off x="2386940" y="9667580"/>
            <a:ext cx="2357169" cy="27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3" tIns="44531" rIns="89063" bIns="44531">
            <a:spAutoFit/>
          </a:bodyPr>
          <a:lstStyle>
            <a:lvl1pPr eaLnBrk="0" hangingPunct="0">
              <a:spcBef>
                <a:spcPct val="20000"/>
              </a:spcBef>
              <a:buChar char="•"/>
              <a:defRPr kumimoji="1" sz="31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7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3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19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19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19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19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19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1900">
                <a:solidFill>
                  <a:schemeClr val="tx1"/>
                </a:solidFill>
                <a:latin typeface="Arial" pitchFamily="34" charset="0"/>
                <a:ea typeface="ＭＳ Ｐゴシック" pitchFamily="50" charset="-128"/>
              </a:defRPr>
            </a:lvl9pPr>
          </a:lstStyle>
          <a:p>
            <a:pPr algn="ctr" eaLnBrk="1" hangingPunct="1">
              <a:spcBef>
                <a:spcPct val="50000"/>
              </a:spcBef>
              <a:buNone/>
            </a:pPr>
            <a:r>
              <a:rPr lang="ja-JP" altLang="en-US" sz="1200" dirty="0">
                <a:ea typeface="Meiryo UI" pitchFamily="50" charset="-128"/>
              </a:rPr>
              <a:t>＜保険契約者</a:t>
            </a:r>
            <a:r>
              <a:rPr lang="ja-JP" altLang="en-US" sz="1200" dirty="0" smtClean="0">
                <a:ea typeface="Meiryo UI" pitchFamily="50" charset="-128"/>
              </a:rPr>
              <a:t>＞  </a:t>
            </a:r>
            <a:r>
              <a:rPr lang="ja-JP" altLang="en-US" sz="1200" dirty="0" smtClean="0">
                <a:latin typeface="Meiryo UI" pitchFamily="50" charset="-128"/>
                <a:ea typeface="Meiryo UI" pitchFamily="50" charset="-128"/>
              </a:rPr>
              <a:t>株式</a:t>
            </a:r>
            <a:r>
              <a:rPr lang="ja-JP" altLang="en-US" sz="1200" dirty="0">
                <a:latin typeface="Meiryo UI" pitchFamily="50" charset="-128"/>
                <a:ea typeface="Meiryo UI" pitchFamily="50" charset="-128"/>
              </a:rPr>
              <a:t>会社</a:t>
            </a:r>
            <a:r>
              <a:rPr lang="ja-JP" altLang="en-US" sz="1200" dirty="0" smtClean="0">
                <a:latin typeface="Meiryo UI" pitchFamily="50" charset="-128"/>
                <a:ea typeface="Meiryo UI" pitchFamily="50" charset="-128"/>
              </a:rPr>
              <a:t>カネカ</a:t>
            </a:r>
            <a:endParaRPr lang="en-US" altLang="ja-JP" sz="1200" dirty="0">
              <a:latin typeface="Meiryo UI" pitchFamily="50" charset="-128"/>
              <a:ea typeface="Meiryo UI" pitchFamily="50" charset="-128"/>
            </a:endParaRPr>
          </a:p>
        </p:txBody>
      </p:sp>
      <p:sp>
        <p:nvSpPr>
          <p:cNvPr id="43" name="テキスト ボックス 42"/>
          <p:cNvSpPr txBox="1"/>
          <p:nvPr/>
        </p:nvSpPr>
        <p:spPr bwMode="gray">
          <a:xfrm>
            <a:off x="1951853" y="3636000"/>
            <a:ext cx="3234155" cy="307777"/>
          </a:xfrm>
          <a:prstGeom prst="rect">
            <a:avLst/>
          </a:prstGeom>
          <a:noFill/>
        </p:spPr>
        <p:txBody>
          <a:bodyPr wrap="none" rtlCol="0">
            <a:spAutoFit/>
          </a:bodyPr>
          <a:lstStyle/>
          <a:p>
            <a:pPr algn="ctr"/>
            <a:r>
              <a:rPr kumimoji="1" lang="ja-JP" altLang="en-US" sz="1400" b="1" dirty="0" smtClean="0">
                <a:latin typeface="Meiryo UI" panose="020B0604030504040204" pitchFamily="50" charset="-128"/>
                <a:ea typeface="Meiryo UI" panose="020B0604030504040204" pitchFamily="50" charset="-128"/>
              </a:rPr>
              <a:t>団体総合生活補償保険（</a:t>
            </a:r>
            <a:r>
              <a:rPr kumimoji="1" lang="en-US" altLang="ja-JP" sz="1400" b="1" dirty="0" smtClean="0">
                <a:latin typeface="Meiryo UI" panose="020B0604030504040204" pitchFamily="50" charset="-128"/>
                <a:ea typeface="Meiryo UI" panose="020B0604030504040204" pitchFamily="50" charset="-128"/>
              </a:rPr>
              <a:t>MS&amp;AD</a:t>
            </a:r>
            <a:r>
              <a:rPr kumimoji="1" lang="ja-JP" altLang="en-US" sz="1400" b="1" dirty="0" smtClean="0">
                <a:latin typeface="Meiryo UI" panose="020B0604030504040204" pitchFamily="50" charset="-128"/>
                <a:ea typeface="Meiryo UI" panose="020B0604030504040204" pitchFamily="50" charset="-128"/>
              </a:rPr>
              <a:t>型）</a:t>
            </a:r>
            <a:endParaRPr kumimoji="1" lang="ja-JP" altLang="en-US" sz="1400" b="1" dirty="0">
              <a:latin typeface="Meiryo UI" panose="020B0604030504040204" pitchFamily="50" charset="-128"/>
              <a:ea typeface="Meiryo UI" panose="020B0604030504040204" pitchFamily="50" charset="-128"/>
            </a:endParaRPr>
          </a:p>
        </p:txBody>
      </p:sp>
      <p:sp>
        <p:nvSpPr>
          <p:cNvPr id="44" name="星 32 43"/>
          <p:cNvSpPr/>
          <p:nvPr/>
        </p:nvSpPr>
        <p:spPr bwMode="gray">
          <a:xfrm>
            <a:off x="5563424" y="805366"/>
            <a:ext cx="1358900" cy="1358900"/>
          </a:xfrm>
          <a:prstGeom prst="star32">
            <a:avLst>
              <a:gd name="adj" fmla="val 47266"/>
            </a:avLst>
          </a:prstGeom>
          <a:pattFill prst="wdUpDiag">
            <a:fgClr>
              <a:srgbClr val="E20051"/>
            </a:fgClr>
            <a:bgClr>
              <a:srgbClr val="FF0D63"/>
            </a:bgClr>
          </a:pattFill>
          <a:ln cap="rnd">
            <a:solidFill>
              <a:srgbClr val="E2005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bwMode="gray">
          <a:xfrm>
            <a:off x="5744982" y="1287258"/>
            <a:ext cx="995785" cy="769441"/>
          </a:xfrm>
          <a:prstGeom prst="rect">
            <a:avLst/>
          </a:prstGeom>
          <a:noFill/>
        </p:spPr>
        <p:txBody>
          <a:bodyPr wrap="none" rtlCol="0">
            <a:spAutoFit/>
          </a:bodyPr>
          <a:lstStyle/>
          <a:p>
            <a:pPr algn="ctr"/>
            <a:r>
              <a:rPr kumimoji="1" lang="en-US" altLang="ja-JP" sz="4400" b="1" dirty="0" smtClean="0">
                <a:solidFill>
                  <a:schemeClr val="bg1"/>
                </a:solidFill>
                <a:latin typeface="Arial" panose="020B0604020202020204" pitchFamily="34" charset="0"/>
                <a:cs typeface="Arial" panose="020B0604020202020204" pitchFamily="34" charset="0"/>
              </a:rPr>
              <a:t>25</a:t>
            </a:r>
            <a:r>
              <a:rPr kumimoji="1" lang="en-US" altLang="ja-JP" sz="1600" b="1" dirty="0" smtClean="0">
                <a:solidFill>
                  <a:schemeClr val="bg1"/>
                </a:solidFill>
                <a:latin typeface="Arial" panose="020B0604020202020204" pitchFamily="34" charset="0"/>
                <a:cs typeface="Arial" panose="020B0604020202020204" pitchFamily="34" charset="0"/>
              </a:rPr>
              <a:t>%</a:t>
            </a:r>
            <a:endParaRPr kumimoji="1" lang="ja-JP" altLang="en-US" sz="1600" b="1" dirty="0">
              <a:solidFill>
                <a:schemeClr val="bg1"/>
              </a:solidFill>
              <a:latin typeface="Arial" panose="020B0604020202020204" pitchFamily="34" charset="0"/>
              <a:cs typeface="Arial" panose="020B0604020202020204" pitchFamily="34" charset="0"/>
            </a:endParaRPr>
          </a:p>
        </p:txBody>
      </p:sp>
      <p:sp>
        <p:nvSpPr>
          <p:cNvPr id="46" name="テキスト ボックス 45"/>
          <p:cNvSpPr txBox="1"/>
          <p:nvPr/>
        </p:nvSpPr>
        <p:spPr bwMode="gray">
          <a:xfrm>
            <a:off x="5743237" y="1089561"/>
            <a:ext cx="1005403" cy="338554"/>
          </a:xfrm>
          <a:prstGeom prst="rect">
            <a:avLst/>
          </a:prstGeom>
          <a:noFill/>
        </p:spPr>
        <p:txBody>
          <a:bodyPr wrap="none" rtlCol="0">
            <a:spAutoFit/>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団体割引</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bwMode="gray">
          <a:xfrm>
            <a:off x="6394035" y="1405341"/>
            <a:ext cx="423514" cy="276999"/>
          </a:xfrm>
          <a:prstGeom prst="rect">
            <a:avLst/>
          </a:prstGeom>
          <a:noFill/>
        </p:spPr>
        <p:txBody>
          <a:bodyPr wrap="none" rtlCol="0">
            <a:spAutoFit/>
          </a:bodyPr>
          <a:lstStyle/>
          <a:p>
            <a:r>
              <a:rPr kumimoji="1" lang="en-US" altLang="ja-JP" sz="1200" b="1" dirty="0" smtClean="0">
                <a:solidFill>
                  <a:schemeClr val="bg1"/>
                </a:solidFill>
                <a:latin typeface="Meiryo UI" panose="020B0604030504040204" pitchFamily="50" charset="-128"/>
                <a:ea typeface="Meiryo UI" panose="020B0604030504040204" pitchFamily="50" charset="-128"/>
              </a:rPr>
              <a:t>※</a:t>
            </a:r>
            <a:r>
              <a:rPr kumimoji="1" lang="en-US" altLang="ja-JP" sz="1200" b="1" dirty="0" smtClean="0">
                <a:solidFill>
                  <a:schemeClr val="bg1"/>
                </a:solidFill>
                <a:latin typeface="Arial" panose="020B0604020202020204" pitchFamily="34" charset="0"/>
                <a:ea typeface="Meiryo UI" panose="020B0604030504040204" pitchFamily="50" charset="-128"/>
                <a:cs typeface="Arial" panose="020B0604020202020204" pitchFamily="34" charset="0"/>
              </a:rPr>
              <a:t>1</a:t>
            </a:r>
            <a:endParaRPr kumimoji="1" lang="ja-JP" altLang="en-US" sz="12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8" name="テキスト ボックス 47"/>
          <p:cNvSpPr txBox="1"/>
          <p:nvPr/>
        </p:nvSpPr>
        <p:spPr bwMode="gray">
          <a:xfrm>
            <a:off x="5600002" y="506558"/>
            <a:ext cx="1334020" cy="307777"/>
          </a:xfrm>
          <a:prstGeom prst="rect">
            <a:avLst/>
          </a:prstGeom>
          <a:noFill/>
        </p:spPr>
        <p:txBody>
          <a:bodyPr wrap="none" rtlCol="0">
            <a:spAutoFit/>
          </a:bodyPr>
          <a:lstStyle/>
          <a:p>
            <a:pPr algn="ctr"/>
            <a:r>
              <a:rPr kumimoji="1" lang="ja-JP" altLang="en-US" sz="1400" b="1" dirty="0">
                <a:latin typeface="Arial" panose="020B0604020202020204" pitchFamily="34" charset="0"/>
                <a:cs typeface="Arial" panose="020B0604020202020204" pitchFamily="34" charset="0"/>
              </a:rPr>
              <a:t>海外</a:t>
            </a:r>
            <a:r>
              <a:rPr kumimoji="1" lang="ja-JP" altLang="en-US" sz="1100" b="1" dirty="0" smtClean="0">
                <a:latin typeface="Arial" panose="020B0604020202020204" pitchFamily="34" charset="0"/>
                <a:cs typeface="Arial" panose="020B0604020202020204" pitchFamily="34" charset="0"/>
              </a:rPr>
              <a:t>でも</a:t>
            </a:r>
            <a:r>
              <a:rPr kumimoji="1" lang="ja-JP" altLang="en-US" sz="1400" b="1" dirty="0" smtClean="0">
                <a:latin typeface="Arial" panose="020B0604020202020204" pitchFamily="34" charset="0"/>
                <a:cs typeface="Arial" panose="020B0604020202020204" pitchFamily="34" charset="0"/>
              </a:rPr>
              <a:t>補償</a:t>
            </a:r>
            <a:r>
              <a:rPr kumimoji="1" lang="en-US" altLang="ja-JP" sz="1100" baseline="30000" dirty="0" smtClean="0">
                <a:latin typeface="Arial" panose="020B0604020202020204" pitchFamily="34" charset="0"/>
                <a:cs typeface="Arial" panose="020B0604020202020204" pitchFamily="34" charset="0"/>
              </a:rPr>
              <a:t>※</a:t>
            </a:r>
            <a:r>
              <a:rPr kumimoji="1" lang="ja-JP" altLang="en-US" sz="1100" baseline="30000" dirty="0" smtClean="0">
                <a:cs typeface="Arial" panose="020B0604020202020204" pitchFamily="34" charset="0"/>
              </a:rPr>
              <a:t>２</a:t>
            </a:r>
            <a:endParaRPr kumimoji="1" lang="ja-JP" altLang="en-US" sz="1100" baseline="30000" dirty="0">
              <a:cs typeface="Arial" panose="020B0604020202020204" pitchFamily="34" charset="0"/>
            </a:endParaRPr>
          </a:p>
        </p:txBody>
      </p:sp>
      <p:sp>
        <p:nvSpPr>
          <p:cNvPr id="49" name="Text Box 33"/>
          <p:cNvSpPr txBox="1">
            <a:spLocks noChangeArrowheads="1"/>
          </p:cNvSpPr>
          <p:nvPr/>
        </p:nvSpPr>
        <p:spPr bwMode="gray">
          <a:xfrm>
            <a:off x="5040000" y="2255496"/>
            <a:ext cx="20880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61938" defTabSz="93821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marL="195263" indent="-390525" eaLnBrk="1" hangingPunct="1">
              <a:lnSpc>
                <a:spcPct val="95000"/>
              </a:lnSpc>
              <a:spcBef>
                <a:spcPct val="0"/>
              </a:spcBef>
              <a:buFontTx/>
              <a:buNone/>
              <a:defRPr/>
            </a:pPr>
            <a:r>
              <a:rPr lang="en-US" altLang="ja-JP" sz="800" dirty="0" smtClean="0">
                <a:solidFill>
                  <a:srgbClr val="000000"/>
                </a:solidFill>
                <a:latin typeface="Meiryo UI" pitchFamily="50" charset="-128"/>
                <a:ea typeface="Meiryo UI" pitchFamily="50" charset="-128"/>
                <a:cs typeface="Meiryo UI" pitchFamily="50" charset="-128"/>
              </a:rPr>
              <a:t>※1 </a:t>
            </a:r>
            <a:r>
              <a:rPr lang="ja-JP" altLang="en-US" sz="800" dirty="0" smtClean="0">
                <a:solidFill>
                  <a:srgbClr val="000000"/>
                </a:solidFill>
                <a:latin typeface="Meiryo UI" pitchFamily="50" charset="-128"/>
                <a:ea typeface="Meiryo UI" pitchFamily="50" charset="-128"/>
                <a:cs typeface="Meiryo UI" pitchFamily="50" charset="-128"/>
              </a:rPr>
              <a:t>団体割引は、</a:t>
            </a:r>
            <a:r>
              <a:rPr lang="ja-JP" altLang="en-US" sz="800" dirty="0" smtClean="0">
                <a:latin typeface="Meiryo UI" pitchFamily="50" charset="-128"/>
                <a:ea typeface="Meiryo UI" pitchFamily="50" charset="-128"/>
                <a:cs typeface="Meiryo UI" pitchFamily="50" charset="-128"/>
              </a:rPr>
              <a:t>前年度ご加入いただいた被保険者の人数に従って割引率が適用されます。</a:t>
            </a:r>
            <a:endParaRPr lang="en-US" altLang="ja-JP" sz="800" dirty="0" smtClean="0">
              <a:latin typeface="Meiryo UI" pitchFamily="50" charset="-128"/>
              <a:ea typeface="Meiryo UI" pitchFamily="50" charset="-128"/>
              <a:cs typeface="Meiryo UI" pitchFamily="50" charset="-128"/>
            </a:endParaRPr>
          </a:p>
          <a:p>
            <a:pPr marL="195263" indent="-390525">
              <a:lnSpc>
                <a:spcPct val="95000"/>
              </a:lnSpc>
              <a:spcBef>
                <a:spcPct val="0"/>
              </a:spcBef>
              <a:buNone/>
              <a:defRPr/>
            </a:pPr>
            <a:r>
              <a:rPr lang="en-US" altLang="ja-JP" sz="800" dirty="0">
                <a:solidFill>
                  <a:srgbClr val="000000"/>
                </a:solidFill>
                <a:latin typeface="Meiryo UI" pitchFamily="50" charset="-128"/>
                <a:ea typeface="Meiryo UI" pitchFamily="50" charset="-128"/>
                <a:cs typeface="Meiryo UI" pitchFamily="50" charset="-128"/>
              </a:rPr>
              <a:t>※2 </a:t>
            </a:r>
            <a:r>
              <a:rPr lang="ja-JP" altLang="en-US" sz="800" dirty="0">
                <a:solidFill>
                  <a:srgbClr val="000000"/>
                </a:solidFill>
                <a:latin typeface="Meiryo UI" pitchFamily="50" charset="-128"/>
                <a:ea typeface="Meiryo UI" pitchFamily="50" charset="-128"/>
                <a:cs typeface="Meiryo UI" pitchFamily="50" charset="-128"/>
              </a:rPr>
              <a:t>オプションの「日常生活賠償」は</a:t>
            </a:r>
            <a:r>
              <a:rPr lang="ja-JP" altLang="en-US" sz="800" dirty="0" smtClean="0">
                <a:solidFill>
                  <a:srgbClr val="000000"/>
                </a:solidFill>
                <a:latin typeface="Meiryo UI" pitchFamily="50" charset="-128"/>
                <a:ea typeface="Meiryo UI" pitchFamily="50" charset="-128"/>
                <a:cs typeface="Meiryo UI" pitchFamily="50" charset="-128"/>
              </a:rPr>
              <a:t>、一部</a:t>
            </a:r>
            <a:r>
              <a:rPr lang="ja-JP" altLang="en-US" sz="800" dirty="0">
                <a:solidFill>
                  <a:srgbClr val="000000"/>
                </a:solidFill>
                <a:latin typeface="Meiryo UI" pitchFamily="50" charset="-128"/>
                <a:ea typeface="Meiryo UI" pitchFamily="50" charset="-128"/>
                <a:cs typeface="Meiryo UI" pitchFamily="50" charset="-128"/>
              </a:rPr>
              <a:t>国内のみ補償、「ホールインワン</a:t>
            </a:r>
            <a:r>
              <a:rPr lang="ja-JP" altLang="en-US" sz="800" dirty="0" smtClean="0">
                <a:solidFill>
                  <a:srgbClr val="000000"/>
                </a:solidFill>
                <a:latin typeface="Meiryo UI" pitchFamily="50" charset="-128"/>
                <a:ea typeface="Meiryo UI" pitchFamily="50" charset="-128"/>
                <a:cs typeface="Meiryo UI" pitchFamily="50" charset="-128"/>
              </a:rPr>
              <a:t>・アルバトロス</a:t>
            </a:r>
            <a:r>
              <a:rPr lang="ja-JP" altLang="en-US" sz="800" dirty="0">
                <a:solidFill>
                  <a:srgbClr val="000000"/>
                </a:solidFill>
                <a:latin typeface="Meiryo UI" pitchFamily="50" charset="-128"/>
                <a:ea typeface="Meiryo UI" pitchFamily="50" charset="-128"/>
                <a:cs typeface="Meiryo UI" pitchFamily="50" charset="-128"/>
              </a:rPr>
              <a:t>費用」と「先進医療費用</a:t>
            </a:r>
            <a:r>
              <a:rPr lang="ja-JP" altLang="en-US" sz="800" dirty="0" smtClean="0">
                <a:solidFill>
                  <a:srgbClr val="000000"/>
                </a:solidFill>
                <a:latin typeface="Meiryo UI" pitchFamily="50" charset="-128"/>
                <a:ea typeface="Meiryo UI" pitchFamily="50" charset="-128"/>
                <a:cs typeface="Meiryo UI" pitchFamily="50" charset="-128"/>
              </a:rPr>
              <a:t>」は</a:t>
            </a:r>
            <a:r>
              <a:rPr lang="ja-JP" altLang="en-US" sz="800" dirty="0">
                <a:solidFill>
                  <a:srgbClr val="000000"/>
                </a:solidFill>
                <a:latin typeface="Meiryo UI" pitchFamily="50" charset="-128"/>
                <a:ea typeface="Meiryo UI" pitchFamily="50" charset="-128"/>
                <a:cs typeface="Meiryo UI" pitchFamily="50" charset="-128"/>
              </a:rPr>
              <a:t>、日本国内のみ補償となります</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smtClean="0">
              <a:latin typeface="Meiryo UI" pitchFamily="50" charset="-128"/>
              <a:ea typeface="Meiryo UI" pitchFamily="50" charset="-128"/>
              <a:cs typeface="Meiryo UI" pitchFamily="50" charset="-128"/>
            </a:endParaRPr>
          </a:p>
        </p:txBody>
      </p:sp>
      <p:sp>
        <p:nvSpPr>
          <p:cNvPr id="51" name="フリーフォーム 50"/>
          <p:cNvSpPr/>
          <p:nvPr/>
        </p:nvSpPr>
        <p:spPr bwMode="gray">
          <a:xfrm>
            <a:off x="5581650" y="604838"/>
            <a:ext cx="76200" cy="138112"/>
          </a:xfrm>
          <a:custGeom>
            <a:avLst/>
            <a:gdLst>
              <a:gd name="connsiteX0" fmla="*/ 76200 w 76200"/>
              <a:gd name="connsiteY0" fmla="*/ 138112 h 138112"/>
              <a:gd name="connsiteX1" fmla="*/ 0 w 76200"/>
              <a:gd name="connsiteY1" fmla="*/ 0 h 138112"/>
            </a:gdLst>
            <a:ahLst/>
            <a:cxnLst>
              <a:cxn ang="0">
                <a:pos x="connsiteX0" y="connsiteY0"/>
              </a:cxn>
              <a:cxn ang="0">
                <a:pos x="connsiteX1" y="connsiteY1"/>
              </a:cxn>
            </a:cxnLst>
            <a:rect l="l" t="t" r="r" b="b"/>
            <a:pathLst>
              <a:path w="76200" h="138112">
                <a:moveTo>
                  <a:pt x="76200" y="138112"/>
                </a:moveTo>
                <a:lnTo>
                  <a:pt x="0" y="0"/>
                </a:lnTo>
              </a:path>
            </a:pathLst>
          </a:cu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bwMode="gray">
          <a:xfrm flipH="1">
            <a:off x="6836598" y="604838"/>
            <a:ext cx="76200" cy="138112"/>
          </a:xfrm>
          <a:custGeom>
            <a:avLst/>
            <a:gdLst>
              <a:gd name="connsiteX0" fmla="*/ 76200 w 76200"/>
              <a:gd name="connsiteY0" fmla="*/ 138112 h 138112"/>
              <a:gd name="connsiteX1" fmla="*/ 0 w 76200"/>
              <a:gd name="connsiteY1" fmla="*/ 0 h 138112"/>
            </a:gdLst>
            <a:ahLst/>
            <a:cxnLst>
              <a:cxn ang="0">
                <a:pos x="connsiteX0" y="connsiteY0"/>
              </a:cxn>
              <a:cxn ang="0">
                <a:pos x="connsiteX1" y="connsiteY1"/>
              </a:cxn>
            </a:cxnLst>
            <a:rect l="l" t="t" r="r" b="b"/>
            <a:pathLst>
              <a:path w="76200" h="138112">
                <a:moveTo>
                  <a:pt x="76200" y="138112"/>
                </a:moveTo>
                <a:lnTo>
                  <a:pt x="0" y="0"/>
                </a:lnTo>
              </a:path>
            </a:pathLst>
          </a:cu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スライド番号プレースホルダー 57"/>
          <p:cNvSpPr>
            <a:spLocks noGrp="1"/>
          </p:cNvSpPr>
          <p:nvPr>
            <p:ph type="sldNum" sz="quarter" idx="12"/>
          </p:nvPr>
        </p:nvSpPr>
        <p:spPr bwMode="gray"/>
        <p:txBody>
          <a:bodyPr/>
          <a:lstStyle/>
          <a:p>
            <a:fld id="{873389BF-BA6F-4A8C-A5BD-04EF09348BD3}" type="slidenum">
              <a:rPr kumimoji="1" lang="ja-JP" altLang="en-US" smtClean="0">
                <a:solidFill>
                  <a:schemeClr val="bg1"/>
                </a:solidFill>
                <a:latin typeface="+mn-lt"/>
              </a:rPr>
              <a:t>0</a:t>
            </a:fld>
            <a:endParaRPr kumimoji="1" lang="ja-JP" altLang="en-US" dirty="0">
              <a:solidFill>
                <a:schemeClr val="bg1"/>
              </a:solidFill>
              <a:latin typeface="+mn-lt"/>
            </a:endParaRPr>
          </a:p>
        </p:txBody>
      </p:sp>
      <p:sp>
        <p:nvSpPr>
          <p:cNvPr id="50" name="正方形/長方形 49"/>
          <p:cNvSpPr/>
          <p:nvPr/>
        </p:nvSpPr>
        <p:spPr>
          <a:xfrm>
            <a:off x="-1739999" y="805366"/>
            <a:ext cx="186048" cy="18604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739999" y="1076279"/>
            <a:ext cx="186048" cy="186048"/>
          </a:xfrm>
          <a:prstGeom prst="rect">
            <a:avLst/>
          </a:prstGeom>
          <a:solidFill>
            <a:srgbClr val="379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bwMode="gray">
          <a:xfrm>
            <a:off x="515722" y="4244371"/>
            <a:ext cx="4254691" cy="830997"/>
          </a:xfrm>
          <a:prstGeom prst="rect">
            <a:avLst/>
          </a:prstGeom>
          <a:noFill/>
        </p:spPr>
        <p:txBody>
          <a:bodyPr wrap="none" rtlCol="0">
            <a:spAutoFit/>
            <a:scene3d>
              <a:camera prst="obliqueBottomRight"/>
              <a:lightRig rig="flat" dir="t"/>
            </a:scene3d>
            <a:sp3d extrusionH="95250" contourW="12700" prstMaterial="matte">
              <a:extrusionClr>
                <a:srgbClr val="000066"/>
              </a:extrusionClr>
              <a:contourClr>
                <a:srgbClr val="0E58A1"/>
              </a:contourClr>
            </a:sp3d>
          </a:bodyPr>
          <a:lstStyle/>
          <a:p>
            <a:pPr lvl="0"/>
            <a:r>
              <a:rPr kumimoji="1" lang="ja-JP" altLang="en-US" sz="2000" b="1" dirty="0">
                <a:ln w="3175">
                  <a:noFill/>
                </a:ln>
                <a:solidFill>
                  <a:prstClr val="white"/>
                </a:solidFill>
                <a:latin typeface="游ゴシック Medium" panose="020B0500000000000000" pitchFamily="50" charset="-128"/>
                <a:ea typeface="游ゴシック Medium" panose="020B0500000000000000" pitchFamily="50" charset="-128"/>
              </a:rPr>
              <a:t>カネカは</a:t>
            </a:r>
            <a:r>
              <a:rPr kumimoji="1" lang="ja-JP" altLang="en-US" sz="2400" b="1" dirty="0">
                <a:ln w="3175">
                  <a:noFill/>
                </a:ln>
                <a:solidFill>
                  <a:prstClr val="white"/>
                </a:solidFill>
                <a:latin typeface="游ゴシック Medium" panose="020B0500000000000000" pitchFamily="50" charset="-128"/>
                <a:ea typeface="游ゴシック Medium" panose="020B0500000000000000" pitchFamily="50" charset="-128"/>
              </a:rPr>
              <a:t>グループ社員</a:t>
            </a:r>
            <a:r>
              <a:rPr kumimoji="1" lang="ja-JP" altLang="en-US" sz="2000" b="1" dirty="0">
                <a:ln w="3175">
                  <a:noFill/>
                </a:ln>
                <a:solidFill>
                  <a:prstClr val="white"/>
                </a:solidFill>
                <a:latin typeface="游ゴシック Medium" panose="020B0500000000000000" pitchFamily="50" charset="-128"/>
                <a:ea typeface="游ゴシック Medium" panose="020B0500000000000000" pitchFamily="50" charset="-128"/>
              </a:rPr>
              <a:t>と</a:t>
            </a:r>
            <a:endParaRPr kumimoji="1" lang="en-US" altLang="ja-JP" sz="2000" b="1" dirty="0">
              <a:ln w="3175">
                <a:noFill/>
              </a:ln>
              <a:solidFill>
                <a:prstClr val="white"/>
              </a:solidFill>
              <a:latin typeface="游ゴシック Medium" panose="020B0500000000000000" pitchFamily="50" charset="-128"/>
              <a:ea typeface="游ゴシック Medium" panose="020B0500000000000000" pitchFamily="50" charset="-128"/>
            </a:endParaRPr>
          </a:p>
          <a:p>
            <a:pPr lvl="0"/>
            <a:r>
              <a:rPr kumimoji="1" lang="ja-JP" altLang="en-US" sz="2000" b="1" dirty="0">
                <a:ln w="3175">
                  <a:noFill/>
                </a:ln>
                <a:solidFill>
                  <a:prstClr val="white"/>
                </a:solidFill>
                <a:latin typeface="游ゴシック Medium" panose="020B0500000000000000" pitchFamily="50" charset="-128"/>
                <a:ea typeface="游ゴシック Medium" panose="020B0500000000000000" pitchFamily="50" charset="-128"/>
              </a:rPr>
              <a:t>　</a:t>
            </a:r>
            <a:r>
              <a:rPr kumimoji="1" lang="ja-JP" altLang="en-US" sz="2400" b="1" dirty="0">
                <a:ln w="3175">
                  <a:noFill/>
                </a:ln>
                <a:solidFill>
                  <a:prstClr val="white"/>
                </a:solidFill>
                <a:latin typeface="游ゴシック Medium" panose="020B0500000000000000" pitchFamily="50" charset="-128"/>
                <a:ea typeface="游ゴシック Medium" panose="020B0500000000000000" pitchFamily="50" charset="-128"/>
              </a:rPr>
              <a:t>ご</a:t>
            </a:r>
            <a:r>
              <a:rPr kumimoji="1" lang="ja-JP" altLang="en-US" sz="2400" b="1" dirty="0" smtClean="0">
                <a:ln w="3175">
                  <a:noFill/>
                </a:ln>
                <a:solidFill>
                  <a:prstClr val="white"/>
                </a:solidFill>
                <a:latin typeface="游ゴシック Medium" panose="020B0500000000000000" pitchFamily="50" charset="-128"/>
                <a:ea typeface="游ゴシック Medium" panose="020B0500000000000000" pitchFamily="50" charset="-128"/>
              </a:rPr>
              <a:t>家族</a:t>
            </a:r>
            <a:r>
              <a:rPr kumimoji="1" lang="ja-JP" altLang="en-US" sz="2000" b="1" dirty="0">
                <a:ln w="3175">
                  <a:noFill/>
                </a:ln>
                <a:solidFill>
                  <a:prstClr val="white"/>
                </a:solidFill>
                <a:latin typeface="游ゴシック Medium" panose="020B0500000000000000" pitchFamily="50" charset="-128"/>
                <a:ea typeface="游ゴシック Medium" panose="020B0500000000000000" pitchFamily="50" charset="-128"/>
              </a:rPr>
              <a:t>の</a:t>
            </a:r>
            <a:r>
              <a:rPr kumimoji="1" lang="ja-JP" altLang="en-US" sz="2400" b="1" dirty="0">
                <a:ln w="3175">
                  <a:noFill/>
                </a:ln>
                <a:solidFill>
                  <a:prstClr val="white"/>
                </a:solidFill>
                <a:latin typeface="游ゴシック Medium" panose="020B0500000000000000" pitchFamily="50" charset="-128"/>
                <a:ea typeface="游ゴシック Medium" panose="020B0500000000000000" pitchFamily="50" charset="-128"/>
              </a:rPr>
              <a:t>健康</a:t>
            </a:r>
            <a:r>
              <a:rPr kumimoji="1" lang="ja-JP" altLang="en-US" sz="2000" b="1" dirty="0">
                <a:ln w="3175">
                  <a:noFill/>
                </a:ln>
                <a:solidFill>
                  <a:prstClr val="white"/>
                </a:solidFill>
                <a:latin typeface="游ゴシック Medium" panose="020B0500000000000000" pitchFamily="50" charset="-128"/>
                <a:ea typeface="游ゴシック Medium" panose="020B0500000000000000" pitchFamily="50" charset="-128"/>
              </a:rPr>
              <a:t>を</a:t>
            </a:r>
            <a:r>
              <a:rPr kumimoji="1" lang="ja-JP" altLang="en-US" sz="2400" b="1" dirty="0">
                <a:ln w="3175">
                  <a:noFill/>
                </a:ln>
                <a:solidFill>
                  <a:prstClr val="white"/>
                </a:solidFill>
                <a:latin typeface="游ゴシック Medium" panose="020B0500000000000000" pitchFamily="50" charset="-128"/>
                <a:ea typeface="游ゴシック Medium" panose="020B0500000000000000" pitchFamily="50" charset="-128"/>
              </a:rPr>
              <a:t>願って</a:t>
            </a:r>
            <a:r>
              <a:rPr kumimoji="1" lang="ja-JP" altLang="en-US" sz="2400" b="1" dirty="0" smtClean="0">
                <a:ln w="3175">
                  <a:noFill/>
                </a:ln>
                <a:solidFill>
                  <a:prstClr val="white"/>
                </a:solidFill>
                <a:latin typeface="游ゴシック Medium" panose="020B0500000000000000" pitchFamily="50" charset="-128"/>
                <a:ea typeface="游ゴシック Medium" panose="020B0500000000000000" pitchFamily="50" charset="-128"/>
              </a:rPr>
              <a:t>います</a:t>
            </a:r>
            <a:endParaRPr kumimoji="1" lang="en-US" altLang="ja-JP" sz="2400" b="1" dirty="0">
              <a:ln w="3175">
                <a:noFill/>
              </a:ln>
              <a:solidFill>
                <a:prstClr val="white"/>
              </a:solidFill>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bwMode="gray">
          <a:xfrm>
            <a:off x="1676601" y="7299678"/>
            <a:ext cx="5205271" cy="461665"/>
          </a:xfrm>
          <a:prstGeom prst="rect">
            <a:avLst/>
          </a:prstGeom>
          <a:noFill/>
        </p:spPr>
        <p:txBody>
          <a:bodyPr wrap="none" rtlCol="0">
            <a:spAutoFit/>
            <a:scene3d>
              <a:camera prst="obliqueBottomRight"/>
              <a:lightRig rig="flat" dir="t"/>
            </a:scene3d>
            <a:sp3d extrusionH="95250" contourW="6350" prstMaterial="matte">
              <a:extrusionClr>
                <a:srgbClr val="000066"/>
              </a:extrusionClr>
              <a:contourClr>
                <a:srgbClr val="0E58A1"/>
              </a:contourClr>
            </a:sp3d>
          </a:bodyPr>
          <a:lstStyle/>
          <a:p>
            <a:pPr lvl="0"/>
            <a:r>
              <a:rPr kumimoji="1" lang="ja-JP" altLang="en-US" sz="2400" b="1" dirty="0">
                <a:solidFill>
                  <a:schemeClr val="bg1"/>
                </a:solidFill>
                <a:latin typeface="游ゴシック Medium" panose="020B0500000000000000" pitchFamily="50" charset="-128"/>
                <a:ea typeface="游ゴシック Medium" panose="020B0500000000000000" pitchFamily="50" charset="-128"/>
              </a:rPr>
              <a:t>万が一</a:t>
            </a:r>
            <a:r>
              <a:rPr kumimoji="1" lang="ja-JP" altLang="en-US" sz="2000" dirty="0">
                <a:solidFill>
                  <a:schemeClr val="bg1"/>
                </a:solidFill>
                <a:latin typeface="游ゴシック Medium" panose="020B0500000000000000" pitchFamily="50" charset="-128"/>
                <a:ea typeface="游ゴシック Medium" panose="020B0500000000000000" pitchFamily="50" charset="-128"/>
              </a:rPr>
              <a:t>の時に備え</a:t>
            </a:r>
            <a:r>
              <a:rPr kumimoji="1" lang="ja-JP" altLang="en-US" sz="2400" b="1" dirty="0">
                <a:solidFill>
                  <a:schemeClr val="bg1"/>
                </a:solidFill>
                <a:latin typeface="游ゴシック Medium" panose="020B0500000000000000" pitchFamily="50" charset="-128"/>
                <a:ea typeface="游ゴシック Medium" panose="020B0500000000000000" pitchFamily="50" charset="-128"/>
              </a:rPr>
              <a:t>補償</a:t>
            </a:r>
            <a:r>
              <a:rPr kumimoji="1" lang="ja-JP" altLang="en-US" sz="2000" dirty="0">
                <a:solidFill>
                  <a:schemeClr val="bg1"/>
                </a:solidFill>
                <a:latin typeface="游ゴシック Medium" panose="020B0500000000000000" pitchFamily="50" charset="-128"/>
                <a:ea typeface="游ゴシック Medium" panose="020B0500000000000000" pitchFamily="50" charset="-128"/>
              </a:rPr>
              <a:t>を</a:t>
            </a:r>
            <a:r>
              <a:rPr kumimoji="1" lang="ja-JP" altLang="en-US" sz="2400" b="1" dirty="0">
                <a:solidFill>
                  <a:schemeClr val="bg1"/>
                </a:solidFill>
                <a:latin typeface="游ゴシック Medium" panose="020B0500000000000000" pitchFamily="50" charset="-128"/>
                <a:ea typeface="游ゴシック Medium" panose="020B0500000000000000" pitchFamily="50" charset="-128"/>
              </a:rPr>
              <a:t>サポート</a:t>
            </a:r>
            <a:r>
              <a:rPr kumimoji="1" lang="ja-JP" altLang="en-US" sz="2000" dirty="0" smtClean="0">
                <a:solidFill>
                  <a:schemeClr val="bg1"/>
                </a:solidFill>
                <a:latin typeface="游ゴシック Medium" panose="020B0500000000000000" pitchFamily="50" charset="-128"/>
                <a:ea typeface="游ゴシック Medium" panose="020B0500000000000000" pitchFamily="50" charset="-128"/>
              </a:rPr>
              <a:t>します</a:t>
            </a:r>
            <a:endParaRPr kumimoji="1" lang="ja-JP" altLang="en-US" sz="2000" dirty="0">
              <a:solidFill>
                <a:schemeClr val="bg1"/>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2402724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3389BF-BA6F-4A8C-A5BD-04EF09348BD3}" type="slidenum">
              <a:rPr kumimoji="1" lang="ja-JP" altLang="en-US" smtClean="0"/>
              <a:pPr/>
              <a:t>9</a:t>
            </a:fld>
            <a:endParaRPr kumimoji="1" lang="ja-JP" altLang="en-US" dirty="0"/>
          </a:p>
        </p:txBody>
      </p:sp>
      <p:sp>
        <p:nvSpPr>
          <p:cNvPr id="155" name="正方形/長方形 154"/>
          <p:cNvSpPr/>
          <p:nvPr/>
        </p:nvSpPr>
        <p:spPr>
          <a:xfrm>
            <a:off x="0" y="-1"/>
            <a:ext cx="171450" cy="10080625"/>
          </a:xfrm>
          <a:prstGeom prst="rect">
            <a:avLst/>
          </a:prstGeom>
          <a:pattFill prst="narVert">
            <a:fgClr>
              <a:schemeClr val="bg1">
                <a:lumMod val="50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bwMode="gray">
          <a:xfrm>
            <a:off x="0" y="-4867"/>
            <a:ext cx="7129463" cy="211403"/>
          </a:xfrm>
          <a:prstGeom prst="rect">
            <a:avLst/>
          </a:prstGeom>
          <a:pattFill prst="narVert">
            <a:fgClr>
              <a:schemeClr val="bg1">
                <a:lumMod val="50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フローチャート: 処理 156"/>
          <p:cNvSpPr/>
          <p:nvPr/>
        </p:nvSpPr>
        <p:spPr>
          <a:xfrm>
            <a:off x="0" y="0"/>
            <a:ext cx="5436870" cy="446684"/>
          </a:xfrm>
          <a:prstGeom prst="flowChartProcess">
            <a:avLst/>
          </a:prstGeom>
          <a:pattFill prst="narVert">
            <a:fgClr>
              <a:schemeClr val="bg1">
                <a:lumMod val="50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Text Box 180"/>
          <p:cNvSpPr txBox="1">
            <a:spLocks noChangeArrowheads="1"/>
          </p:cNvSpPr>
          <p:nvPr/>
        </p:nvSpPr>
        <p:spPr bwMode="gray">
          <a:xfrm>
            <a:off x="889400" y="432000"/>
            <a:ext cx="5364000" cy="3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063" tIns="44531" rIns="89063" bIns="44531">
            <a:spAutoFit/>
          </a:bodyPr>
          <a:lstStyle>
            <a:lvl1pPr defTabSz="938213">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3821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38213">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938213">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938213">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400" b="1" dirty="0" smtClean="0">
                <a:latin typeface="+mn-lt"/>
                <a:ea typeface="Meiryo UI" panose="020B0604030504040204" pitchFamily="50" charset="-128"/>
              </a:rPr>
              <a:t>9</a:t>
            </a:r>
            <a:r>
              <a:rPr lang="ja-JP" altLang="en-US" sz="1200" b="1" dirty="0" smtClean="0">
                <a:latin typeface="Times New Roman" panose="02020603050405020304" pitchFamily="18" charset="0"/>
                <a:ea typeface="Meiryo UI" panose="020B0604030504040204" pitchFamily="50" charset="-128"/>
              </a:rPr>
              <a:t>ページ</a:t>
            </a:r>
            <a:r>
              <a:rPr lang="ja-JP" altLang="en-US" sz="1200" dirty="0" smtClean="0">
                <a:latin typeface="Times New Roman" panose="02020603050405020304" pitchFamily="18" charset="0"/>
                <a:ea typeface="Meiryo UI" panose="020B0604030504040204" pitchFamily="50" charset="-128"/>
              </a:rPr>
              <a:t>の</a:t>
            </a:r>
            <a:r>
              <a:rPr lang="ja-JP" altLang="en-US" sz="1200" b="1" dirty="0" smtClean="0">
                <a:latin typeface="Times New Roman" panose="02020603050405020304" pitchFamily="18" charset="0"/>
                <a:ea typeface="Meiryo UI" panose="020B0604030504040204" pitchFamily="50" charset="-128"/>
              </a:rPr>
              <a:t>セット</a:t>
            </a:r>
            <a:r>
              <a:rPr lang="ja-JP" altLang="en-US" sz="1200" dirty="0">
                <a:latin typeface="Times New Roman" panose="02020603050405020304" pitchFamily="18" charset="0"/>
                <a:ea typeface="Meiryo UI" panose="020B0604030504040204" pitchFamily="50" charset="-128"/>
              </a:rPr>
              <a:t>につきましては</a:t>
            </a:r>
            <a:r>
              <a:rPr lang="ja-JP" altLang="en-US" sz="1200" dirty="0" smtClean="0">
                <a:latin typeface="Times New Roman" panose="02020603050405020304" pitchFamily="18" charset="0"/>
                <a:ea typeface="Meiryo UI" panose="020B0604030504040204" pitchFamily="50" charset="-128"/>
              </a:rPr>
              <a:t>、</a:t>
            </a:r>
            <a:r>
              <a:rPr lang="ja-JP" altLang="en-US" sz="1400" dirty="0" smtClean="0">
                <a:latin typeface="Times New Roman" panose="02020603050405020304" pitchFamily="18" charset="0"/>
                <a:ea typeface="Meiryo UI" panose="020B0604030504040204" pitchFamily="50" charset="-128"/>
              </a:rPr>
              <a:t>「</a:t>
            </a:r>
            <a:r>
              <a:rPr lang="ja-JP" altLang="en-US" sz="1400" b="1" dirty="0">
                <a:latin typeface="Times New Roman" panose="02020603050405020304" pitchFamily="18" charset="0"/>
                <a:ea typeface="Meiryo UI" panose="020B0604030504040204" pitchFamily="50" charset="-128"/>
              </a:rPr>
              <a:t>継続</a:t>
            </a:r>
            <a:r>
              <a:rPr lang="ja-JP" altLang="en-US" sz="1400" dirty="0">
                <a:latin typeface="Times New Roman" panose="02020603050405020304" pitchFamily="18" charset="0"/>
                <a:ea typeface="Meiryo UI" panose="020B0604030504040204" pitchFamily="50" charset="-128"/>
              </a:rPr>
              <a:t>」</a:t>
            </a:r>
            <a:r>
              <a:rPr lang="ja-JP" altLang="en-US" sz="1200" dirty="0">
                <a:latin typeface="Times New Roman" panose="02020603050405020304" pitchFamily="18" charset="0"/>
                <a:ea typeface="Meiryo UI" panose="020B0604030504040204" pitchFamily="50" charset="-128"/>
              </a:rPr>
              <a:t>または</a:t>
            </a:r>
            <a:r>
              <a:rPr lang="ja-JP" altLang="en-US" sz="1400" dirty="0">
                <a:latin typeface="Times New Roman" panose="02020603050405020304" pitchFamily="18" charset="0"/>
                <a:ea typeface="Meiryo UI" panose="020B0604030504040204" pitchFamily="50" charset="-128"/>
              </a:rPr>
              <a:t>「</a:t>
            </a:r>
            <a:r>
              <a:rPr lang="ja-JP" altLang="en-US" sz="1400" b="1" dirty="0">
                <a:latin typeface="Times New Roman" panose="02020603050405020304" pitchFamily="18" charset="0"/>
                <a:ea typeface="Meiryo UI" panose="020B0604030504040204" pitchFamily="50" charset="-128"/>
              </a:rPr>
              <a:t>脱退</a:t>
            </a:r>
            <a:r>
              <a:rPr lang="ja-JP" altLang="en-US" sz="1400" dirty="0">
                <a:latin typeface="Times New Roman" panose="02020603050405020304" pitchFamily="18" charset="0"/>
                <a:ea typeface="Meiryo UI" panose="020B0604030504040204" pitchFamily="50" charset="-128"/>
              </a:rPr>
              <a:t>」</a:t>
            </a:r>
            <a:r>
              <a:rPr lang="ja-JP" altLang="en-US" sz="1200" b="1" dirty="0">
                <a:latin typeface="Times New Roman" panose="02020603050405020304" pitchFamily="18" charset="0"/>
                <a:ea typeface="Meiryo UI" panose="020B0604030504040204" pitchFamily="50" charset="-128"/>
              </a:rPr>
              <a:t>のみ</a:t>
            </a:r>
            <a:r>
              <a:rPr lang="ja-JP" altLang="en-US" sz="1200" dirty="0">
                <a:latin typeface="Times New Roman" panose="02020603050405020304" pitchFamily="18" charset="0"/>
                <a:ea typeface="Meiryo UI" panose="020B0604030504040204" pitchFamily="50" charset="-128"/>
              </a:rPr>
              <a:t>の取扱いとなります。</a:t>
            </a:r>
          </a:p>
        </p:txBody>
      </p:sp>
      <p:sp>
        <p:nvSpPr>
          <p:cNvPr id="164" name="フリーフォーム 163"/>
          <p:cNvSpPr/>
          <p:nvPr/>
        </p:nvSpPr>
        <p:spPr>
          <a:xfrm>
            <a:off x="5436870" y="99756"/>
            <a:ext cx="430850" cy="346075"/>
          </a:xfrm>
          <a:custGeom>
            <a:avLst/>
            <a:gdLst>
              <a:gd name="connsiteX0" fmla="*/ 0 w 1860550"/>
              <a:gd name="connsiteY0" fmla="*/ 352425 h 352425"/>
              <a:gd name="connsiteX1" fmla="*/ 0 w 1860550"/>
              <a:gd name="connsiteY1" fmla="*/ 0 h 352425"/>
              <a:gd name="connsiteX2" fmla="*/ 1860550 w 1860550"/>
              <a:gd name="connsiteY2" fmla="*/ 0 h 352425"/>
              <a:gd name="connsiteX3" fmla="*/ 0 w 1860550"/>
              <a:gd name="connsiteY3" fmla="*/ 352425 h 352425"/>
            </a:gdLst>
            <a:ahLst/>
            <a:cxnLst>
              <a:cxn ang="0">
                <a:pos x="connsiteX0" y="connsiteY0"/>
              </a:cxn>
              <a:cxn ang="0">
                <a:pos x="connsiteX1" y="connsiteY1"/>
              </a:cxn>
              <a:cxn ang="0">
                <a:pos x="connsiteX2" y="connsiteY2"/>
              </a:cxn>
              <a:cxn ang="0">
                <a:pos x="connsiteX3" y="connsiteY3"/>
              </a:cxn>
            </a:cxnLst>
            <a:rect l="l" t="t" r="r" b="b"/>
            <a:pathLst>
              <a:path w="1860550" h="352425">
                <a:moveTo>
                  <a:pt x="0" y="352425"/>
                </a:moveTo>
                <a:lnTo>
                  <a:pt x="0" y="0"/>
                </a:lnTo>
                <a:lnTo>
                  <a:pt x="1860550" y="0"/>
                </a:lnTo>
                <a:lnTo>
                  <a:pt x="0" y="352425"/>
                </a:lnTo>
                <a:close/>
              </a:path>
            </a:pathLst>
          </a:custGeom>
          <a:pattFill prst="narVert">
            <a:fgClr>
              <a:schemeClr val="bg1">
                <a:lumMod val="50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 name="グループ化 2"/>
          <p:cNvGrpSpPr/>
          <p:nvPr/>
        </p:nvGrpSpPr>
        <p:grpSpPr>
          <a:xfrm>
            <a:off x="316230" y="826076"/>
            <a:ext cx="6737282" cy="1386416"/>
            <a:chOff x="316230" y="826076"/>
            <a:chExt cx="6737282" cy="1386416"/>
          </a:xfrm>
        </p:grpSpPr>
        <p:sp>
          <p:nvSpPr>
            <p:cNvPr id="161" name="角丸四角形 160"/>
            <p:cNvSpPr/>
            <p:nvPr/>
          </p:nvSpPr>
          <p:spPr bwMode="gray">
            <a:xfrm>
              <a:off x="323850" y="843142"/>
              <a:ext cx="6661150" cy="30856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楕円 161"/>
            <p:cNvSpPr/>
            <p:nvPr/>
          </p:nvSpPr>
          <p:spPr bwMode="gray">
            <a:xfrm>
              <a:off x="376863" y="896481"/>
              <a:ext cx="197744" cy="197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テキスト ボックス 162"/>
            <p:cNvSpPr txBox="1"/>
            <p:nvPr/>
          </p:nvSpPr>
          <p:spPr bwMode="gray">
            <a:xfrm>
              <a:off x="574607" y="826076"/>
              <a:ext cx="1176925" cy="338554"/>
            </a:xfrm>
            <a:prstGeom prst="rect">
              <a:avLst/>
            </a:prstGeom>
            <a:noFill/>
          </p:spPr>
          <p:txBody>
            <a:bodyPr wrap="none" rtlCol="0">
              <a:spAutoFit/>
            </a:bodyPr>
            <a:lstStyle/>
            <a:p>
              <a:r>
                <a:rPr lang="ja-JP" altLang="en-US" sz="1600" b="1" dirty="0" smtClean="0">
                  <a:solidFill>
                    <a:schemeClr val="bg1"/>
                  </a:solidFill>
                </a:rPr>
                <a:t>お手続方法</a:t>
              </a:r>
              <a:endParaRPr kumimoji="1" lang="ja-JP" altLang="en-US" sz="1600" dirty="0">
                <a:solidFill>
                  <a:schemeClr val="bg1"/>
                </a:solidFill>
              </a:endParaRPr>
            </a:p>
          </p:txBody>
        </p:sp>
        <p:sp>
          <p:nvSpPr>
            <p:cNvPr id="165" name="Rectangle 4405"/>
            <p:cNvSpPr>
              <a:spLocks noChangeArrowheads="1"/>
            </p:cNvSpPr>
            <p:nvPr/>
          </p:nvSpPr>
          <p:spPr bwMode="auto">
            <a:xfrm>
              <a:off x="316230" y="1167705"/>
              <a:ext cx="6737282" cy="671512"/>
            </a:xfrm>
            <a:prstGeom prst="rect">
              <a:avLst/>
            </a:prstGeom>
            <a:noFill/>
            <a:ln>
              <a:noFill/>
            </a:ln>
            <a:effectLst/>
            <a:extLst>
              <a:ext uri="{909E8E84-426E-40DD-AFC4-6F175D3DCCD1}">
                <a14:hiddenFill xmlns:a14="http://schemas.microsoft.com/office/drawing/2010/main">
                  <a:gradFill rotWithShape="1">
                    <a:gsLst>
                      <a:gs pos="0">
                        <a:schemeClr val="tx1"/>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3" tIns="45648" rIns="91293" bIns="45648"/>
            <a:lstStyle>
              <a:lvl1pPr defTabSz="95726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marL="1692275" indent="-1692275" eaLnBrk="1" hangingPunct="1">
                <a:lnSpc>
                  <a:spcPct val="115000"/>
                </a:lnSpc>
                <a:spcBef>
                  <a:spcPct val="0"/>
                </a:spcBef>
                <a:buFontTx/>
                <a:buNone/>
              </a:pPr>
              <a:r>
                <a:rPr lang="en-US" altLang="ja-JP" sz="1100" b="1" dirty="0">
                  <a:solidFill>
                    <a:srgbClr val="000000"/>
                  </a:solidFill>
                  <a:latin typeface="Arial" panose="020B0604020202020204" pitchFamily="34" charset="0"/>
                  <a:ea typeface="Meiryo UI" panose="020B0604030504040204" pitchFamily="50" charset="-128"/>
                </a:rPr>
                <a:t>○</a:t>
              </a:r>
              <a:r>
                <a:rPr lang="ja-JP" altLang="en-US" sz="1100" b="1" dirty="0">
                  <a:solidFill>
                    <a:srgbClr val="000000"/>
                  </a:solidFill>
                  <a:latin typeface="Arial" panose="020B0604020202020204" pitchFamily="34" charset="0"/>
                  <a:ea typeface="Meiryo UI" panose="020B0604030504040204" pitchFamily="50" charset="-128"/>
                </a:rPr>
                <a:t>継続を希望の</a:t>
              </a:r>
              <a:r>
                <a:rPr lang="ja-JP" altLang="en-US" sz="1100" b="1" dirty="0" smtClean="0">
                  <a:solidFill>
                    <a:srgbClr val="000000"/>
                  </a:solidFill>
                  <a:latin typeface="Arial" panose="020B0604020202020204" pitchFamily="34" charset="0"/>
                  <a:ea typeface="Meiryo UI" panose="020B0604030504040204" pitchFamily="50" charset="-128"/>
                </a:rPr>
                <a:t>方</a:t>
              </a:r>
              <a:r>
                <a:rPr lang="en-US" altLang="ja-JP" sz="1200" dirty="0" smtClean="0">
                  <a:solidFill>
                    <a:srgbClr val="000000"/>
                  </a:solidFill>
                  <a:latin typeface="Arial" panose="020B0604020202020204" pitchFamily="34" charset="0"/>
                  <a:ea typeface="Meiryo UI" panose="020B0604030504040204" pitchFamily="50" charset="-128"/>
                </a:rPr>
                <a:t>	</a:t>
              </a:r>
              <a:r>
                <a:rPr lang="ja-JP" altLang="en-US" sz="1200" dirty="0" smtClean="0">
                  <a:solidFill>
                    <a:srgbClr val="000000"/>
                  </a:solidFill>
                  <a:latin typeface="Arial" panose="020B0604020202020204" pitchFamily="34" charset="0"/>
                  <a:ea typeface="Meiryo UI" panose="020B0604030504040204" pitchFamily="50" charset="-128"/>
                </a:rPr>
                <a:t>お手続き</a:t>
              </a:r>
              <a:r>
                <a:rPr lang="ja-JP" altLang="en-US" sz="1200" dirty="0">
                  <a:solidFill>
                    <a:srgbClr val="000000"/>
                  </a:solidFill>
                  <a:latin typeface="Arial" panose="020B0604020202020204" pitchFamily="34" charset="0"/>
                  <a:ea typeface="Meiryo UI" panose="020B0604030504040204" pitchFamily="50" charset="-128"/>
                </a:rPr>
                <a:t>不要です。</a:t>
              </a:r>
              <a:r>
                <a:rPr lang="ja-JP" altLang="en-US" sz="900" dirty="0">
                  <a:solidFill>
                    <a:srgbClr val="000000"/>
                  </a:solidFill>
                  <a:latin typeface="Arial" panose="020B0604020202020204" pitchFamily="34" charset="0"/>
                  <a:ea typeface="Meiryo UI" panose="020B0604030504040204" pitchFamily="50" charset="-128"/>
                </a:rPr>
                <a:t>（前年と同セットで自動継続させていただきます。）</a:t>
              </a:r>
            </a:p>
            <a:p>
              <a:pPr marL="1692275" indent="-1692275" eaLnBrk="1" hangingPunct="1">
                <a:lnSpc>
                  <a:spcPct val="115000"/>
                </a:lnSpc>
                <a:spcBef>
                  <a:spcPct val="0"/>
                </a:spcBef>
                <a:buFontTx/>
                <a:buNone/>
              </a:pPr>
              <a:r>
                <a:rPr lang="ja-JP" altLang="en-US" sz="1100" b="1" dirty="0">
                  <a:solidFill>
                    <a:srgbClr val="000000"/>
                  </a:solidFill>
                  <a:latin typeface="Arial" panose="020B0604020202020204" pitchFamily="34" charset="0"/>
                  <a:ea typeface="Meiryo UI" panose="020B0604030504040204" pitchFamily="50" charset="-128"/>
                </a:rPr>
                <a:t>○セット変更・口数変更の</a:t>
              </a:r>
              <a:r>
                <a:rPr lang="ja-JP" altLang="en-US" sz="1100" b="1" dirty="0" smtClean="0">
                  <a:solidFill>
                    <a:srgbClr val="000000"/>
                  </a:solidFill>
                  <a:latin typeface="Arial" panose="020B0604020202020204" pitchFamily="34" charset="0"/>
                  <a:ea typeface="Meiryo UI" panose="020B0604030504040204" pitchFamily="50" charset="-128"/>
                </a:rPr>
                <a:t>方</a:t>
              </a:r>
              <a:r>
                <a:rPr lang="en-US" altLang="ja-JP" sz="1100" b="1" dirty="0" smtClean="0">
                  <a:solidFill>
                    <a:srgbClr val="000000"/>
                  </a:solidFill>
                  <a:latin typeface="Arial" panose="020B0604020202020204" pitchFamily="34" charset="0"/>
                  <a:ea typeface="Meiryo UI" panose="020B0604030504040204" pitchFamily="50" charset="-128"/>
                </a:rPr>
                <a:t>	</a:t>
              </a:r>
              <a:r>
                <a:rPr lang="ja-JP" altLang="en-US" sz="1000" dirty="0" smtClean="0">
                  <a:solidFill>
                    <a:srgbClr val="000000"/>
                  </a:solidFill>
                  <a:latin typeface="Arial" panose="020B0604020202020204" pitchFamily="34" charset="0"/>
                  <a:ea typeface="Meiryo UI" panose="020B0604030504040204" pitchFamily="50" charset="-128"/>
                </a:rPr>
                <a:t>「</a:t>
              </a:r>
              <a:r>
                <a:rPr lang="ja-JP" altLang="en-US" sz="1000" dirty="0">
                  <a:solidFill>
                    <a:srgbClr val="000000"/>
                  </a:solidFill>
                  <a:latin typeface="Arial" panose="020B0604020202020204" pitchFamily="34" charset="0"/>
                  <a:ea typeface="Meiryo UI" panose="020B0604030504040204" pitchFamily="50" charset="-128"/>
                </a:rPr>
                <a:t>加入申込票兼健康状況告知書」に変更後の全内容をご記入のうえ、返送してください。</a:t>
              </a:r>
              <a:endParaRPr lang="ja-JP" altLang="en-US" sz="900" dirty="0">
                <a:solidFill>
                  <a:srgbClr val="000000"/>
                </a:solidFill>
                <a:latin typeface="Arial" panose="020B0604020202020204" pitchFamily="34" charset="0"/>
                <a:ea typeface="Meiryo UI" panose="020B0604030504040204" pitchFamily="50" charset="-128"/>
              </a:endParaRPr>
            </a:p>
            <a:p>
              <a:pPr marL="1692275" indent="-1692275" eaLnBrk="1" hangingPunct="1">
                <a:lnSpc>
                  <a:spcPct val="115000"/>
                </a:lnSpc>
                <a:spcBef>
                  <a:spcPct val="0"/>
                </a:spcBef>
                <a:buFontTx/>
                <a:buNone/>
              </a:pPr>
              <a:r>
                <a:rPr lang="ja-JP" altLang="en-US" sz="1100" b="1" dirty="0">
                  <a:solidFill>
                    <a:srgbClr val="000000"/>
                  </a:solidFill>
                  <a:latin typeface="Arial" panose="020B0604020202020204" pitchFamily="34" charset="0"/>
                  <a:ea typeface="Meiryo UI" panose="020B0604030504040204" pitchFamily="50" charset="-128"/>
                </a:rPr>
                <a:t>○脱退される</a:t>
              </a:r>
              <a:r>
                <a:rPr lang="ja-JP" altLang="en-US" sz="1100" b="1" dirty="0" smtClean="0">
                  <a:solidFill>
                    <a:srgbClr val="000000"/>
                  </a:solidFill>
                  <a:latin typeface="Arial" panose="020B0604020202020204" pitchFamily="34" charset="0"/>
                  <a:ea typeface="Meiryo UI" panose="020B0604030504040204" pitchFamily="50" charset="-128"/>
                </a:rPr>
                <a:t>方</a:t>
              </a:r>
              <a:r>
                <a:rPr lang="en-US" altLang="ja-JP" sz="1100" dirty="0" smtClean="0">
                  <a:solidFill>
                    <a:srgbClr val="000000"/>
                  </a:solidFill>
                  <a:latin typeface="Arial" panose="020B0604020202020204" pitchFamily="34" charset="0"/>
                  <a:ea typeface="Meiryo UI" panose="020B0604030504040204" pitchFamily="50" charset="-128"/>
                </a:rPr>
                <a:t>	</a:t>
              </a:r>
              <a:r>
                <a:rPr lang="ja-JP" altLang="en-US" sz="1000" dirty="0" smtClean="0">
                  <a:solidFill>
                    <a:srgbClr val="000000"/>
                  </a:solidFill>
                  <a:latin typeface="Arial" panose="020B0604020202020204" pitchFamily="34" charset="0"/>
                  <a:ea typeface="Meiryo UI" panose="020B0604030504040204" pitchFamily="50" charset="-128"/>
                </a:rPr>
                <a:t>「</a:t>
              </a:r>
              <a:r>
                <a:rPr lang="ja-JP" altLang="en-US" sz="1000" dirty="0">
                  <a:solidFill>
                    <a:srgbClr val="000000"/>
                  </a:solidFill>
                  <a:latin typeface="Arial" panose="020B0604020202020204" pitchFamily="34" charset="0"/>
                  <a:ea typeface="Meiryo UI" panose="020B0604030504040204" pitchFamily="50" charset="-128"/>
                </a:rPr>
                <a:t>加入申込票兼健康状況告知書」の「継続加入しない」に○をしてご署名のうえ、返送してください。</a:t>
              </a:r>
            </a:p>
          </p:txBody>
        </p:sp>
        <p:sp>
          <p:nvSpPr>
            <p:cNvPr id="166" name="角丸四角形 165"/>
            <p:cNvSpPr/>
            <p:nvPr/>
          </p:nvSpPr>
          <p:spPr bwMode="gray">
            <a:xfrm>
              <a:off x="323850" y="1891004"/>
              <a:ext cx="6661150" cy="30856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楕円 167"/>
            <p:cNvSpPr/>
            <p:nvPr/>
          </p:nvSpPr>
          <p:spPr bwMode="gray">
            <a:xfrm>
              <a:off x="376863" y="1944343"/>
              <a:ext cx="197744" cy="197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テキスト ボックス 170"/>
            <p:cNvSpPr txBox="1"/>
            <p:nvPr/>
          </p:nvSpPr>
          <p:spPr bwMode="gray">
            <a:xfrm>
              <a:off x="574607" y="1873938"/>
              <a:ext cx="5153975" cy="338554"/>
            </a:xfrm>
            <a:prstGeom prst="rect">
              <a:avLst/>
            </a:prstGeom>
            <a:noFill/>
          </p:spPr>
          <p:txBody>
            <a:bodyPr wrap="none" rtlCol="0">
              <a:spAutoFit/>
            </a:bodyPr>
            <a:lstStyle/>
            <a:p>
              <a:r>
                <a:rPr lang="ja-JP" altLang="en-US" sz="1600" b="1" dirty="0" smtClean="0">
                  <a:solidFill>
                    <a:schemeClr val="bg1"/>
                  </a:solidFill>
                </a:rPr>
                <a:t>継続内容のご案内</a:t>
              </a:r>
              <a:r>
                <a:rPr lang="ja-JP" altLang="en-US" sz="1100" b="1" dirty="0" smtClean="0">
                  <a:solidFill>
                    <a:schemeClr val="bg1"/>
                  </a:solidFill>
                </a:rPr>
                <a:t>～ご加入いただいている保険金額と保険料（１口あたり）</a:t>
              </a:r>
              <a:endParaRPr kumimoji="1" lang="ja-JP" altLang="en-US" sz="1100" dirty="0">
                <a:solidFill>
                  <a:schemeClr val="bg1"/>
                </a:solidFill>
              </a:endParaRPr>
            </a:p>
          </p:txBody>
        </p:sp>
      </p:grpSp>
      <p:sp>
        <p:nvSpPr>
          <p:cNvPr id="158" name="テキスト ボックス 157"/>
          <p:cNvSpPr txBox="1"/>
          <p:nvPr/>
        </p:nvSpPr>
        <p:spPr bwMode="gray">
          <a:xfrm>
            <a:off x="171450" y="46574"/>
            <a:ext cx="5147563" cy="400110"/>
          </a:xfrm>
          <a:prstGeom prst="rect">
            <a:avLst/>
          </a:prstGeom>
          <a:noFill/>
        </p:spPr>
        <p:txBody>
          <a:bodyPr wrap="none" rtlCol="0">
            <a:spAutoFit/>
          </a:bodyPr>
          <a:lstStyle/>
          <a:p>
            <a:r>
              <a:rPr lang="ja-JP" altLang="en-US" sz="2000" b="1" dirty="0" smtClean="0">
                <a:solidFill>
                  <a:schemeClr val="bg1"/>
                </a:solidFill>
              </a:rPr>
              <a:t>継続内容のご案内・変更・脱退のお手続方法</a:t>
            </a:r>
            <a:endParaRPr kumimoji="1" lang="ja-JP" altLang="en-US" sz="2400" b="1" dirty="0">
              <a:solidFill>
                <a:schemeClr val="bg1"/>
              </a:solidFill>
            </a:endParaRPr>
          </a:p>
        </p:txBody>
      </p:sp>
      <p:graphicFrame>
        <p:nvGraphicFramePr>
          <p:cNvPr id="24" name="Group 4735"/>
          <p:cNvGraphicFramePr>
            <a:graphicFrameLocks noGrp="1"/>
          </p:cNvGraphicFramePr>
          <p:nvPr>
            <p:extLst>
              <p:ext uri="{D42A27DB-BD31-4B8C-83A1-F6EECF244321}">
                <p14:modId xmlns:p14="http://schemas.microsoft.com/office/powerpoint/2010/main" val="869488307"/>
              </p:ext>
            </p:extLst>
          </p:nvPr>
        </p:nvGraphicFramePr>
        <p:xfrm>
          <a:off x="285750" y="2628000"/>
          <a:ext cx="3750049" cy="1878772"/>
        </p:xfrm>
        <a:graphic>
          <a:graphicData uri="http://schemas.openxmlformats.org/drawingml/2006/table">
            <a:tbl>
              <a:tblPr/>
              <a:tblGrid>
                <a:gridCol w="1068195">
                  <a:extLst>
                    <a:ext uri="{9D8B030D-6E8A-4147-A177-3AD203B41FA5}">
                      <a16:colId xmlns:a16="http://schemas.microsoft.com/office/drawing/2014/main" val="20000"/>
                    </a:ext>
                  </a:extLst>
                </a:gridCol>
                <a:gridCol w="670464">
                  <a:extLst>
                    <a:ext uri="{9D8B030D-6E8A-4147-A177-3AD203B41FA5}">
                      <a16:colId xmlns:a16="http://schemas.microsoft.com/office/drawing/2014/main" val="20001"/>
                    </a:ext>
                  </a:extLst>
                </a:gridCol>
                <a:gridCol w="670463">
                  <a:extLst>
                    <a:ext uri="{9D8B030D-6E8A-4147-A177-3AD203B41FA5}">
                      <a16:colId xmlns:a16="http://schemas.microsoft.com/office/drawing/2014/main" val="20002"/>
                    </a:ext>
                  </a:extLst>
                </a:gridCol>
                <a:gridCol w="670464">
                  <a:extLst>
                    <a:ext uri="{9D8B030D-6E8A-4147-A177-3AD203B41FA5}">
                      <a16:colId xmlns:a16="http://schemas.microsoft.com/office/drawing/2014/main" val="20003"/>
                    </a:ext>
                  </a:extLst>
                </a:gridCol>
                <a:gridCol w="670463">
                  <a:extLst>
                    <a:ext uri="{9D8B030D-6E8A-4147-A177-3AD203B41FA5}">
                      <a16:colId xmlns:a16="http://schemas.microsoft.com/office/drawing/2014/main" val="20004"/>
                    </a:ext>
                  </a:extLst>
                </a:gridCol>
              </a:tblGrid>
              <a:tr h="262427">
                <a:tc rowSpan="3">
                  <a:txBody>
                    <a:bodyPr/>
                    <a:lstStyle/>
                    <a:p>
                      <a:pPr marL="0" marR="0" lvl="0" indent="0" algn="ctr" defTabSz="1042988" rtl="0" eaLnBrk="1" fontAlgn="base" latinLnBrk="0" hangingPunct="1">
                        <a:lnSpc>
                          <a:spcPct val="100000"/>
                        </a:lnSpc>
                        <a:spcBef>
                          <a:spcPct val="5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セット名</a:t>
                      </a:r>
                      <a:endPar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D1</a:t>
                      </a: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D2</a:t>
                      </a: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172259">
                <a:tc v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就業中の危険対象外</a:t>
                      </a:r>
                      <a:r>
                        <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１</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24</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時間補償</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1"/>
                  </a:ext>
                </a:extLst>
              </a:tr>
              <a:tr h="22948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交通事故</a:t>
                      </a:r>
                      <a:r>
                        <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２</a:t>
                      </a:r>
                      <a:endPar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以外のケガ</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交通事故</a:t>
                      </a:r>
                      <a:r>
                        <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２</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のケガ</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交通事故</a:t>
                      </a:r>
                      <a:r>
                        <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２</a:t>
                      </a:r>
                      <a:endPar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以外のケガ</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交通事故</a:t>
                      </a:r>
                      <a:r>
                        <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２</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のケガ</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傷害入院保険金日額</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2,800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5,600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2,300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4,600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4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傷害手術保険金</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14400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入院中の手術：傷害入院保険金日額</a:t>
                      </a:r>
                      <a:r>
                        <a:rPr kumimoji="1"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ｘ</a:t>
                      </a: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10</a:t>
                      </a:r>
                      <a:endPar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14400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入院中以外の手術：傷害入院保険金日額</a:t>
                      </a:r>
                      <a:r>
                        <a:rPr kumimoji="1"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ｘ</a:t>
                      </a: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5</a:t>
                      </a:r>
                      <a:endPar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171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傷害通院保険金日額</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1,500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3,000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1,500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3,000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29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傷害死亡･後遺障害</a:t>
                      </a:r>
                      <a:b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b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保険金額</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480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960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180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360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5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月払保険料</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920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930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7"/>
                  </a:ext>
                </a:extLst>
              </a:tr>
              <a:tr h="1224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加入限度口数</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口</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3</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口</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08"/>
                  </a:ext>
                </a:extLst>
              </a:tr>
            </a:tbl>
          </a:graphicData>
        </a:graphic>
      </p:graphicFrame>
      <p:graphicFrame>
        <p:nvGraphicFramePr>
          <p:cNvPr id="26" name="Group 4809"/>
          <p:cNvGraphicFramePr>
            <a:graphicFrameLocks noGrp="1"/>
          </p:cNvGraphicFramePr>
          <p:nvPr>
            <p:extLst>
              <p:ext uri="{D42A27DB-BD31-4B8C-83A1-F6EECF244321}">
                <p14:modId xmlns:p14="http://schemas.microsoft.com/office/powerpoint/2010/main" val="3625420135"/>
              </p:ext>
            </p:extLst>
          </p:nvPr>
        </p:nvGraphicFramePr>
        <p:xfrm>
          <a:off x="4126212" y="2628000"/>
          <a:ext cx="2884764" cy="2728524"/>
        </p:xfrm>
        <a:graphic>
          <a:graphicData uri="http://schemas.openxmlformats.org/drawingml/2006/table">
            <a:tbl>
              <a:tblPr/>
              <a:tblGrid>
                <a:gridCol w="832497">
                  <a:extLst>
                    <a:ext uri="{9D8B030D-6E8A-4147-A177-3AD203B41FA5}">
                      <a16:colId xmlns:a16="http://schemas.microsoft.com/office/drawing/2014/main" val="20000"/>
                    </a:ext>
                  </a:extLst>
                </a:gridCol>
                <a:gridCol w="384447">
                  <a:extLst>
                    <a:ext uri="{9D8B030D-6E8A-4147-A177-3AD203B41FA5}">
                      <a16:colId xmlns:a16="http://schemas.microsoft.com/office/drawing/2014/main" val="20001"/>
                    </a:ext>
                  </a:extLst>
                </a:gridCol>
                <a:gridCol w="833910">
                  <a:extLst>
                    <a:ext uri="{9D8B030D-6E8A-4147-A177-3AD203B41FA5}">
                      <a16:colId xmlns:a16="http://schemas.microsoft.com/office/drawing/2014/main" val="20002"/>
                    </a:ext>
                  </a:extLst>
                </a:gridCol>
                <a:gridCol w="833910">
                  <a:extLst>
                    <a:ext uri="{9D8B030D-6E8A-4147-A177-3AD203B41FA5}">
                      <a16:colId xmlns:a16="http://schemas.microsoft.com/office/drawing/2014/main" val="20003"/>
                    </a:ext>
                  </a:extLst>
                </a:gridCol>
              </a:tblGrid>
              <a:tr h="348267">
                <a:tc rowSpan="2" gridSpan="2">
                  <a:txBody>
                    <a:bodyPr/>
                    <a:lstStyle/>
                    <a:p>
                      <a:pPr marL="0" marR="0" lvl="0" indent="0" algn="ctr" defTabSz="1042988" rtl="0" eaLnBrk="1" fontAlgn="base" latinLnBrk="0" hangingPunct="1">
                        <a:lnSpc>
                          <a:spcPct val="100000"/>
                        </a:lnSpc>
                        <a:spcBef>
                          <a:spcPct val="5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セット名</a:t>
                      </a:r>
                      <a:endParaRPr kumimoji="1" lang="ja-JP" altLang="en-US" sz="1000" b="0" i="0" u="none" strike="noStrike" cap="none" normalizeH="0" baseline="0" dirty="0" smtClean="0">
                        <a:ln>
                          <a:noFill/>
                        </a:ln>
                        <a:solidFill>
                          <a:schemeClr val="tx1"/>
                        </a:solidFill>
                        <a:effectLst/>
                        <a:latin typeface="Times New Roman" pitchFamily="18" charset="0"/>
                        <a:ea typeface="Meiryo UI" panose="020B0604030504040204" pitchFamily="50" charset="-128"/>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rowSpan="2"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F1</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r>
                      <a:b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b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本人</a:t>
                      </a:r>
                      <a:r>
                        <a:rPr kumimoji="1" lang="en-US" altLang="ja-JP" sz="800" b="0" i="0" u="none" strike="noStrike" cap="none" normalizeH="0" baseline="0" dirty="0" smtClean="0">
                          <a:ln>
                            <a:noFill/>
                          </a:ln>
                          <a:solidFill>
                            <a:schemeClr val="tx1"/>
                          </a:solidFill>
                          <a:effectLst/>
                          <a:latin typeface="ＭＳ Ｐゴシック" pitchFamily="50" charset="-128"/>
                          <a:ea typeface="Meiryo UI" panose="020B0604030504040204" pitchFamily="50" charset="-128"/>
                          <a:cs typeface="Times New Roman" pitchFamily="18" charset="0"/>
                        </a:rPr>
                        <a:t>…</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就業中の危険対象外</a:t>
                      </a:r>
                      <a:r>
                        <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１</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b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b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配偶者・親族</a:t>
                      </a:r>
                      <a:r>
                        <a:rPr kumimoji="1" lang="en-US" altLang="ja-JP" sz="800" b="0" i="0" u="none" strike="noStrike" cap="none" normalizeH="0" baseline="0" dirty="0" smtClean="0">
                          <a:ln>
                            <a:noFill/>
                          </a:ln>
                          <a:solidFill>
                            <a:schemeClr val="tx1"/>
                          </a:solidFill>
                          <a:effectLst/>
                          <a:latin typeface="ＭＳ Ｐゴシック" pitchFamily="50" charset="-128"/>
                          <a:ea typeface="Meiryo UI" panose="020B0604030504040204" pitchFamily="50" charset="-128"/>
                          <a:cs typeface="Times New Roman" pitchFamily="18" charset="0"/>
                        </a:rPr>
                        <a:t>…</a:t>
                      </a: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24</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時間補償</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32176">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交通事故</a:t>
                      </a:r>
                      <a:r>
                        <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２</a:t>
                      </a:r>
                      <a:endPar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以外のケガ</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交通事故</a:t>
                      </a:r>
                      <a:r>
                        <a:rPr kumimoji="1" lang="en-US" altLang="ja-JP"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２</a:t>
                      </a:r>
                      <a:br>
                        <a:rPr kumimoji="1" lang="ja-JP" altLang="en-US" sz="800" b="0" i="0" u="none" strike="noStrike" cap="none" normalizeH="0" baseline="3000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b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のケガ</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160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傷害入院保険金</a:t>
                      </a:r>
                      <a:endPar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日額</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本　人</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3,000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6,000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1608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配偶者</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r h="11608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親　族</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1547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傷害手術保険金</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本　人</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入院中の手術　</a:t>
                      </a:r>
                      <a:endPar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傷害入院保険金日額</a:t>
                      </a:r>
                      <a:r>
                        <a:rPr kumimoji="1" lang="ja-JP" altLang="en-US" sz="8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ｘ</a:t>
                      </a: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10</a:t>
                      </a:r>
                      <a:endPar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入院中以外の手術</a:t>
                      </a:r>
                      <a:endPar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      傷害入院保険金日額ｘ５</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rowSpan="3" hMerge="1">
                  <a:txBody>
                    <a:bodyPr/>
                    <a:lstStyle/>
                    <a:p>
                      <a:endParaRPr kumimoji="1" lang="ja-JP" altLang="en-US"/>
                    </a:p>
                  </a:txBody>
                  <a:tcPr/>
                </a:tc>
                <a:extLst>
                  <a:ext uri="{0D108BD9-81ED-4DB2-BD59-A6C34878D82A}">
                    <a16:rowId xmlns:a16="http://schemas.microsoft.com/office/drawing/2014/main" val="10005"/>
                  </a:ext>
                </a:extLst>
              </a:tr>
              <a:tr h="154784">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配偶者</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6"/>
                  </a:ext>
                </a:extLst>
              </a:tr>
              <a:tr h="154784">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親　族</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0007"/>
                  </a:ext>
                </a:extLst>
              </a:tr>
              <a:tr h="14859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傷害通院保険金</a:t>
                      </a:r>
                      <a:endPar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日額</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本　人</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4,000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48594">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配偶者</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4,000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48594">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親　族</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1,500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3,000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4859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傷害死亡･</a:t>
                      </a:r>
                      <a:endPar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後遺障害</a:t>
                      </a:r>
                      <a:b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b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保険金額</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本　人</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500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1,000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48594">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配偶者</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400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800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48594">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親　族</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255</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510</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万円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52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月払保険料</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3,710</a:t>
                      </a:r>
                      <a:r>
                        <a:rPr kumimoji="1" lang="ja-JP" altLang="en-US" sz="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円</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14"/>
                  </a:ext>
                </a:extLst>
              </a:tr>
              <a:tr h="1160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加入限度口数</a:t>
                      </a: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2</a:t>
                      </a:r>
                      <a:r>
                        <a:rPr kumimoji="1"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itchFamily="18" charset="0"/>
                        </a:rPr>
                        <a:t>口</a:t>
                      </a:r>
                    </a:p>
                  </a:txBody>
                  <a:tcPr marL="0" marR="0"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015"/>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1945838868"/>
              </p:ext>
            </p:extLst>
          </p:nvPr>
        </p:nvGraphicFramePr>
        <p:xfrm>
          <a:off x="275852" y="6318000"/>
          <a:ext cx="3717411" cy="3351002"/>
        </p:xfrm>
        <a:graphic>
          <a:graphicData uri="http://schemas.openxmlformats.org/drawingml/2006/table">
            <a:tbl>
              <a:tblPr>
                <a:tableStyleId>{616DA210-FB5B-4158-B5E0-FEB733F419BA}</a:tableStyleId>
              </a:tblPr>
              <a:tblGrid>
                <a:gridCol w="228487">
                  <a:extLst>
                    <a:ext uri="{9D8B030D-6E8A-4147-A177-3AD203B41FA5}">
                      <a16:colId xmlns:a16="http://schemas.microsoft.com/office/drawing/2014/main" val="2490859958"/>
                    </a:ext>
                  </a:extLst>
                </a:gridCol>
                <a:gridCol w="1532116">
                  <a:extLst>
                    <a:ext uri="{9D8B030D-6E8A-4147-A177-3AD203B41FA5}">
                      <a16:colId xmlns:a16="http://schemas.microsoft.com/office/drawing/2014/main" val="3796485049"/>
                    </a:ext>
                  </a:extLst>
                </a:gridCol>
                <a:gridCol w="357734">
                  <a:extLst>
                    <a:ext uri="{9D8B030D-6E8A-4147-A177-3AD203B41FA5}">
                      <a16:colId xmlns:a16="http://schemas.microsoft.com/office/drawing/2014/main" val="3233062369"/>
                    </a:ext>
                  </a:extLst>
                </a:gridCol>
                <a:gridCol w="799537">
                  <a:extLst>
                    <a:ext uri="{9D8B030D-6E8A-4147-A177-3AD203B41FA5}">
                      <a16:colId xmlns:a16="http://schemas.microsoft.com/office/drawing/2014/main" val="2735941729"/>
                    </a:ext>
                  </a:extLst>
                </a:gridCol>
                <a:gridCol w="799537">
                  <a:extLst>
                    <a:ext uri="{9D8B030D-6E8A-4147-A177-3AD203B41FA5}">
                      <a16:colId xmlns:a16="http://schemas.microsoft.com/office/drawing/2014/main" val="175029347"/>
                    </a:ext>
                  </a:extLst>
                </a:gridCol>
              </a:tblGrid>
              <a:tr h="170226">
                <a:tc rowSpan="2" gridSpan="3">
                  <a:txBody>
                    <a:bodyPr/>
                    <a:lstStyle/>
                    <a:p>
                      <a:pPr algn="ctr"/>
                      <a:r>
                        <a:rPr kumimoji="1" lang="ja-JP" altLang="en-US" sz="1050" b="0" dirty="0" smtClean="0"/>
                        <a:t>セット名</a:t>
                      </a:r>
                      <a:endParaRPr kumimoji="1" lang="en-US" altLang="ja-JP" sz="1050" b="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rowSpan="2" hMerge="1">
                  <a:txBody>
                    <a:bodyPr/>
                    <a:lstStyle/>
                    <a:p>
                      <a:pPr algn="l"/>
                      <a:endParaRPr kumimoji="1" lang="ja-JP" altLang="en-US" sz="900" dirty="0"/>
                    </a:p>
                  </a:txBody>
                  <a:tcPr anchor="ctr"/>
                </a:tc>
                <a:tc rowSpan="2" hMerge="1">
                  <a:txBody>
                    <a:bodyPr/>
                    <a:lstStyle/>
                    <a:p>
                      <a:pPr algn="l"/>
                      <a:endParaRPr kumimoji="1" lang="ja-JP" altLang="en-US" sz="1050" b="1" dirty="0"/>
                    </a:p>
                  </a:txBody>
                  <a:tcPr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r>
                        <a:rPr kumimoji="1" lang="ja-JP" altLang="en-US" sz="800" b="0" i="1" dirty="0" smtClean="0">
                          <a:solidFill>
                            <a:sysClr val="windowText" lastClr="000000"/>
                          </a:solidFill>
                        </a:rPr>
                        <a:t>家族型</a:t>
                      </a:r>
                      <a:endParaRPr kumimoji="1" lang="ja-JP" altLang="en-US" sz="800" b="0" i="1" dirty="0">
                        <a:solidFill>
                          <a:sysClr val="windowText" lastClr="000000"/>
                        </a:solidFill>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endParaRPr kumimoji="1" lang="ja-JP" altLang="en-US" sz="1000" b="1" dirty="0">
                        <a:solidFill>
                          <a:schemeClr val="bg1"/>
                        </a:solidFill>
                      </a:endParaRPr>
                    </a:p>
                  </a:txBody>
                  <a:tcPr anchor="ctr">
                    <a:solidFill>
                      <a:schemeClr val="accent5">
                        <a:lumMod val="50000"/>
                      </a:schemeClr>
                    </a:solidFill>
                  </a:tcPr>
                </a:tc>
                <a:extLst>
                  <a:ext uri="{0D108BD9-81ED-4DB2-BD59-A6C34878D82A}">
                    <a16:rowId xmlns:a16="http://schemas.microsoft.com/office/drawing/2014/main" val="1251695021"/>
                  </a:ext>
                </a:extLst>
              </a:tr>
              <a:tr h="170226">
                <a:tc gridSpan="3" vMerge="1">
                  <a:txBody>
                    <a:bodyPr/>
                    <a:lstStyle/>
                    <a:p>
                      <a:pPr algn="l"/>
                      <a:endParaRPr kumimoji="1" lang="ja-JP" altLang="en-US" sz="1050" b="1" dirty="0"/>
                    </a:p>
                  </a:txBody>
                  <a:tcPr anchor="ctr"/>
                </a:tc>
                <a:tc hMerge="1" vMerge="1">
                  <a:txBody>
                    <a:bodyPr/>
                    <a:lstStyle/>
                    <a:p>
                      <a:endParaRPr kumimoji="1" lang="ja-JP" altLang="en-US"/>
                    </a:p>
                  </a:txBody>
                  <a:tcPr/>
                </a:tc>
                <a:tc hMerge="1" vMerge="1">
                  <a:txBody>
                    <a:bodyPr/>
                    <a:lstStyle/>
                    <a:p>
                      <a:pPr algn="l"/>
                      <a:endParaRPr kumimoji="1" lang="ja-JP" altLang="en-US" sz="1050" b="1" dirty="0"/>
                    </a:p>
                  </a:txBody>
                  <a:tcPr anchor="ctr"/>
                </a:tc>
                <a:tc>
                  <a:txBody>
                    <a:bodyPr/>
                    <a:lstStyle/>
                    <a:p>
                      <a:pPr algn="ctr"/>
                      <a:r>
                        <a:rPr kumimoji="1" lang="en-US" altLang="ja-JP" sz="800" b="0" dirty="0" smtClean="0">
                          <a:solidFill>
                            <a:sysClr val="windowText" lastClr="000000"/>
                          </a:solidFill>
                        </a:rPr>
                        <a:t>F2</a:t>
                      </a:r>
                      <a:endParaRPr kumimoji="1" lang="ja-JP" altLang="en-US" sz="800" b="0" dirty="0">
                        <a:solidFill>
                          <a:sysClr val="windowText" lastClr="000000"/>
                        </a:solidFill>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800" b="0" dirty="0" smtClean="0">
                          <a:solidFill>
                            <a:sysClr val="windowText" lastClr="000000"/>
                          </a:solidFill>
                        </a:rPr>
                        <a:t>F3</a:t>
                      </a:r>
                      <a:endParaRPr kumimoji="1" lang="ja-JP" altLang="en-US" sz="800" b="0" dirty="0">
                        <a:solidFill>
                          <a:sysClr val="windowText" lastClr="000000"/>
                        </a:solidFill>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56907999"/>
                  </a:ext>
                </a:extLst>
              </a:tr>
              <a:tr h="170226">
                <a:tc rowSpan="12">
                  <a:txBody>
                    <a:bodyPr/>
                    <a:lstStyle/>
                    <a:p>
                      <a:pPr algn="ctr"/>
                      <a:r>
                        <a:rPr kumimoji="1" lang="ja-JP" altLang="en-US" sz="1000" b="1" dirty="0" smtClean="0">
                          <a:solidFill>
                            <a:sysClr val="windowText" lastClr="000000"/>
                          </a:solidFill>
                        </a:rPr>
                        <a:t>ケガ</a:t>
                      </a:r>
                      <a:endParaRPr kumimoji="1" lang="ja-JP" altLang="en-US" sz="1000" b="1" dirty="0">
                        <a:solidFill>
                          <a:sysClr val="windowText" lastClr="00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3">
                  <a:txBody>
                    <a:bodyPr/>
                    <a:lstStyle/>
                    <a:p>
                      <a:pPr algn="l"/>
                      <a:r>
                        <a:rPr kumimoji="1" lang="ja-JP" altLang="en-US" sz="800" b="0" dirty="0" smtClean="0"/>
                        <a:t>傷害死亡・後遺障害保険金額</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本　人</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l">
                        <a:tabLst>
                          <a:tab pos="806450" algn="r"/>
                          <a:tab pos="1098550" algn="r"/>
                        </a:tabLst>
                      </a:pPr>
                      <a:r>
                        <a:rPr kumimoji="1" lang="en-US" altLang="ja-JP" sz="800" b="0" dirty="0" smtClean="0"/>
                        <a:t>	1,000</a:t>
                      </a:r>
                      <a:r>
                        <a:rPr kumimoji="1" lang="ja-JP" altLang="en-US" sz="800" b="0" dirty="0" smtClean="0"/>
                        <a:t>万円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l">
                        <a:tabLst>
                          <a:tab pos="806450" algn="r"/>
                          <a:tab pos="1092200" algn="r"/>
                        </a:tabLst>
                      </a:pPr>
                      <a:r>
                        <a:rPr kumimoji="1" lang="en-US" altLang="ja-JP" sz="800" b="0" dirty="0" smtClean="0"/>
                        <a:t>	500</a:t>
                      </a:r>
                      <a:r>
                        <a:rPr kumimoji="1" lang="ja-JP" altLang="en-US" sz="800" b="0" dirty="0" smtClean="0"/>
                        <a:t>万円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6103306"/>
                  </a:ext>
                </a:extLst>
              </a:tr>
              <a:tr h="170226">
                <a:tc vMerge="1">
                  <a:txBody>
                    <a:bodyPr/>
                    <a:lstStyle/>
                    <a:p>
                      <a:endParaRPr kumimoji="1" lang="ja-JP" altLang="en-US"/>
                    </a:p>
                  </a:txBody>
                  <a:tcPr/>
                </a:tc>
                <a:tc vMerge="1">
                  <a:txBody>
                    <a:bodyPr/>
                    <a:lstStyle/>
                    <a:p>
                      <a:pPr algn="l"/>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配偶者</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tab pos="806450" algn="r"/>
                          <a:tab pos="1092200" algn="r"/>
                        </a:tabLst>
                        <a:defRPr/>
                      </a:pPr>
                      <a:r>
                        <a:rPr kumimoji="1" lang="en-US" altLang="ja-JP" sz="800" b="0" dirty="0" smtClean="0"/>
                        <a:t>	1,000</a:t>
                      </a:r>
                      <a:r>
                        <a:rPr kumimoji="1" lang="ja-JP" altLang="en-US" sz="800" b="0" dirty="0" smtClean="0"/>
                        <a:t>万円</a:t>
                      </a:r>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l">
                        <a:tabLst>
                          <a:tab pos="806450" algn="r"/>
                          <a:tab pos="1092200" algn="r"/>
                        </a:tabLst>
                      </a:pPr>
                      <a:r>
                        <a:rPr kumimoji="1" lang="en-US" altLang="ja-JP" sz="800" b="0" dirty="0" smtClean="0"/>
                        <a:t>	400</a:t>
                      </a:r>
                      <a:r>
                        <a:rPr kumimoji="1" lang="ja-JP" altLang="en-US" sz="800" b="0" dirty="0" smtClean="0"/>
                        <a:t>万円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74690607"/>
                  </a:ext>
                </a:extLst>
              </a:tr>
              <a:tr h="170226">
                <a:tc vMerge="1">
                  <a:txBody>
                    <a:bodyPr/>
                    <a:lstStyle/>
                    <a:p>
                      <a:endParaRPr kumimoji="1" lang="ja-JP" altLang="en-US"/>
                    </a:p>
                  </a:txBody>
                  <a:tcPr/>
                </a:tc>
                <a:tc vMerge="1">
                  <a:txBody>
                    <a:bodyPr/>
                    <a:lstStyle/>
                    <a:p>
                      <a:pPr algn="l"/>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親　族</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tab pos="806450" algn="r"/>
                          <a:tab pos="1092200" algn="r"/>
                        </a:tabLst>
                        <a:defRPr/>
                      </a:pPr>
                      <a:r>
                        <a:rPr kumimoji="1" lang="en-US" altLang="ja-JP" sz="800" b="0" kern="1200" dirty="0" smtClean="0">
                          <a:solidFill>
                            <a:schemeClr val="tx1"/>
                          </a:solidFill>
                          <a:latin typeface="+mn-lt"/>
                          <a:ea typeface="+mn-ea"/>
                          <a:cs typeface="+mn-cs"/>
                        </a:rPr>
                        <a:t>	640</a:t>
                      </a:r>
                      <a:r>
                        <a:rPr kumimoji="1" lang="ja-JP" altLang="en-US" sz="800" b="0" dirty="0" smtClean="0"/>
                        <a:t>万円</a:t>
                      </a:r>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l">
                        <a:tabLst>
                          <a:tab pos="806450" algn="r"/>
                          <a:tab pos="1092200" algn="r"/>
                        </a:tabLst>
                      </a:pPr>
                      <a:r>
                        <a:rPr kumimoji="1" lang="en-US" altLang="ja-JP" sz="800" b="0" dirty="0" smtClean="0"/>
                        <a:t>	255</a:t>
                      </a:r>
                      <a:r>
                        <a:rPr kumimoji="1" lang="ja-JP" altLang="en-US" sz="800" b="0" dirty="0" smtClean="0"/>
                        <a:t>万円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87278223"/>
                  </a:ext>
                </a:extLst>
              </a:tr>
              <a:tr h="170226">
                <a:tc vMerge="1">
                  <a:txBody>
                    <a:bodyPr/>
                    <a:lstStyle/>
                    <a:p>
                      <a:pPr algn="l"/>
                      <a:endParaRPr kumimoji="1" lang="ja-JP" altLang="en-US" sz="900" dirty="0"/>
                    </a:p>
                  </a:txBody>
                  <a:tcPr anchor="ctr"/>
                </a:tc>
                <a:tc rowSpan="3">
                  <a:txBody>
                    <a:bodyPr/>
                    <a:lstStyle/>
                    <a:p>
                      <a:pPr algn="l"/>
                      <a:r>
                        <a:rPr kumimoji="1" lang="ja-JP" altLang="en-US" sz="800" b="0" dirty="0" smtClean="0"/>
                        <a:t>傷害入院保険金日額</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本　人</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l">
                        <a:tabLst>
                          <a:tab pos="806450" algn="r"/>
                          <a:tab pos="1098550" algn="r"/>
                        </a:tabLst>
                      </a:pPr>
                      <a:r>
                        <a:rPr kumimoji="1" lang="en-US" altLang="ja-JP" sz="800" b="0" dirty="0" smtClean="0"/>
                        <a:t>	6,000</a:t>
                      </a:r>
                      <a:r>
                        <a:rPr kumimoji="1" lang="ja-JP" altLang="en-US" sz="800" b="0" dirty="0" smtClean="0"/>
                        <a:t>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l">
                        <a:tabLst>
                          <a:tab pos="806450" algn="r"/>
                          <a:tab pos="1098550" algn="r"/>
                        </a:tabLst>
                      </a:pPr>
                      <a:r>
                        <a:rPr kumimoji="1" lang="en-US" altLang="ja-JP" sz="800" b="0" dirty="0" smtClean="0"/>
                        <a:t>	3,000</a:t>
                      </a:r>
                      <a:r>
                        <a:rPr kumimoji="1" lang="ja-JP" altLang="en-US" sz="800" b="0" dirty="0" smtClean="0"/>
                        <a:t>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40780906"/>
                  </a:ext>
                </a:extLst>
              </a:tr>
              <a:tr h="170226">
                <a:tc vMerge="1">
                  <a:txBody>
                    <a:bodyPr/>
                    <a:lstStyle/>
                    <a:p>
                      <a:endParaRPr kumimoji="1" lang="ja-JP" altLang="en-US"/>
                    </a:p>
                  </a:txBody>
                  <a:tcPr/>
                </a:tc>
                <a:tc vMerge="1">
                  <a:txBody>
                    <a:bodyPr/>
                    <a:lstStyle/>
                    <a:p>
                      <a:pPr algn="l"/>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配偶者</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l">
                        <a:tabLst>
                          <a:tab pos="806450" algn="r"/>
                          <a:tab pos="1098550" algn="r"/>
                        </a:tabLst>
                      </a:pPr>
                      <a:r>
                        <a:rPr kumimoji="1" lang="en-US" altLang="ja-JP" sz="800" b="0" dirty="0" smtClean="0"/>
                        <a:t>	5,000</a:t>
                      </a:r>
                      <a:r>
                        <a:rPr kumimoji="1" lang="ja-JP" altLang="en-US" sz="800" b="0" dirty="0" smtClean="0"/>
                        <a:t>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l">
                        <a:tabLst>
                          <a:tab pos="806450" algn="r"/>
                          <a:tab pos="1098550" algn="r"/>
                        </a:tabLst>
                      </a:pPr>
                      <a:r>
                        <a:rPr kumimoji="1" lang="en-US" altLang="ja-JP" sz="800" b="0" dirty="0" smtClean="0"/>
                        <a:t>	3,000</a:t>
                      </a:r>
                      <a:r>
                        <a:rPr kumimoji="1" lang="ja-JP" altLang="en-US" sz="800" b="0" dirty="0" smtClean="0"/>
                        <a:t>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92922941"/>
                  </a:ext>
                </a:extLst>
              </a:tr>
              <a:tr h="170226">
                <a:tc vMerge="1">
                  <a:txBody>
                    <a:bodyPr/>
                    <a:lstStyle/>
                    <a:p>
                      <a:endParaRPr kumimoji="1" lang="ja-JP" altLang="en-US"/>
                    </a:p>
                  </a:txBody>
                  <a:tcPr/>
                </a:tc>
                <a:tc vMerge="1">
                  <a:txBody>
                    <a:bodyPr/>
                    <a:lstStyle/>
                    <a:p>
                      <a:pPr algn="l"/>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親　族</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l">
                        <a:tabLst>
                          <a:tab pos="806450" algn="r"/>
                          <a:tab pos="1098550" algn="r"/>
                        </a:tabLst>
                      </a:pPr>
                      <a:r>
                        <a:rPr kumimoji="1" lang="en-US" altLang="ja-JP" sz="800" b="0" dirty="0" smtClean="0"/>
                        <a:t>	4,500</a:t>
                      </a:r>
                      <a:r>
                        <a:rPr kumimoji="1" lang="ja-JP" altLang="en-US" sz="800" b="0" dirty="0" smtClean="0"/>
                        <a:t>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l">
                        <a:tabLst>
                          <a:tab pos="806450" algn="r"/>
                          <a:tab pos="1098550" algn="r"/>
                        </a:tabLst>
                      </a:pPr>
                      <a:r>
                        <a:rPr kumimoji="1" lang="en-US" altLang="ja-JP" sz="800" b="0" dirty="0" smtClean="0"/>
                        <a:t>	3,000</a:t>
                      </a:r>
                      <a:r>
                        <a:rPr kumimoji="1" lang="ja-JP" altLang="en-US" sz="800" b="0" dirty="0" smtClean="0"/>
                        <a:t>円</a:t>
                      </a:r>
                      <a:endParaRPr kumimoji="1" lang="ja-JP" altLang="en-US" sz="800" b="0" dirty="0"/>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38815343"/>
                  </a:ext>
                </a:extLst>
              </a:tr>
              <a:tr h="170226">
                <a:tc vMerge="1">
                  <a:txBody>
                    <a:bodyPr/>
                    <a:lstStyle/>
                    <a:p>
                      <a:pPr algn="l"/>
                      <a:endParaRPr kumimoji="1" lang="ja-JP" altLang="en-US" sz="900" dirty="0"/>
                    </a:p>
                  </a:txBody>
                  <a:tcPr anchor="ctr"/>
                </a:tc>
                <a:tc rowSpan="3">
                  <a:txBody>
                    <a:bodyPr/>
                    <a:lstStyle/>
                    <a:p>
                      <a:pPr algn="l"/>
                      <a:r>
                        <a:rPr kumimoji="1" lang="ja-JP" altLang="en-US" sz="800" b="0" dirty="0" smtClean="0"/>
                        <a:t>傷害手術保険金</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本　人</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rowSpan="3" gridSpan="2">
                  <a:txBody>
                    <a:bodyPr/>
                    <a:lstStyle/>
                    <a:p>
                      <a:pPr marL="358775" indent="-358775" algn="l">
                        <a:tabLst/>
                      </a:pPr>
                      <a:r>
                        <a:rPr kumimoji="1" lang="ja-JP" altLang="en-US" sz="800" b="0" dirty="0" smtClean="0"/>
                        <a:t>入院中の手術：</a:t>
                      </a:r>
                      <a:r>
                        <a:rPr kumimoji="1" lang="en-US" altLang="ja-JP" sz="800" b="0" dirty="0" smtClean="0"/>
                        <a:t/>
                      </a:r>
                      <a:br>
                        <a:rPr kumimoji="1" lang="en-US" altLang="ja-JP" sz="800" b="0" dirty="0" smtClean="0"/>
                      </a:br>
                      <a:r>
                        <a:rPr kumimoji="1" lang="ja-JP" altLang="en-US" sz="800" b="0" dirty="0" smtClean="0"/>
                        <a:t>傷害入院保険金日額</a:t>
                      </a:r>
                      <a:r>
                        <a:rPr kumimoji="1" lang="en-US" altLang="ja-JP" sz="800" b="0" dirty="0" smtClean="0"/>
                        <a:t>×10</a:t>
                      </a:r>
                    </a:p>
                    <a:p>
                      <a:pPr marL="358775" indent="-358775" algn="l">
                        <a:tabLst/>
                      </a:pPr>
                      <a:r>
                        <a:rPr kumimoji="1" lang="ja-JP" altLang="en-US" sz="800" b="0" dirty="0" smtClean="0"/>
                        <a:t>入院中以外の手術：</a:t>
                      </a:r>
                      <a:r>
                        <a:rPr kumimoji="1" lang="en-US" altLang="ja-JP" sz="800" b="0" dirty="0" smtClean="0"/>
                        <a:t/>
                      </a:r>
                      <a:br>
                        <a:rPr kumimoji="1" lang="en-US" altLang="ja-JP" sz="800" b="0" dirty="0" smtClean="0"/>
                      </a:br>
                      <a:r>
                        <a:rPr kumimoji="1" lang="ja-JP" altLang="en-US" sz="800" b="0" dirty="0" smtClean="0"/>
                        <a:t>傷害入院保険金日額</a:t>
                      </a:r>
                      <a:r>
                        <a:rPr kumimoji="1" lang="en-US" altLang="ja-JP" sz="800" b="0" dirty="0" smtClean="0"/>
                        <a:t>×5</a:t>
                      </a:r>
                      <a:endParaRPr kumimoji="1" lang="ja-JP" altLang="en-US" sz="900" b="0" dirty="0"/>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rowSpan="3" hMerge="1">
                  <a:txBody>
                    <a:bodyPr/>
                    <a:lstStyle/>
                    <a:p>
                      <a:endParaRPr kumimoji="1" lang="ja-JP" altLang="en-US"/>
                    </a:p>
                  </a:txBody>
                  <a:tcPr/>
                </a:tc>
                <a:extLst>
                  <a:ext uri="{0D108BD9-81ED-4DB2-BD59-A6C34878D82A}">
                    <a16:rowId xmlns:a16="http://schemas.microsoft.com/office/drawing/2014/main" val="2855461877"/>
                  </a:ext>
                </a:extLst>
              </a:tr>
              <a:tr h="170226">
                <a:tc vMerge="1">
                  <a:txBody>
                    <a:bodyPr/>
                    <a:lstStyle/>
                    <a:p>
                      <a:endParaRPr kumimoji="1" lang="ja-JP" altLang="en-US"/>
                    </a:p>
                  </a:txBody>
                  <a:tcPr/>
                </a:tc>
                <a:tc vMerge="1">
                  <a:txBody>
                    <a:bodyPr/>
                    <a:lstStyle/>
                    <a:p>
                      <a:pPr algn="l"/>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配偶者</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gridSpan="2" vMerge="1">
                  <a:txBody>
                    <a:bodyPr/>
                    <a:lstStyle/>
                    <a:p>
                      <a:pPr marL="0" indent="0" algn="l">
                        <a:tabLst/>
                      </a:pPr>
                      <a:endParaRPr kumimoji="1" lang="ja-JP" altLang="en-US" sz="900" b="1" dirty="0"/>
                    </a:p>
                  </a:txBody>
                  <a:tcPr anchor="ctr">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hMerge="1" vMerge="1">
                  <a:txBody>
                    <a:bodyPr/>
                    <a:lstStyle/>
                    <a:p>
                      <a:endParaRPr kumimoji="1" lang="ja-JP" altLang="en-US"/>
                    </a:p>
                  </a:txBody>
                  <a:tcPr/>
                </a:tc>
                <a:extLst>
                  <a:ext uri="{0D108BD9-81ED-4DB2-BD59-A6C34878D82A}">
                    <a16:rowId xmlns:a16="http://schemas.microsoft.com/office/drawing/2014/main" val="225572067"/>
                  </a:ext>
                </a:extLst>
              </a:tr>
              <a:tr h="180281">
                <a:tc vMerge="1">
                  <a:txBody>
                    <a:bodyPr/>
                    <a:lstStyle/>
                    <a:p>
                      <a:endParaRPr kumimoji="1" lang="ja-JP" altLang="en-US"/>
                    </a:p>
                  </a:txBody>
                  <a:tcPr/>
                </a:tc>
                <a:tc vMerge="1">
                  <a:txBody>
                    <a:bodyPr/>
                    <a:lstStyle/>
                    <a:p>
                      <a:pPr algn="l"/>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800" b="0" dirty="0" smtClean="0"/>
                        <a:t>親　族</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gridSpan="2" vMerge="1">
                  <a:txBody>
                    <a:bodyPr/>
                    <a:lstStyle/>
                    <a:p>
                      <a:pPr marL="0" indent="0" algn="l">
                        <a:tabLst/>
                      </a:pPr>
                      <a:endParaRPr kumimoji="1" lang="ja-JP" altLang="en-US" sz="900" b="1" dirty="0"/>
                    </a:p>
                  </a:txBody>
                  <a:tcPr anchor="ctr">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hMerge="1" vMerge="1">
                  <a:txBody>
                    <a:bodyPr/>
                    <a:lstStyle/>
                    <a:p>
                      <a:endParaRPr kumimoji="1" lang="ja-JP" altLang="en-US"/>
                    </a:p>
                  </a:txBody>
                  <a:tcPr/>
                </a:tc>
                <a:extLst>
                  <a:ext uri="{0D108BD9-81ED-4DB2-BD59-A6C34878D82A}">
                    <a16:rowId xmlns:a16="http://schemas.microsoft.com/office/drawing/2014/main" val="1286058461"/>
                  </a:ext>
                </a:extLst>
              </a:tr>
              <a:tr h="170226">
                <a:tc vMerge="1">
                  <a:txBody>
                    <a:bodyPr/>
                    <a:lstStyle/>
                    <a:p>
                      <a:pPr algn="ctr"/>
                      <a:endParaRPr kumimoji="1" lang="ja-JP" altLang="en-US" sz="1000" b="1" dirty="0">
                        <a:solidFill>
                          <a:schemeClr val="bg1"/>
                        </a:solidFill>
                      </a:endParaRPr>
                    </a:p>
                  </a:txBody>
                  <a:tcPr anchor="ctr">
                    <a:solidFill>
                      <a:srgbClr val="6699FF"/>
                    </a:solidFill>
                  </a:tcPr>
                </a:tc>
                <a:tc rowSpan="3">
                  <a:txBody>
                    <a:bodyPr/>
                    <a:lstStyle/>
                    <a:p>
                      <a:pPr algn="l"/>
                      <a:r>
                        <a:rPr kumimoji="1" lang="ja-JP" altLang="en-US" sz="800" b="0" dirty="0" smtClean="0"/>
                        <a:t>傷害通院保険金日額</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t>本　人</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marL="0" indent="0" algn="l">
                        <a:tabLst>
                          <a:tab pos="806450" algn="r"/>
                          <a:tab pos="1095375" algn="r"/>
                        </a:tabLst>
                      </a:pPr>
                      <a:r>
                        <a:rPr kumimoji="1" lang="en-US" altLang="ja-JP" sz="800" b="0" kern="1200" dirty="0" smtClean="0">
                          <a:solidFill>
                            <a:schemeClr val="tx1"/>
                          </a:solidFill>
                          <a:latin typeface="+mn-lt"/>
                          <a:ea typeface="+mn-ea"/>
                          <a:cs typeface="+mn-cs"/>
                        </a:rPr>
                        <a:t>	4,000</a:t>
                      </a:r>
                      <a:r>
                        <a:rPr kumimoji="1" lang="ja-JP" altLang="en-US" sz="800" b="0" kern="1200" dirty="0" smtClean="0">
                          <a:solidFill>
                            <a:schemeClr val="tx1"/>
                          </a:solidFill>
                          <a:latin typeface="+mn-lt"/>
                          <a:ea typeface="+mn-ea"/>
                          <a:cs typeface="+mn-cs"/>
                        </a:rPr>
                        <a:t>円</a:t>
                      </a:r>
                      <a:endParaRPr kumimoji="1" lang="ja-JP" altLang="en-US" sz="800" b="0" kern="1200" dirty="0">
                        <a:solidFill>
                          <a:schemeClr val="tx1"/>
                        </a:solidFill>
                        <a:latin typeface="+mn-lt"/>
                        <a:ea typeface="+mn-ea"/>
                        <a:cs typeface="+mn-cs"/>
                      </a:endParaRPr>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marL="0" indent="0" algn="l">
                        <a:tabLst>
                          <a:tab pos="806450" algn="r"/>
                          <a:tab pos="1095375" algn="r"/>
                        </a:tabLst>
                      </a:pPr>
                      <a:r>
                        <a:rPr kumimoji="1" lang="en-US" altLang="ja-JP" sz="800" b="0" kern="1200" dirty="0" smtClean="0">
                          <a:solidFill>
                            <a:schemeClr val="tx1"/>
                          </a:solidFill>
                          <a:latin typeface="+mn-lt"/>
                          <a:ea typeface="+mn-ea"/>
                          <a:cs typeface="+mn-cs"/>
                        </a:rPr>
                        <a:t>	2,000</a:t>
                      </a:r>
                      <a:r>
                        <a:rPr kumimoji="1" lang="ja-JP" altLang="en-US" sz="800" b="0" kern="1200" dirty="0" smtClean="0">
                          <a:solidFill>
                            <a:schemeClr val="tx1"/>
                          </a:solidFill>
                          <a:latin typeface="+mn-lt"/>
                          <a:ea typeface="+mn-ea"/>
                          <a:cs typeface="+mn-cs"/>
                        </a:rPr>
                        <a:t>円</a:t>
                      </a:r>
                      <a:endParaRPr kumimoji="1" lang="ja-JP" altLang="en-US" sz="800" b="0" kern="1200" dirty="0">
                        <a:solidFill>
                          <a:schemeClr val="tx1"/>
                        </a:solidFill>
                        <a:latin typeface="+mn-lt"/>
                        <a:ea typeface="+mn-ea"/>
                        <a:cs typeface="+mn-cs"/>
                      </a:endParaRPr>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8981116"/>
                  </a:ext>
                </a:extLst>
              </a:tr>
              <a:tr h="170226">
                <a:tc vMerge="1">
                  <a:txBody>
                    <a:bodyPr/>
                    <a:lstStyle/>
                    <a:p>
                      <a:pPr algn="ctr"/>
                      <a:endParaRPr kumimoji="1" lang="ja-JP" altLang="en-US" sz="1000" b="1" dirty="0">
                        <a:solidFill>
                          <a:schemeClr val="bg1"/>
                        </a:solidFill>
                      </a:endParaRPr>
                    </a:p>
                  </a:txBody>
                  <a:tcPr anchor="ctr">
                    <a:solidFill>
                      <a:srgbClr val="6699FF"/>
                    </a:solidFill>
                  </a:tcPr>
                </a:tc>
                <a:tc vMerge="1">
                  <a:txBody>
                    <a:bodyPr/>
                    <a:lstStyle/>
                    <a:p>
                      <a:pPr algn="l"/>
                      <a:endParaRPr kumimoji="1" lang="ja-JP" altLang="en-US" sz="1000" b="1" dirty="0"/>
                    </a:p>
                  </a:txBody>
                  <a:tcPr anchor="ctr">
                    <a:noFill/>
                  </a:tcPr>
                </a:tc>
                <a:tc>
                  <a:txBody>
                    <a:bodyPr/>
                    <a:lstStyle/>
                    <a:p>
                      <a:pPr algn="ctr"/>
                      <a:r>
                        <a:rPr kumimoji="1" lang="ja-JP" altLang="en-US" sz="800" b="0" dirty="0" smtClean="0"/>
                        <a:t>配偶者</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marL="0" indent="0" algn="l">
                        <a:tabLst>
                          <a:tab pos="806450" algn="r"/>
                          <a:tab pos="1095375" algn="r"/>
                        </a:tabLst>
                      </a:pPr>
                      <a:r>
                        <a:rPr kumimoji="1" lang="en-US" altLang="ja-JP" sz="800" b="0" kern="1200" dirty="0" smtClean="0">
                          <a:solidFill>
                            <a:schemeClr val="tx1"/>
                          </a:solidFill>
                          <a:latin typeface="+mn-lt"/>
                          <a:ea typeface="+mn-ea"/>
                          <a:cs typeface="+mn-cs"/>
                        </a:rPr>
                        <a:t>	4,000</a:t>
                      </a:r>
                      <a:r>
                        <a:rPr kumimoji="1" lang="ja-JP" altLang="en-US" sz="800" b="0" kern="1200" dirty="0" smtClean="0">
                          <a:solidFill>
                            <a:schemeClr val="tx1"/>
                          </a:solidFill>
                          <a:latin typeface="+mn-lt"/>
                          <a:ea typeface="+mn-ea"/>
                          <a:cs typeface="+mn-cs"/>
                        </a:rPr>
                        <a:t>円</a:t>
                      </a:r>
                      <a:endParaRPr kumimoji="1" lang="ja-JP" altLang="en-US" sz="800" b="0" kern="1200" dirty="0">
                        <a:solidFill>
                          <a:schemeClr val="tx1"/>
                        </a:solidFill>
                        <a:latin typeface="+mn-lt"/>
                        <a:ea typeface="+mn-ea"/>
                        <a:cs typeface="+mn-cs"/>
                      </a:endParaRPr>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marL="0" indent="0" algn="l">
                        <a:tabLst>
                          <a:tab pos="806450" algn="r"/>
                          <a:tab pos="1095375" algn="r"/>
                        </a:tabLst>
                      </a:pPr>
                      <a:r>
                        <a:rPr kumimoji="1" lang="en-US" altLang="ja-JP" sz="800" b="0" kern="1200" dirty="0" smtClean="0">
                          <a:solidFill>
                            <a:schemeClr val="tx1"/>
                          </a:solidFill>
                          <a:latin typeface="+mn-lt"/>
                          <a:ea typeface="+mn-ea"/>
                          <a:cs typeface="+mn-cs"/>
                        </a:rPr>
                        <a:t>	2,000</a:t>
                      </a:r>
                      <a:r>
                        <a:rPr kumimoji="1" lang="ja-JP" altLang="en-US" sz="800" b="0" kern="1200" dirty="0" smtClean="0">
                          <a:solidFill>
                            <a:schemeClr val="tx1"/>
                          </a:solidFill>
                          <a:latin typeface="+mn-lt"/>
                          <a:ea typeface="+mn-ea"/>
                          <a:cs typeface="+mn-cs"/>
                        </a:rPr>
                        <a:t>円</a:t>
                      </a:r>
                      <a:endParaRPr kumimoji="1" lang="ja-JP" altLang="en-US" sz="800" b="0" kern="1200" dirty="0">
                        <a:solidFill>
                          <a:schemeClr val="tx1"/>
                        </a:solidFill>
                        <a:latin typeface="+mn-lt"/>
                        <a:ea typeface="+mn-ea"/>
                        <a:cs typeface="+mn-cs"/>
                      </a:endParaRPr>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90409750"/>
                  </a:ext>
                </a:extLst>
              </a:tr>
              <a:tr h="170226">
                <a:tc vMerge="1">
                  <a:txBody>
                    <a:bodyPr/>
                    <a:lstStyle/>
                    <a:p>
                      <a:pPr algn="ctr"/>
                      <a:endParaRPr kumimoji="1" lang="ja-JP" altLang="en-US" sz="1000" b="1" dirty="0">
                        <a:solidFill>
                          <a:schemeClr val="bg1"/>
                        </a:solidFill>
                      </a:endParaRPr>
                    </a:p>
                  </a:txBody>
                  <a:tcPr anchor="ctr">
                    <a:solidFill>
                      <a:srgbClr val="6699FF"/>
                    </a:solidFill>
                  </a:tcPr>
                </a:tc>
                <a:tc vMerge="1">
                  <a:txBody>
                    <a:bodyPr/>
                    <a:lstStyle/>
                    <a:p>
                      <a:pPr algn="l"/>
                      <a:endParaRPr kumimoji="1" lang="ja-JP" altLang="en-US" sz="1000" b="1" dirty="0"/>
                    </a:p>
                  </a:txBody>
                  <a:tcPr anchor="ctr">
                    <a:noFill/>
                  </a:tcPr>
                </a:tc>
                <a:tc>
                  <a:txBody>
                    <a:bodyPr/>
                    <a:lstStyle/>
                    <a:p>
                      <a:pPr algn="ctr"/>
                      <a:r>
                        <a:rPr kumimoji="1" lang="ja-JP" altLang="en-US" sz="800" b="0" dirty="0" smtClean="0"/>
                        <a:t>親　族</a:t>
                      </a:r>
                      <a:endParaRPr kumimoji="1" lang="ja-JP" altLang="en-US" sz="800" b="0" dirty="0"/>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a:tabLst>
                          <a:tab pos="806450" algn="r"/>
                          <a:tab pos="1095375" algn="r"/>
                        </a:tabLst>
                      </a:pPr>
                      <a:r>
                        <a:rPr kumimoji="1" lang="en-US" altLang="ja-JP" sz="800" b="0" kern="1200" dirty="0" smtClean="0">
                          <a:solidFill>
                            <a:schemeClr val="tx1"/>
                          </a:solidFill>
                          <a:latin typeface="+mn-lt"/>
                          <a:ea typeface="+mn-ea"/>
                          <a:cs typeface="+mn-cs"/>
                        </a:rPr>
                        <a:t>	2,500</a:t>
                      </a:r>
                      <a:r>
                        <a:rPr kumimoji="1" lang="ja-JP" altLang="en-US" sz="800" b="0" kern="1200" dirty="0" smtClean="0">
                          <a:solidFill>
                            <a:schemeClr val="tx1"/>
                          </a:solidFill>
                          <a:latin typeface="+mn-lt"/>
                          <a:ea typeface="+mn-ea"/>
                          <a:cs typeface="+mn-cs"/>
                        </a:rPr>
                        <a:t>円</a:t>
                      </a:r>
                      <a:endParaRPr kumimoji="1" lang="ja-JP" altLang="en-US" sz="800" b="0" kern="1200" dirty="0">
                        <a:solidFill>
                          <a:schemeClr val="tx1"/>
                        </a:solidFill>
                        <a:latin typeface="+mn-lt"/>
                        <a:ea typeface="+mn-ea"/>
                        <a:cs typeface="+mn-cs"/>
                      </a:endParaRPr>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l">
                        <a:tabLst>
                          <a:tab pos="806450" algn="r"/>
                          <a:tab pos="1095375" algn="r"/>
                        </a:tabLst>
                      </a:pPr>
                      <a:r>
                        <a:rPr kumimoji="1" lang="en-US" altLang="ja-JP" sz="800" b="0" kern="1200" dirty="0" smtClean="0">
                          <a:solidFill>
                            <a:schemeClr val="tx1"/>
                          </a:solidFill>
                          <a:latin typeface="+mn-lt"/>
                          <a:ea typeface="+mn-ea"/>
                          <a:cs typeface="+mn-cs"/>
                        </a:rPr>
                        <a:t>	1,500</a:t>
                      </a:r>
                      <a:r>
                        <a:rPr kumimoji="1" lang="ja-JP" altLang="en-US" sz="800" b="0" kern="1200" dirty="0" smtClean="0">
                          <a:solidFill>
                            <a:schemeClr val="tx1"/>
                          </a:solidFill>
                          <a:latin typeface="+mn-lt"/>
                          <a:ea typeface="+mn-ea"/>
                          <a:cs typeface="+mn-cs"/>
                        </a:rPr>
                        <a:t>円</a:t>
                      </a:r>
                      <a:endParaRPr kumimoji="1" lang="ja-JP" altLang="en-US" sz="800" b="0" kern="1200" dirty="0">
                        <a:solidFill>
                          <a:schemeClr val="tx1"/>
                        </a:solidFill>
                        <a:latin typeface="+mn-lt"/>
                        <a:ea typeface="+mn-ea"/>
                        <a:cs typeface="+mn-cs"/>
                      </a:endParaRPr>
                    </a:p>
                  </a:txBody>
                  <a:tcPr marL="0" marR="144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79885"/>
                  </a:ext>
                </a:extLst>
              </a:tr>
              <a:tr h="227821">
                <a:tc rowSpan="2">
                  <a:txBody>
                    <a:bodyPr/>
                    <a:lstStyle/>
                    <a:p>
                      <a:pPr algn="ctr"/>
                      <a:r>
                        <a:rPr kumimoji="1" lang="ja-JP" altLang="en-US" sz="1000" b="1" dirty="0" smtClean="0">
                          <a:solidFill>
                            <a:sysClr val="windowText" lastClr="000000"/>
                          </a:solidFill>
                        </a:rPr>
                        <a:t>特約</a:t>
                      </a:r>
                      <a:endParaRPr kumimoji="1" lang="ja-JP" altLang="en-US" sz="1000" b="1" dirty="0">
                        <a:solidFill>
                          <a:sysClr val="windowText" lastClr="00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a:r>
                        <a:rPr kumimoji="1" lang="ja-JP" altLang="en-US" sz="800" b="0" dirty="0" smtClean="0"/>
                        <a:t>天災危険補償特約</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endParaRPr kumimoji="1" lang="ja-JP" altLang="en-US" sz="1000" b="1" dirty="0"/>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t>ー</a:t>
                      </a:r>
                      <a:endParaRPr kumimoji="1" lang="ja-JP" altLang="en-US"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dirty="0" smtClean="0"/>
                        <a:t>〇</a:t>
                      </a:r>
                      <a:endParaRPr kumimoji="1" lang="ja-JP" altLang="en-US"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737939"/>
                  </a:ext>
                </a:extLst>
              </a:tr>
              <a:tr h="227821">
                <a:tc vMerge="1">
                  <a:txBody>
                    <a:bodyPr/>
                    <a:lstStyle/>
                    <a:p>
                      <a:pPr algn="ctr"/>
                      <a:endParaRPr kumimoji="1" lang="ja-JP" altLang="en-US" sz="1000" b="1" dirty="0">
                        <a:solidFill>
                          <a:schemeClr val="bg1"/>
                        </a:solidFill>
                      </a:endParaRPr>
                    </a:p>
                  </a:txBody>
                  <a:tcPr anchor="ctr">
                    <a:solidFill>
                      <a:srgbClr val="0066FF"/>
                    </a:solidFill>
                  </a:tcPr>
                </a:tc>
                <a:tc gridSpan="2">
                  <a:txBody>
                    <a:bodyPr/>
                    <a:lstStyle/>
                    <a:p>
                      <a:pPr algn="l"/>
                      <a:r>
                        <a:rPr kumimoji="1" lang="ja-JP" altLang="en-US" sz="800" b="0" dirty="0" smtClean="0"/>
                        <a:t>交通事故のケガのみ補償</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endParaRPr kumimoji="1" lang="ja-JP" altLang="en-US" sz="10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t>〇</a:t>
                      </a:r>
                      <a:endParaRPr kumimoji="1" lang="ja-JP" altLang="en-US"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dirty="0" smtClean="0"/>
                        <a:t>ー</a:t>
                      </a:r>
                      <a:endParaRPr kumimoji="1" lang="ja-JP" altLang="en-US" sz="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702790"/>
                  </a:ext>
                </a:extLst>
              </a:tr>
              <a:tr h="252000">
                <a:tc gridSpan="3">
                  <a:txBody>
                    <a:bodyPr/>
                    <a:lstStyle/>
                    <a:p>
                      <a:pPr algn="ctr"/>
                      <a:r>
                        <a:rPr kumimoji="1" lang="ja-JP" altLang="en-US" sz="1000" b="1" dirty="0" smtClean="0">
                          <a:solidFill>
                            <a:schemeClr val="tx1"/>
                          </a:solidFill>
                        </a:rPr>
                        <a:t>月払保険料</a:t>
                      </a:r>
                      <a:endParaRPr kumimoji="1" lang="ja-JP" altLang="en-US" sz="10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pPr algn="ctr"/>
                      <a:endParaRPr kumimoji="1" lang="ja-JP" altLang="en-US" sz="1000" b="1"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tabLst/>
                      </a:pPr>
                      <a:r>
                        <a:rPr kumimoji="1" lang="en-US" altLang="ja-JP" sz="1200" b="1" dirty="0" smtClean="0">
                          <a:latin typeface="+mn-ea"/>
                          <a:ea typeface="+mn-ea"/>
                        </a:rPr>
                        <a:t>1,800</a:t>
                      </a:r>
                      <a:r>
                        <a:rPr kumimoji="1" lang="ja-JP" altLang="en-US" sz="800" b="0" dirty="0" smtClean="0"/>
                        <a:t>円</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tabLst/>
                      </a:pPr>
                      <a:r>
                        <a:rPr kumimoji="1" lang="en-US" altLang="ja-JP" sz="1200" b="1" dirty="0" smtClean="0">
                          <a:latin typeface="+mn-ea"/>
                          <a:ea typeface="+mn-ea"/>
                        </a:rPr>
                        <a:t>3,620</a:t>
                      </a:r>
                      <a:r>
                        <a:rPr kumimoji="1" lang="ja-JP" altLang="en-US" sz="800" b="0" dirty="0" smtClean="0"/>
                        <a:t>円</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6069482"/>
                  </a:ext>
                </a:extLst>
              </a:tr>
              <a:tr h="227821">
                <a:tc gridSpan="3">
                  <a:txBody>
                    <a:bodyPr/>
                    <a:lstStyle/>
                    <a:p>
                      <a:pPr algn="ctr"/>
                      <a:r>
                        <a:rPr kumimoji="1" lang="ja-JP" altLang="en-US" sz="800" b="1" dirty="0" smtClean="0">
                          <a:solidFill>
                            <a:sysClr val="windowText" lastClr="000000"/>
                          </a:solidFill>
                        </a:rPr>
                        <a:t>加入限度口数</a:t>
                      </a:r>
                      <a:endParaRPr kumimoji="1" lang="ja-JP" altLang="en-US" sz="800" b="1" dirty="0">
                        <a:solidFill>
                          <a:sysClr val="windowText" lastClr="00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a:endParaRPr kumimoji="1" lang="ja-JP" altLang="en-US" sz="900" dirty="0"/>
                    </a:p>
                  </a:txBody>
                  <a:tcPr anchor="ctr"/>
                </a:tc>
                <a:tc hMerge="1">
                  <a:txBody>
                    <a:bodyPr/>
                    <a:lstStyle/>
                    <a:p>
                      <a:pPr algn="ctr"/>
                      <a:endParaRPr kumimoji="1" lang="ja-JP" altLang="en-US" sz="1000" b="1" dirty="0">
                        <a:solidFill>
                          <a:schemeClr val="bg1"/>
                        </a:solidFill>
                      </a:endParaRPr>
                    </a:p>
                  </a:txBody>
                  <a:tcPr anchor="ctr">
                    <a:solidFill>
                      <a:schemeClr val="bg1">
                        <a:lumMod val="50000"/>
                      </a:schemeClr>
                    </a:solidFill>
                  </a:tcPr>
                </a:tc>
                <a:tc>
                  <a:txBody>
                    <a:bodyPr/>
                    <a:lstStyle/>
                    <a:p>
                      <a:pPr algn="ctr"/>
                      <a:r>
                        <a:rPr kumimoji="1" lang="en-US" altLang="ja-JP" sz="800" b="0" dirty="0" smtClean="0"/>
                        <a:t>1</a:t>
                      </a:r>
                      <a:r>
                        <a:rPr kumimoji="1" lang="ja-JP" altLang="en-US" sz="800" b="0" dirty="0" smtClean="0"/>
                        <a:t>口</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800" b="0" dirty="0" smtClean="0"/>
                        <a:t>5</a:t>
                      </a:r>
                      <a:r>
                        <a:rPr kumimoji="1" lang="ja-JP" altLang="en-US" sz="800" b="0" dirty="0" smtClean="0"/>
                        <a:t>口</a:t>
                      </a:r>
                      <a:endParaRPr kumimoji="1" lang="ja-JP" altLang="en-US" sz="8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469828"/>
                  </a:ext>
                </a:extLst>
              </a:tr>
            </a:tbl>
          </a:graphicData>
        </a:graphic>
      </p:graphicFrame>
      <p:grpSp>
        <p:nvGrpSpPr>
          <p:cNvPr id="5" name="グループ化 4"/>
          <p:cNvGrpSpPr/>
          <p:nvPr/>
        </p:nvGrpSpPr>
        <p:grpSpPr>
          <a:xfrm>
            <a:off x="226587" y="2232000"/>
            <a:ext cx="6749729" cy="3803720"/>
            <a:chOff x="226587" y="2271994"/>
            <a:chExt cx="6749729" cy="3803720"/>
          </a:xfrm>
        </p:grpSpPr>
        <p:sp>
          <p:nvSpPr>
            <p:cNvPr id="25" name="Text Box 4247"/>
            <p:cNvSpPr txBox="1">
              <a:spLocks noChangeArrowheads="1"/>
            </p:cNvSpPr>
            <p:nvPr/>
          </p:nvSpPr>
          <p:spPr bwMode="auto">
            <a:xfrm>
              <a:off x="252000" y="2271994"/>
              <a:ext cx="2681288" cy="287337"/>
            </a:xfrm>
            <a:prstGeom prst="rect">
              <a:avLst/>
            </a:prstGeom>
            <a:noFill/>
            <a:ln>
              <a:noFill/>
            </a:ln>
            <a:effectLst/>
            <a:extLst>
              <a:ext uri="{909E8E84-426E-40DD-AFC4-6F175D3DCCD1}">
                <a14:hiddenFill xmlns:a14="http://schemas.microsoft.com/office/drawing/2010/main">
                  <a:solidFill>
                    <a:srgbClr val="FFFFCC">
                      <a:alpha val="59999"/>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5948" tIns="0" rIns="0" bIns="0"/>
            <a:lstStyle>
              <a:lvl1pPr defTabSz="955675">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55675">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55675">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55675">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55675">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55675"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55675"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55675"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55675"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1200" b="1" dirty="0">
                  <a:ea typeface="Meiryo UI" panose="020B0604030504040204" pitchFamily="50" charset="-128"/>
                </a:rPr>
                <a:t>【</a:t>
              </a:r>
              <a:r>
                <a:rPr lang="ja-JP" altLang="en-US" sz="1200" b="1" dirty="0">
                  <a:ea typeface="Meiryo UI" panose="020B0604030504040204" pitchFamily="50" charset="-128"/>
                </a:rPr>
                <a:t>交通</a:t>
              </a:r>
              <a:r>
                <a:rPr lang="ja-JP" altLang="en-US" sz="1200" b="1" dirty="0" smtClean="0">
                  <a:ea typeface="Meiryo UI" panose="020B0604030504040204" pitchFamily="50" charset="-128"/>
                </a:rPr>
                <a:t>事故</a:t>
              </a:r>
              <a:r>
                <a:rPr lang="en-US" altLang="ja-JP" sz="1200" b="1" baseline="30000" dirty="0" smtClean="0">
                  <a:ea typeface="Meiryo UI" panose="020B0604030504040204" pitchFamily="50" charset="-128"/>
                </a:rPr>
                <a:t>※</a:t>
              </a:r>
              <a:r>
                <a:rPr lang="ja-JP" altLang="en-US" sz="1200" b="1" baseline="30000" dirty="0">
                  <a:ea typeface="Meiryo UI" panose="020B0604030504040204" pitchFamily="50" charset="-128"/>
                </a:rPr>
                <a:t>２</a:t>
              </a:r>
              <a:r>
                <a:rPr lang="ja-JP" altLang="en-US" sz="1200" b="1" dirty="0">
                  <a:ea typeface="Meiryo UI" panose="020B0604030504040204" pitchFamily="50" charset="-128"/>
                </a:rPr>
                <a:t>増額補償</a:t>
              </a:r>
              <a:r>
                <a:rPr lang="en-US" altLang="ja-JP" sz="1200" b="1" dirty="0">
                  <a:ea typeface="Meiryo UI" panose="020B0604030504040204" pitchFamily="50" charset="-128"/>
                </a:rPr>
                <a:t>】</a:t>
              </a:r>
              <a:r>
                <a:rPr lang="ja-JP" altLang="en-US" sz="1200" b="1" dirty="0">
                  <a:ea typeface="Meiryo UI" panose="020B0604030504040204" pitchFamily="50" charset="-128"/>
                </a:rPr>
                <a:t>　　</a:t>
              </a:r>
              <a:r>
                <a:rPr lang="ja-JP" altLang="en-US" sz="1200" dirty="0">
                  <a:ea typeface="Meiryo UI" panose="020B0604030504040204" pitchFamily="50" charset="-128"/>
                </a:rPr>
                <a:t>　　　　</a:t>
              </a:r>
            </a:p>
          </p:txBody>
        </p:sp>
        <p:sp>
          <p:nvSpPr>
            <p:cNvPr id="27" name="Rectangle 4384"/>
            <p:cNvSpPr>
              <a:spLocks noChangeArrowheads="1"/>
            </p:cNvSpPr>
            <p:nvPr/>
          </p:nvSpPr>
          <p:spPr bwMode="auto">
            <a:xfrm>
              <a:off x="247703" y="2431940"/>
              <a:ext cx="646060" cy="2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6" tIns="45652" rIns="91306" bIns="45652">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50000"/>
                </a:spcBef>
                <a:buFontTx/>
                <a:buNone/>
              </a:pPr>
              <a:r>
                <a:rPr lang="ja-JP" altLang="en-US" sz="1200" b="1" dirty="0">
                  <a:ea typeface="Meiryo UI" panose="020B0604030504040204" pitchFamily="50" charset="-128"/>
                </a:rPr>
                <a:t>本</a:t>
              </a:r>
              <a:r>
                <a:rPr lang="ja-JP" altLang="en-US" sz="1200" b="1" dirty="0" smtClean="0">
                  <a:ea typeface="Meiryo UI" panose="020B0604030504040204" pitchFamily="50" charset="-128"/>
                </a:rPr>
                <a:t>人型</a:t>
              </a:r>
              <a:endParaRPr lang="ja-JP" altLang="en-US" sz="1200" b="1" dirty="0">
                <a:ea typeface="Meiryo UI" panose="020B0604030504040204" pitchFamily="50" charset="-128"/>
              </a:endParaRPr>
            </a:p>
          </p:txBody>
        </p:sp>
        <p:sp>
          <p:nvSpPr>
            <p:cNvPr id="28" name="Rectangle 4386"/>
            <p:cNvSpPr>
              <a:spLocks noChangeArrowheads="1"/>
            </p:cNvSpPr>
            <p:nvPr/>
          </p:nvSpPr>
          <p:spPr bwMode="auto">
            <a:xfrm>
              <a:off x="3995407" y="2422415"/>
              <a:ext cx="66675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6" tIns="45652" rIns="91306" bIns="45652">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50000"/>
                </a:spcBef>
                <a:buFontTx/>
                <a:buNone/>
              </a:pPr>
              <a:r>
                <a:rPr lang="ja-JP" altLang="en-US" sz="1200" b="1" dirty="0">
                  <a:ea typeface="Meiryo UI" panose="020B0604030504040204" pitchFamily="50" charset="-128"/>
                </a:rPr>
                <a:t>家族型</a:t>
              </a:r>
            </a:p>
          </p:txBody>
        </p:sp>
        <p:sp>
          <p:nvSpPr>
            <p:cNvPr id="29" name="Text Box 4397"/>
            <p:cNvSpPr txBox="1">
              <a:spLocks noChangeArrowheads="1"/>
            </p:cNvSpPr>
            <p:nvPr/>
          </p:nvSpPr>
          <p:spPr bwMode="auto">
            <a:xfrm>
              <a:off x="226587" y="5367994"/>
              <a:ext cx="6749729" cy="7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72" tIns="45638" rIns="0" bIns="45638">
              <a:spAutoFit/>
            </a:bodyPr>
            <a:lstStyle>
              <a:lvl1pPr marL="111125" indent="-111125" defTabSz="938213">
                <a:spcBef>
                  <a:spcPct val="20000"/>
                </a:spcBef>
                <a:buChar char="•"/>
                <a:tabLst>
                  <a:tab pos="111125" algn="l"/>
                </a:tabLst>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tabLst>
                  <a:tab pos="111125" algn="l"/>
                </a:tabLst>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tabLst>
                  <a:tab pos="111125" algn="l"/>
                </a:tabLst>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tabLst>
                  <a:tab pos="111125" algn="l"/>
                </a:tabLst>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tabLst>
                  <a:tab pos="111125" algn="l"/>
                </a:tabLst>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tabLst>
                  <a:tab pos="111125" algn="l"/>
                </a:tabLst>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tabLst>
                  <a:tab pos="111125" algn="l"/>
                </a:tabLst>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tabLst>
                  <a:tab pos="111125" algn="l"/>
                </a:tabLst>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tabLst>
                  <a:tab pos="111125" algn="l"/>
                </a:tabLst>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800" dirty="0" smtClean="0">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D1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F1</a:t>
              </a:r>
              <a:r>
                <a:rPr lang="ja-JP" altLang="en-US" sz="800" dirty="0">
                  <a:ea typeface="Meiryo UI" panose="020B0604030504040204" pitchFamily="50" charset="-128"/>
                </a:rPr>
                <a:t>セットの被保険者（補償の対象者）（本人）としてご加入できる方は有職者の方に限ります。専業主婦、学生、無職者</a:t>
              </a:r>
              <a:r>
                <a:rPr lang="ja-JP" altLang="en-US" sz="800" dirty="0" smtClean="0">
                  <a:ea typeface="Meiryo UI" panose="020B0604030504040204" pitchFamily="50" charset="-128"/>
                </a:rPr>
                <a:t>、住居</a:t>
              </a:r>
              <a:r>
                <a:rPr lang="ja-JP" altLang="en-US" sz="800" dirty="0">
                  <a:ea typeface="Meiryo UI" panose="020B0604030504040204" pitchFamily="50" charset="-128"/>
                </a:rPr>
                <a:t>と職場を同じくする方または個人事業主、役員など仕事（就業）中と否との区別が明らかでない職種の方は、被保険者（補償の対象者）（本人）としてご加入にはなれませんのでご注意ください</a:t>
              </a:r>
              <a:r>
                <a:rPr lang="ja-JP" altLang="en-US" sz="800" dirty="0" smtClean="0">
                  <a:ea typeface="Meiryo UI" panose="020B0604030504040204" pitchFamily="50" charset="-128"/>
                </a:rPr>
                <a:t>。</a:t>
              </a:r>
              <a:endParaRPr lang="en-US" altLang="ja-JP" sz="800" dirty="0" smtClean="0">
                <a:ea typeface="Meiryo UI" panose="020B0604030504040204" pitchFamily="50" charset="-128"/>
              </a:endParaRPr>
            </a:p>
            <a:p>
              <a:pPr eaLnBrk="1" hangingPunct="1">
                <a:spcBef>
                  <a:spcPct val="0"/>
                </a:spcBef>
                <a:buFontTx/>
                <a:buNone/>
              </a:pPr>
              <a:r>
                <a:rPr lang="ja-JP" altLang="en-US" sz="800" dirty="0" smtClean="0">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D1</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D2</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F1</a:t>
              </a:r>
              <a:r>
                <a:rPr lang="ja-JP" altLang="en-US" sz="800" dirty="0">
                  <a:latin typeface="Meiryo UI" panose="020B0604030504040204" pitchFamily="50" charset="-128"/>
                  <a:ea typeface="Meiryo UI" panose="020B0604030504040204" pitchFamily="50" charset="-128"/>
                </a:rPr>
                <a:t>セット</a:t>
              </a:r>
              <a:r>
                <a:rPr lang="ja-JP" altLang="en-US" sz="800" dirty="0">
                  <a:ea typeface="Meiryo UI" panose="020B0604030504040204" pitchFamily="50" charset="-128"/>
                </a:rPr>
                <a:t>には交通事故危険増額支払（保険金額別建用）特約がセットされています。ケガの種類によって保険金額が異なりますので、ご確認ください。 （詳細</a:t>
              </a:r>
              <a:r>
                <a:rPr lang="ja-JP" altLang="en-US" sz="800" dirty="0" smtClean="0">
                  <a:ea typeface="Meiryo UI" panose="020B0604030504040204" pitchFamily="50" charset="-128"/>
                </a:rPr>
                <a:t>はパンフレット別冊■保険の概要■の［特約の説明</a:t>
              </a:r>
              <a:r>
                <a:rPr lang="ja-JP" altLang="en-US" sz="800" dirty="0">
                  <a:ea typeface="Meiryo UI" panose="020B0604030504040204" pitchFamily="50" charset="-128"/>
                </a:rPr>
                <a:t>］</a:t>
              </a:r>
              <a:r>
                <a:rPr lang="ja-JP" altLang="en-US" sz="800" dirty="0" smtClean="0">
                  <a:ea typeface="Meiryo UI" panose="020B0604030504040204" pitchFamily="50" charset="-128"/>
                </a:rPr>
                <a:t>をご参照ください。） </a:t>
              </a:r>
              <a:r>
                <a:rPr lang="ja-JP" altLang="en-US" sz="800" dirty="0">
                  <a:ea typeface="Meiryo UI" panose="020B0604030504040204" pitchFamily="50" charset="-128"/>
                </a:rPr>
                <a:t>　 </a:t>
              </a:r>
            </a:p>
          </p:txBody>
        </p:sp>
        <p:sp>
          <p:nvSpPr>
            <p:cNvPr id="32" name="正方形/長方形 31"/>
            <p:cNvSpPr/>
            <p:nvPr/>
          </p:nvSpPr>
          <p:spPr>
            <a:xfrm>
              <a:off x="247703" y="4611994"/>
              <a:ext cx="3880251" cy="707886"/>
            </a:xfrm>
            <a:prstGeom prst="rect">
              <a:avLst/>
            </a:prstGeom>
          </p:spPr>
          <p:txBody>
            <a:bodyPr wrap="square">
              <a:spAutoFit/>
            </a:bodyPr>
            <a:lstStyle/>
            <a:p>
              <a:pPr marL="266700" indent="-266700">
                <a:spcBef>
                  <a:spcPct val="0"/>
                </a:spcBef>
              </a:pPr>
              <a:r>
                <a:rPr lang="en-US" altLang="ja-JP" sz="800" dirty="0">
                  <a:latin typeface="+mn-ea"/>
                </a:rPr>
                <a:t>※</a:t>
              </a:r>
              <a:r>
                <a:rPr lang="ja-JP" altLang="en-US" sz="800" dirty="0">
                  <a:latin typeface="+mn-ea"/>
                </a:rPr>
                <a:t>１　就業中の傷害危険対象外特約がセットされていますので、職業または職務に従事している間のケガ</a:t>
              </a:r>
              <a:r>
                <a:rPr lang="ja-JP" altLang="en-US" sz="800" dirty="0" smtClean="0">
                  <a:latin typeface="+mn-ea"/>
                </a:rPr>
                <a:t>は保険金支払の</a:t>
              </a:r>
              <a:r>
                <a:rPr lang="ja-JP" altLang="en-US" sz="800" dirty="0">
                  <a:latin typeface="+mn-ea"/>
                </a:rPr>
                <a:t>対象外</a:t>
              </a:r>
              <a:r>
                <a:rPr lang="ja-JP" altLang="en-US" sz="800" dirty="0" smtClean="0">
                  <a:latin typeface="+mn-ea"/>
                </a:rPr>
                <a:t>です。通常</a:t>
              </a:r>
              <a:r>
                <a:rPr lang="ja-JP" altLang="en-US" sz="800" dirty="0">
                  <a:latin typeface="+mn-ea"/>
                </a:rPr>
                <a:t>の通勤途上</a:t>
              </a:r>
              <a:r>
                <a:rPr lang="ja-JP" altLang="en-US" sz="800" dirty="0" smtClean="0">
                  <a:latin typeface="+mn-ea"/>
                </a:rPr>
                <a:t>は保険金支払</a:t>
              </a:r>
              <a:r>
                <a:rPr lang="ja-JP" altLang="en-US" sz="800" dirty="0">
                  <a:latin typeface="+mn-ea"/>
                </a:rPr>
                <a:t>の</a:t>
              </a:r>
              <a:r>
                <a:rPr lang="ja-JP" altLang="en-US" sz="800" dirty="0" smtClean="0">
                  <a:latin typeface="+mn-ea"/>
                </a:rPr>
                <a:t>対象になります</a:t>
              </a:r>
              <a:r>
                <a:rPr lang="ja-JP" altLang="en-US" sz="800" dirty="0">
                  <a:latin typeface="+mn-ea"/>
                </a:rPr>
                <a:t>。</a:t>
              </a:r>
            </a:p>
            <a:p>
              <a:pPr marL="266700" indent="-266700">
                <a:spcBef>
                  <a:spcPct val="0"/>
                </a:spcBef>
              </a:pPr>
              <a:r>
                <a:rPr lang="en-US" altLang="ja-JP" sz="800" dirty="0">
                  <a:latin typeface="+mn-ea"/>
                </a:rPr>
                <a:t>※</a:t>
              </a:r>
              <a:r>
                <a:rPr lang="ja-JP" altLang="en-US" sz="800" dirty="0">
                  <a:latin typeface="+mn-ea"/>
                </a:rPr>
                <a:t>２　交通</a:t>
              </a:r>
              <a:r>
                <a:rPr lang="ja-JP" altLang="en-US" sz="800" dirty="0" smtClean="0">
                  <a:latin typeface="+mn-ea"/>
                </a:rPr>
                <a:t>事故の</a:t>
              </a:r>
              <a:r>
                <a:rPr lang="ja-JP" altLang="en-US" sz="800" dirty="0">
                  <a:latin typeface="+mn-ea"/>
                </a:rPr>
                <a:t>詳細については、パンフレット別冊■保険の概要■の［</a:t>
              </a:r>
              <a:r>
                <a:rPr lang="en-US" altLang="ja-JP" sz="800" dirty="0">
                  <a:latin typeface="+mn-ea"/>
                </a:rPr>
                <a:t>※</a:t>
              </a:r>
              <a:r>
                <a:rPr lang="ja-JP" altLang="en-US" sz="800" dirty="0">
                  <a:latin typeface="+mn-ea"/>
                </a:rPr>
                <a:t>印の用語のご説明］をご参照ください。</a:t>
              </a:r>
            </a:p>
          </p:txBody>
        </p:sp>
      </p:grpSp>
      <p:graphicFrame>
        <p:nvGraphicFramePr>
          <p:cNvPr id="33" name="Group 184"/>
          <p:cNvGraphicFramePr>
            <a:graphicFrameLocks noGrp="1"/>
          </p:cNvGraphicFramePr>
          <p:nvPr>
            <p:extLst>
              <p:ext uri="{D42A27DB-BD31-4B8C-83A1-F6EECF244321}">
                <p14:modId xmlns:p14="http://schemas.microsoft.com/office/powerpoint/2010/main" val="3843952513"/>
              </p:ext>
            </p:extLst>
          </p:nvPr>
        </p:nvGraphicFramePr>
        <p:xfrm>
          <a:off x="4182692" y="6318000"/>
          <a:ext cx="2828284" cy="1070490"/>
        </p:xfrm>
        <a:graphic>
          <a:graphicData uri="http://schemas.openxmlformats.org/drawingml/2006/table">
            <a:tbl>
              <a:tblPr/>
              <a:tblGrid>
                <a:gridCol w="1319345">
                  <a:extLst>
                    <a:ext uri="{9D8B030D-6E8A-4147-A177-3AD203B41FA5}">
                      <a16:colId xmlns:a16="http://schemas.microsoft.com/office/drawing/2014/main" val="20000"/>
                    </a:ext>
                  </a:extLst>
                </a:gridCol>
                <a:gridCol w="1508939">
                  <a:extLst>
                    <a:ext uri="{9D8B030D-6E8A-4147-A177-3AD203B41FA5}">
                      <a16:colId xmlns:a16="http://schemas.microsoft.com/office/drawing/2014/main" val="20002"/>
                    </a:ext>
                  </a:extLst>
                </a:gridCol>
              </a:tblGrid>
              <a:tr h="316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ご加入の基本コース</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ケガ補償＜家族型＞</a:t>
                      </a:r>
                      <a:endParaRPr kumimoji="1" lang="en-US" altLang="ja-JP" sz="8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2224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セット名</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M2</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28109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日常生活賠償</a:t>
                      </a:r>
                      <a:endParaRPr kumimoji="1" lang="en-US" altLang="ja-JP" sz="8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保険金額</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２億円</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0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月払保険料</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120</a:t>
                      </a:r>
                      <a:r>
                        <a:rPr kumimoji="1" lang="ja-JP" altLang="en-US" sz="9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円</a:t>
                      </a:r>
                    </a:p>
                  </a:txBody>
                  <a:tcPr marL="18699" marR="18699" marT="18356" marB="1835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4" name="Group 184"/>
          <p:cNvGraphicFramePr>
            <a:graphicFrameLocks noGrp="1"/>
          </p:cNvGraphicFramePr>
          <p:nvPr>
            <p:extLst>
              <p:ext uri="{D42A27DB-BD31-4B8C-83A1-F6EECF244321}">
                <p14:modId xmlns:p14="http://schemas.microsoft.com/office/powerpoint/2010/main" val="3111843563"/>
              </p:ext>
            </p:extLst>
          </p:nvPr>
        </p:nvGraphicFramePr>
        <p:xfrm>
          <a:off x="4191468" y="8384846"/>
          <a:ext cx="2828283" cy="1284156"/>
        </p:xfrm>
        <a:graphic>
          <a:graphicData uri="http://schemas.openxmlformats.org/drawingml/2006/table">
            <a:tbl>
              <a:tblPr/>
              <a:tblGrid>
                <a:gridCol w="1090878">
                  <a:extLst>
                    <a:ext uri="{9D8B030D-6E8A-4147-A177-3AD203B41FA5}">
                      <a16:colId xmlns:a16="http://schemas.microsoft.com/office/drawing/2014/main" val="20000"/>
                    </a:ext>
                  </a:extLst>
                </a:gridCol>
                <a:gridCol w="579135">
                  <a:extLst>
                    <a:ext uri="{9D8B030D-6E8A-4147-A177-3AD203B41FA5}">
                      <a16:colId xmlns:a16="http://schemas.microsoft.com/office/drawing/2014/main" val="20004"/>
                    </a:ext>
                  </a:extLst>
                </a:gridCol>
                <a:gridCol w="579135">
                  <a:extLst>
                    <a:ext uri="{9D8B030D-6E8A-4147-A177-3AD203B41FA5}">
                      <a16:colId xmlns:a16="http://schemas.microsoft.com/office/drawing/2014/main" val="20005"/>
                    </a:ext>
                  </a:extLst>
                </a:gridCol>
                <a:gridCol w="579135">
                  <a:extLst>
                    <a:ext uri="{9D8B030D-6E8A-4147-A177-3AD203B41FA5}">
                      <a16:colId xmlns:a16="http://schemas.microsoft.com/office/drawing/2014/main" val="20006"/>
                    </a:ext>
                  </a:extLst>
                </a:gridCol>
              </a:tblGrid>
              <a:tr h="325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ご加入の基本コース</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・ケガ補償＜家族型＞</a:t>
                      </a:r>
                      <a:endPar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txBody>
                  <a:tcPr marL="18705" marR="18705" marT="18309" marB="1830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txBody>
                  <a:tcPr marL="18705" marR="18705" marT="18309" marB="18309" anchor="ctr" horzOverflow="overflow">
                    <a:lnL w="12700" cap="flat" cmpd="sng" algn="ctr">
                      <a:solidFill>
                        <a:schemeClr val="bg2"/>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026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セット名</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 </a:t>
                      </a: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Z1</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Z2</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Z3</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403697">
                <a:tc>
                  <a:txBody>
                    <a:bodyPr/>
                    <a:lstStyle/>
                    <a:p>
                      <a:pPr marL="0" marR="0" lvl="0" indent="0" algn="ctr" defTabSz="938213"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携行品損害保険金額</a:t>
                      </a:r>
                      <a:b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（免責金額</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20</a:t>
                      </a:r>
                      <a:r>
                        <a:rPr kumimoji="1" lang="ja-JP" altLang="en-US" sz="8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万円</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15</a:t>
                      </a:r>
                      <a:r>
                        <a:rPr kumimoji="1" lang="ja-JP" altLang="en-US" sz="8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万円</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10</a:t>
                      </a:r>
                      <a:r>
                        <a:rPr kumimoji="1" lang="ja-JP" altLang="en-US" sz="8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万円</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月払保険料</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140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円</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120</a:t>
                      </a:r>
                      <a:r>
                        <a:rPr kumimoji="1" lang="ja-JP" altLang="en-US" sz="9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円</a:t>
                      </a:r>
                    </a:p>
                  </a:txBody>
                  <a:tcPr marL="18702" marR="18702" marT="18325" marB="1832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90</a:t>
                      </a:r>
                      <a:r>
                        <a:rPr kumimoji="1" lang="ja-JP" altLang="en-US" sz="9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円</a:t>
                      </a:r>
                    </a:p>
                  </a:txBody>
                  <a:tcPr marL="18702" marR="18702" marT="18325" marB="1832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6" name="グループ化 5"/>
          <p:cNvGrpSpPr/>
          <p:nvPr/>
        </p:nvGrpSpPr>
        <p:grpSpPr>
          <a:xfrm>
            <a:off x="268232" y="6120000"/>
            <a:ext cx="6785280" cy="2229853"/>
            <a:chOff x="268232" y="6174771"/>
            <a:chExt cx="6785280" cy="2229853"/>
          </a:xfrm>
        </p:grpSpPr>
        <p:sp>
          <p:nvSpPr>
            <p:cNvPr id="31" name="Rectangle 4473"/>
            <p:cNvSpPr>
              <a:spLocks noChangeArrowheads="1"/>
            </p:cNvSpPr>
            <p:nvPr/>
          </p:nvSpPr>
          <p:spPr bwMode="auto">
            <a:xfrm>
              <a:off x="268232" y="6174771"/>
              <a:ext cx="159819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buFontTx/>
                <a:buNone/>
              </a:pPr>
              <a:r>
                <a:rPr lang="en-US" altLang="ja-JP" sz="1200" b="1" dirty="0" smtClean="0">
                  <a:solidFill>
                    <a:srgbClr val="000000"/>
                  </a:solidFill>
                  <a:latin typeface="+mn-lt"/>
                  <a:ea typeface="Meiryo UI" panose="020B0604030504040204" pitchFamily="50" charset="-128"/>
                </a:rPr>
                <a:t>【</a:t>
              </a:r>
              <a:r>
                <a:rPr lang="ja-JP" altLang="en-US" sz="1200" b="1" dirty="0" smtClean="0">
                  <a:solidFill>
                    <a:srgbClr val="000000"/>
                  </a:solidFill>
                  <a:latin typeface="+mn-lt"/>
                  <a:ea typeface="Meiryo UI" panose="020B0604030504040204" pitchFamily="50" charset="-128"/>
                </a:rPr>
                <a:t>家族型：</a:t>
              </a:r>
              <a:r>
                <a:rPr lang="ja-JP" altLang="en-US" sz="1200" b="1" dirty="0">
                  <a:solidFill>
                    <a:srgbClr val="000000"/>
                  </a:solidFill>
                  <a:latin typeface="+mn-lt"/>
                  <a:ea typeface="Meiryo UI" panose="020B0604030504040204" pitchFamily="50" charset="-128"/>
                </a:rPr>
                <a:t>ケガのみ補償</a:t>
              </a:r>
              <a:r>
                <a:rPr lang="en-US" altLang="ja-JP" sz="1200" b="1" dirty="0" smtClean="0">
                  <a:solidFill>
                    <a:srgbClr val="000000"/>
                  </a:solidFill>
                  <a:latin typeface="+mn-lt"/>
                  <a:ea typeface="Meiryo UI" panose="020B0604030504040204" pitchFamily="50" charset="-128"/>
                </a:rPr>
                <a:t>】</a:t>
              </a:r>
              <a:endParaRPr lang="en-US" altLang="ja-JP" sz="1000" dirty="0">
                <a:solidFill>
                  <a:srgbClr val="000000"/>
                </a:solidFill>
                <a:latin typeface="+mn-lt"/>
                <a:ea typeface="Meiryo UI" panose="020B0604030504040204" pitchFamily="50" charset="-128"/>
              </a:endParaRPr>
            </a:p>
          </p:txBody>
        </p:sp>
        <p:sp>
          <p:nvSpPr>
            <p:cNvPr id="38" name="Rectangle 4473"/>
            <p:cNvSpPr>
              <a:spLocks noChangeArrowheads="1"/>
            </p:cNvSpPr>
            <p:nvPr/>
          </p:nvSpPr>
          <p:spPr bwMode="auto">
            <a:xfrm>
              <a:off x="4182692" y="6174771"/>
              <a:ext cx="213840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a:buNone/>
              </a:pPr>
              <a:r>
                <a:rPr lang="en-US" altLang="ja-JP" sz="1200" b="1" dirty="0" smtClean="0">
                  <a:solidFill>
                    <a:srgbClr val="000000"/>
                  </a:solidFill>
                  <a:latin typeface="+mn-lt"/>
                  <a:ea typeface="Meiryo UI" panose="020B0604030504040204" pitchFamily="50" charset="-128"/>
                </a:rPr>
                <a:t>【</a:t>
              </a:r>
              <a:r>
                <a:rPr lang="ja-JP" altLang="en-US" sz="1200" b="1" dirty="0" smtClean="0">
                  <a:latin typeface="Arial" panose="020B0604020202020204" pitchFamily="34" charset="0"/>
                  <a:ea typeface="Meiryo UI" panose="020B0604030504040204" pitchFamily="50" charset="-128"/>
                </a:rPr>
                <a:t>オプション</a:t>
              </a:r>
              <a:r>
                <a:rPr lang="ja-JP" altLang="en-US" sz="1200" b="1" dirty="0">
                  <a:latin typeface="Arial" panose="020B0604020202020204" pitchFamily="34" charset="0"/>
                  <a:ea typeface="Meiryo UI" panose="020B0604030504040204" pitchFamily="50" charset="-128"/>
                </a:rPr>
                <a:t>：日常生活賠償</a:t>
              </a:r>
              <a:r>
                <a:rPr lang="ja-JP" altLang="en-US" sz="1200" b="1" dirty="0" smtClean="0">
                  <a:latin typeface="Arial" panose="020B0604020202020204" pitchFamily="34" charset="0"/>
                  <a:ea typeface="Meiryo UI" panose="020B0604030504040204" pitchFamily="50" charset="-128"/>
                </a:rPr>
                <a:t>特約</a:t>
              </a:r>
              <a:r>
                <a:rPr lang="en-US" altLang="ja-JP" sz="1200" b="1" dirty="0" smtClean="0">
                  <a:solidFill>
                    <a:srgbClr val="000000"/>
                  </a:solidFill>
                  <a:latin typeface="+mn-lt"/>
                  <a:ea typeface="Meiryo UI" panose="020B0604030504040204" pitchFamily="50" charset="-128"/>
                </a:rPr>
                <a:t>】</a:t>
              </a:r>
              <a:endParaRPr lang="en-US" altLang="ja-JP" sz="1000" dirty="0">
                <a:solidFill>
                  <a:srgbClr val="000000"/>
                </a:solidFill>
                <a:latin typeface="+mn-lt"/>
                <a:ea typeface="Meiryo UI" panose="020B0604030504040204" pitchFamily="50" charset="-128"/>
              </a:endParaRPr>
            </a:p>
          </p:txBody>
        </p:sp>
        <p:sp>
          <p:nvSpPr>
            <p:cNvPr id="39" name="Rectangle 4473"/>
            <p:cNvSpPr>
              <a:spLocks noChangeArrowheads="1"/>
            </p:cNvSpPr>
            <p:nvPr/>
          </p:nvSpPr>
          <p:spPr bwMode="auto">
            <a:xfrm>
              <a:off x="4191468" y="8219958"/>
              <a:ext cx="19845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a:buNone/>
              </a:pPr>
              <a:r>
                <a:rPr lang="en-US" altLang="ja-JP" sz="1200" b="1" dirty="0" smtClean="0">
                  <a:solidFill>
                    <a:srgbClr val="000000"/>
                  </a:solidFill>
                  <a:latin typeface="+mn-lt"/>
                  <a:ea typeface="Meiryo UI" panose="020B0604030504040204" pitchFamily="50" charset="-128"/>
                </a:rPr>
                <a:t>【</a:t>
              </a:r>
              <a:r>
                <a:rPr lang="ja-JP" altLang="en-US" sz="1200" b="1" dirty="0">
                  <a:latin typeface="Arial" panose="020B0604020202020204" pitchFamily="34" charset="0"/>
                  <a:ea typeface="Meiryo UI" panose="020B0604030504040204" pitchFamily="50" charset="-128"/>
                </a:rPr>
                <a:t>オプション：携行品損害特約</a:t>
              </a:r>
              <a:r>
                <a:rPr lang="en-US" altLang="ja-JP" sz="1200" b="1" dirty="0" smtClean="0">
                  <a:solidFill>
                    <a:srgbClr val="000000"/>
                  </a:solidFill>
                  <a:latin typeface="+mn-lt"/>
                  <a:ea typeface="Meiryo UI" panose="020B0604030504040204" pitchFamily="50" charset="-128"/>
                </a:rPr>
                <a:t>】</a:t>
              </a:r>
              <a:endParaRPr lang="en-US" altLang="ja-JP" sz="1000" dirty="0">
                <a:solidFill>
                  <a:srgbClr val="000000"/>
                </a:solidFill>
                <a:latin typeface="+mn-lt"/>
                <a:ea typeface="Meiryo UI" panose="020B0604030504040204" pitchFamily="50" charset="-128"/>
              </a:endParaRPr>
            </a:p>
          </p:txBody>
        </p:sp>
        <p:sp>
          <p:nvSpPr>
            <p:cNvPr id="4" name="テキスト ボックス 3"/>
            <p:cNvSpPr txBox="1"/>
            <p:nvPr/>
          </p:nvSpPr>
          <p:spPr>
            <a:xfrm>
              <a:off x="4097665" y="7466352"/>
              <a:ext cx="2955847" cy="707886"/>
            </a:xfrm>
            <a:prstGeom prst="rect">
              <a:avLst/>
            </a:prstGeom>
            <a:noFill/>
          </p:spPr>
          <p:txBody>
            <a:bodyPr wrap="square" rtlCol="0">
              <a:spAutoFit/>
            </a:bodyPr>
            <a:lstStyle/>
            <a:p>
              <a:pPr marL="103188" lvl="0" indent="-103188" defTabSz="914400" fontAlgn="base">
                <a:spcBef>
                  <a:spcPct val="0"/>
                </a:spcBef>
                <a:spcAft>
                  <a:spcPct val="0"/>
                </a:spcAft>
              </a:pPr>
              <a:r>
                <a:rPr lang="ja-JP" altLang="en-US" sz="800" dirty="0">
                  <a:solidFill>
                    <a:prstClr val="black"/>
                  </a:solidFill>
                  <a:ea typeface="Meiryo UI" panose="020B0604030504040204" pitchFamily="50" charset="-128"/>
                  <a:cs typeface="Times New Roman" pitchFamily="18" charset="0"/>
                </a:rPr>
                <a:t>■オプションの「日常生活賠償」については、本人型・家族型に関わらず加入申込票の</a:t>
              </a:r>
              <a:r>
                <a:rPr lang="ja-JP" altLang="en-US" sz="800" dirty="0">
                  <a:solidFill>
                    <a:prstClr val="black"/>
                  </a:solidFill>
                  <a:latin typeface="Meiryo UI" pitchFamily="50" charset="-128"/>
                  <a:ea typeface="Meiryo UI" pitchFamily="50" charset="-128"/>
                </a:rPr>
                <a:t>被保険者ご本人欄</a:t>
              </a:r>
              <a:r>
                <a:rPr lang="ja-JP" altLang="en-US" sz="800" dirty="0">
                  <a:solidFill>
                    <a:prstClr val="black"/>
                  </a:solidFill>
                  <a:ea typeface="Meiryo UI" panose="020B0604030504040204" pitchFamily="50" charset="-128"/>
                  <a:cs typeface="Times New Roman" pitchFamily="18" charset="0"/>
                </a:rPr>
                <a:t>に記載の方（補償の対象者）に加え、その方を基準として自動的に被保険者（補償の対象者）となるご家族の範囲が決定します。詳細は</a:t>
              </a:r>
              <a:r>
                <a:rPr lang="en-US" altLang="ja-JP" sz="800" dirty="0">
                  <a:solidFill>
                    <a:prstClr val="black"/>
                  </a:solidFill>
                  <a:ea typeface="Meiryo UI" panose="020B0604030504040204" pitchFamily="50" charset="-128"/>
                  <a:cs typeface="Times New Roman" pitchFamily="18" charset="0"/>
                </a:rPr>
                <a:t>7</a:t>
              </a:r>
              <a:r>
                <a:rPr lang="ja-JP" altLang="en-US" sz="800" dirty="0">
                  <a:solidFill>
                    <a:prstClr val="black"/>
                  </a:solidFill>
                  <a:ea typeface="Meiryo UI" panose="020B0604030504040204" pitchFamily="50" charset="-128"/>
                  <a:cs typeface="Times New Roman" pitchFamily="18" charset="0"/>
                </a:rPr>
                <a:t>ページをご参照ください</a:t>
              </a:r>
              <a:r>
                <a:rPr lang="ja-JP" altLang="en-US" sz="800" dirty="0" smtClean="0">
                  <a:solidFill>
                    <a:prstClr val="black"/>
                  </a:solidFill>
                  <a:ea typeface="Meiryo UI" panose="020B0604030504040204" pitchFamily="50" charset="-128"/>
                  <a:cs typeface="Times New Roman" pitchFamily="18" charset="0"/>
                </a:rPr>
                <a:t>。</a:t>
              </a:r>
              <a:endParaRPr lang="en-US" altLang="ja-JP" sz="800" dirty="0">
                <a:solidFill>
                  <a:prstClr val="black"/>
                </a:solidFill>
                <a:ea typeface="Meiryo UI" panose="020B0604030504040204" pitchFamily="50" charset="-128"/>
                <a:cs typeface="Times New Roman" pitchFamily="18" charset="0"/>
              </a:endParaRPr>
            </a:p>
          </p:txBody>
        </p:sp>
      </p:grpSp>
      <p:sp>
        <p:nvSpPr>
          <p:cNvPr id="35" name="テキスト ボックス 34"/>
          <p:cNvSpPr txBox="1"/>
          <p:nvPr/>
        </p:nvSpPr>
        <p:spPr>
          <a:xfrm>
            <a:off x="180225" y="9648000"/>
            <a:ext cx="4002468" cy="323165"/>
          </a:xfrm>
          <a:prstGeom prst="rect">
            <a:avLst/>
          </a:prstGeom>
          <a:noFill/>
        </p:spPr>
        <p:txBody>
          <a:bodyPr wrap="square" rtlCol="0">
            <a:spAutoFit/>
          </a:bodyPr>
          <a:lstStyle/>
          <a:p>
            <a:pPr marL="106363" indent="-106363">
              <a:lnSpc>
                <a:spcPts val="900"/>
              </a:lnSpc>
              <a:spcBef>
                <a:spcPct val="0"/>
              </a:spcBef>
            </a:pPr>
            <a:r>
              <a:rPr lang="ja-JP" altLang="en-US" sz="800" dirty="0"/>
              <a:t>■</a:t>
            </a:r>
            <a:r>
              <a:rPr lang="en-US" altLang="ja-JP" sz="800" dirty="0" smtClean="0"/>
              <a:t>	F2</a:t>
            </a:r>
            <a:r>
              <a:rPr lang="ja-JP" altLang="en-US" sz="800" dirty="0" smtClean="0"/>
              <a:t>セット</a:t>
            </a:r>
            <a:r>
              <a:rPr lang="ja-JP" altLang="en-US" sz="800" dirty="0"/>
              <a:t>には、交通事故危険のみ補償特約がセットされています。</a:t>
            </a:r>
            <a:r>
              <a:rPr lang="ja-JP" altLang="en-US" sz="800" dirty="0" smtClean="0"/>
              <a:t>（交通事故の詳細に</a:t>
            </a:r>
            <a:endParaRPr lang="en-US" altLang="ja-JP" sz="800" dirty="0" smtClean="0"/>
          </a:p>
          <a:p>
            <a:pPr marL="106363" indent="-106363">
              <a:lnSpc>
                <a:spcPts val="900"/>
              </a:lnSpc>
              <a:spcBef>
                <a:spcPct val="0"/>
              </a:spcBef>
            </a:pPr>
            <a:r>
              <a:rPr lang="ja-JP" altLang="en-US" sz="800" dirty="0"/>
              <a:t>　</a:t>
            </a:r>
            <a:r>
              <a:rPr lang="ja-JP" altLang="en-US" sz="800" dirty="0" smtClean="0"/>
              <a:t> ついては、パンフレット別冊</a:t>
            </a:r>
            <a:r>
              <a:rPr lang="ja-JP" altLang="en-US" sz="800" dirty="0">
                <a:ea typeface="Meiryo UI" panose="020B0604030504040204" pitchFamily="50" charset="-128"/>
              </a:rPr>
              <a:t>■保険の概要■の［</a:t>
            </a:r>
            <a:r>
              <a:rPr lang="en-US" altLang="ja-JP" sz="800" dirty="0">
                <a:ea typeface="Meiryo UI" panose="020B0604030504040204" pitchFamily="50" charset="-128"/>
              </a:rPr>
              <a:t>※</a:t>
            </a:r>
            <a:r>
              <a:rPr lang="ja-JP" altLang="en-US" sz="800" dirty="0">
                <a:ea typeface="Meiryo UI" panose="020B0604030504040204" pitchFamily="50" charset="-128"/>
              </a:rPr>
              <a:t>印の用語のご説明</a:t>
            </a:r>
            <a:r>
              <a:rPr lang="ja-JP" altLang="en-US" sz="800" dirty="0" smtClean="0">
                <a:ea typeface="Meiryo UI" panose="020B0604030504040204" pitchFamily="50" charset="-128"/>
              </a:rPr>
              <a:t>］を</a:t>
            </a:r>
            <a:r>
              <a:rPr lang="ja-JP" altLang="en-US" sz="800" dirty="0" smtClean="0"/>
              <a:t>ご参照ください</a:t>
            </a:r>
            <a:r>
              <a:rPr lang="ja-JP" altLang="en-US" sz="800" dirty="0"/>
              <a:t>。</a:t>
            </a:r>
            <a:r>
              <a:rPr lang="ja-JP" altLang="en-US" sz="800" dirty="0" smtClean="0"/>
              <a:t>）</a:t>
            </a:r>
            <a:endParaRPr lang="en-US" altLang="ja-JP" sz="800" dirty="0"/>
          </a:p>
        </p:txBody>
      </p:sp>
    </p:spTree>
    <p:extLst>
      <p:ext uri="{BB962C8B-B14F-4D97-AF65-F5344CB8AC3E}">
        <p14:creationId xmlns:p14="http://schemas.microsoft.com/office/powerpoint/2010/main" val="289545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ホームベース 136"/>
          <p:cNvSpPr/>
          <p:nvPr/>
        </p:nvSpPr>
        <p:spPr bwMode="gray">
          <a:xfrm>
            <a:off x="2693086" y="5636495"/>
            <a:ext cx="4078490" cy="554365"/>
          </a:xfrm>
          <a:prstGeom prst="homePlate">
            <a:avLst>
              <a:gd name="adj" fmla="val 27551"/>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8" name="正方形/長方形 227"/>
          <p:cNvSpPr/>
          <p:nvPr/>
        </p:nvSpPr>
        <p:spPr bwMode="gray">
          <a:xfrm>
            <a:off x="792848" y="6007108"/>
            <a:ext cx="1008063" cy="19208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9" name="正方形/長方形 228"/>
          <p:cNvSpPr/>
          <p:nvPr/>
        </p:nvSpPr>
        <p:spPr bwMode="gray">
          <a:xfrm>
            <a:off x="1800911" y="5929320"/>
            <a:ext cx="882650" cy="26987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スライド番号プレースホルダー 1"/>
          <p:cNvSpPr>
            <a:spLocks noGrp="1"/>
          </p:cNvSpPr>
          <p:nvPr>
            <p:ph type="sldNum" sz="quarter" idx="12"/>
          </p:nvPr>
        </p:nvSpPr>
        <p:spPr bwMode="gray"/>
        <p:txBody>
          <a:bodyPr/>
          <a:lstStyle/>
          <a:p>
            <a:fld id="{873389BF-BA6F-4A8C-A5BD-04EF09348BD3}" type="slidenum">
              <a:rPr kumimoji="1" lang="ja-JP" altLang="en-US" smtClean="0">
                <a:solidFill>
                  <a:schemeClr val="bg1"/>
                </a:solidFill>
              </a:rPr>
              <a:pPr/>
              <a:t>10</a:t>
            </a:fld>
            <a:endParaRPr kumimoji="1" lang="ja-JP" altLang="en-US" dirty="0">
              <a:solidFill>
                <a:schemeClr val="bg1"/>
              </a:solidFill>
            </a:endParaRPr>
          </a:p>
        </p:txBody>
      </p:sp>
      <p:cxnSp>
        <p:nvCxnSpPr>
          <p:cNvPr id="92" name="直線コネクタ 91"/>
          <p:cNvCxnSpPr/>
          <p:nvPr/>
        </p:nvCxnSpPr>
        <p:spPr bwMode="gray">
          <a:xfrm>
            <a:off x="2693086" y="3824055"/>
            <a:ext cx="0" cy="420687"/>
          </a:xfrm>
          <a:prstGeom prst="line">
            <a:avLst/>
          </a:prstGeom>
          <a:noFill/>
          <a:ln w="9525" cap="flat" cmpd="sng" algn="ctr">
            <a:solidFill>
              <a:schemeClr val="tx1">
                <a:lumMod val="50000"/>
                <a:lumOff val="50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二等辺三角形 92"/>
          <p:cNvSpPr/>
          <p:nvPr/>
        </p:nvSpPr>
        <p:spPr bwMode="gray">
          <a:xfrm flipV="1">
            <a:off x="2728714" y="4655905"/>
            <a:ext cx="1507530" cy="14287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 name="片側の 2 つの角を丸めた四角形 103"/>
          <p:cNvSpPr/>
          <p:nvPr/>
        </p:nvSpPr>
        <p:spPr bwMode="gray">
          <a:xfrm>
            <a:off x="171450" y="3144605"/>
            <a:ext cx="6825031" cy="287337"/>
          </a:xfrm>
          <a:prstGeom prst="round2SameRect">
            <a:avLst>
              <a:gd name="adj1" fmla="val 35278"/>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0" bIns="36000" anchor="ctr"/>
          <a:lstStyle/>
          <a:p>
            <a:pPr>
              <a:defRPr/>
            </a:pP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現行制度　病気とケガ補償コース</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rPr>
              <a:t>［団体総合生活補償保険</a:t>
            </a:r>
            <a:r>
              <a:rPr lang="en-US" altLang="ja-JP" sz="10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rPr>
              <a:t>ＭＳ＆ＡＤ型）］</a:t>
            </a:r>
          </a:p>
        </p:txBody>
      </p:sp>
      <p:sp>
        <p:nvSpPr>
          <p:cNvPr id="105" name="角丸四角形 104"/>
          <p:cNvSpPr/>
          <p:nvPr/>
        </p:nvSpPr>
        <p:spPr bwMode="gray">
          <a:xfrm>
            <a:off x="171450" y="3144605"/>
            <a:ext cx="6825031" cy="1511300"/>
          </a:xfrm>
          <a:prstGeom prst="roundRect">
            <a:avLst>
              <a:gd name="adj" fmla="val 6082"/>
            </a:avLst>
          </a:prstGeom>
          <a:noFill/>
          <a:ln w="2857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ja-JP" altLang="en-US" sz="14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06" name="正方形/長方形 105"/>
          <p:cNvSpPr/>
          <p:nvPr/>
        </p:nvSpPr>
        <p:spPr bwMode="gray">
          <a:xfrm>
            <a:off x="803914" y="4431722"/>
            <a:ext cx="1083630" cy="1797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spAutoFit/>
          </a:bodyPr>
          <a:lstStyle/>
          <a:p>
            <a:pPr algn="ctr">
              <a:defRPr/>
            </a:pPr>
            <a:r>
              <a:rPr lang="zh-TW" altLang="en-US" sz="1050" dirty="0">
                <a:solidFill>
                  <a:schemeClr val="tx1">
                    <a:lumMod val="65000"/>
                    <a:lumOff val="35000"/>
                  </a:schemeClr>
                </a:solidFill>
                <a:latin typeface="HGPｺﾞｼｯｸE" panose="020B0900000000000000" pitchFamily="50" charset="-128"/>
                <a:ea typeface="HGPｺﾞｼｯｸE" panose="020B0900000000000000" pitchFamily="50" charset="-128"/>
              </a:rPr>
              <a:t>保険期間：</a:t>
            </a:r>
            <a:r>
              <a:rPr lang="en-US" altLang="zh-TW" sz="1050" dirty="0">
                <a:solidFill>
                  <a:schemeClr val="tx1">
                    <a:lumMod val="65000"/>
                    <a:lumOff val="35000"/>
                  </a:schemeClr>
                </a:solidFill>
                <a:latin typeface="HGPｺﾞｼｯｸE" panose="020B0900000000000000" pitchFamily="50" charset="-128"/>
                <a:ea typeface="HGPｺﾞｼｯｸE" panose="020B0900000000000000" pitchFamily="50" charset="-128"/>
              </a:rPr>
              <a:t>1</a:t>
            </a:r>
            <a:r>
              <a:rPr lang="zh-TW" altLang="en-US" sz="1050" dirty="0">
                <a:solidFill>
                  <a:schemeClr val="tx1">
                    <a:lumMod val="65000"/>
                    <a:lumOff val="35000"/>
                  </a:schemeClr>
                </a:solidFill>
                <a:latin typeface="HGPｺﾞｼｯｸE" panose="020B0900000000000000" pitchFamily="50" charset="-128"/>
                <a:ea typeface="HGPｺﾞｼｯｸE" panose="020B0900000000000000" pitchFamily="50" charset="-128"/>
              </a:rPr>
              <a:t>年更新</a:t>
            </a:r>
            <a:endParaRPr lang="ja-JP" altLang="en-US" sz="1050" dirty="0">
              <a:solidFill>
                <a:schemeClr val="tx1">
                  <a:lumMod val="65000"/>
                  <a:lumOff val="35000"/>
                </a:schemeClr>
              </a:solidFill>
              <a:latin typeface="HGPｺﾞｼｯｸE" panose="020B0900000000000000" pitchFamily="50" charset="-128"/>
              <a:ea typeface="HGPｺﾞｼｯｸE" panose="020B0900000000000000" pitchFamily="50" charset="-128"/>
            </a:endParaRPr>
          </a:p>
        </p:txBody>
      </p:sp>
      <p:sp>
        <p:nvSpPr>
          <p:cNvPr id="108" name="角丸四角形 107"/>
          <p:cNvSpPr/>
          <p:nvPr/>
        </p:nvSpPr>
        <p:spPr bwMode="gray">
          <a:xfrm>
            <a:off x="2391461" y="4441594"/>
            <a:ext cx="936625" cy="144463"/>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25200" anchor="ctr"/>
          <a:lstStyle/>
          <a:p>
            <a:pPr algn="ctr">
              <a:defRPr/>
            </a:pPr>
            <a:r>
              <a:rPr lang="ja-JP" altLang="en-US" sz="800" dirty="0">
                <a:solidFill>
                  <a:schemeClr val="bg1">
                    <a:lumMod val="50000"/>
                  </a:schemeClr>
                </a:solidFill>
                <a:latin typeface="HGPｺﾞｼｯｸE" panose="020B0900000000000000" pitchFamily="50" charset="-128"/>
                <a:ea typeface="HGPｺﾞｼｯｸE" panose="020B0900000000000000" pitchFamily="50" charset="-128"/>
              </a:rPr>
              <a:t>退職時</a:t>
            </a:r>
            <a:r>
              <a:rPr lang="ja-JP" altLang="en-US" sz="1100" dirty="0">
                <a:solidFill>
                  <a:schemeClr val="bg1">
                    <a:lumMod val="50000"/>
                  </a:schemeClr>
                </a:solidFill>
                <a:latin typeface="HGP創英角ｺﾞｼｯｸUB" panose="020B0900000000000000" pitchFamily="50" charset="-128"/>
                <a:ea typeface="HGP創英角ｺﾞｼｯｸUB" panose="020B0900000000000000" pitchFamily="50" charset="-128"/>
              </a:rPr>
              <a:t> </a:t>
            </a:r>
            <a:r>
              <a:rPr lang="en-US" altLang="ja-JP" sz="1100" dirty="0">
                <a:solidFill>
                  <a:schemeClr val="bg1">
                    <a:lumMod val="50000"/>
                  </a:schemeClr>
                </a:solidFill>
                <a:latin typeface="HGP創英角ｺﾞｼｯｸUB" panose="020B0900000000000000" pitchFamily="50" charset="-128"/>
                <a:ea typeface="HGP創英角ｺﾞｼｯｸUB" panose="020B0900000000000000" pitchFamily="50" charset="-128"/>
              </a:rPr>
              <a:t>60</a:t>
            </a:r>
            <a:r>
              <a:rPr lang="ja-JP" altLang="en-US" sz="1100" dirty="0">
                <a:solidFill>
                  <a:schemeClr val="bg1">
                    <a:lumMod val="50000"/>
                  </a:schemeClr>
                </a:solidFill>
                <a:latin typeface="HGPｺﾞｼｯｸE" panose="020B0900000000000000" pitchFamily="50" charset="-128"/>
                <a:ea typeface="HGPｺﾞｼｯｸE" panose="020B0900000000000000" pitchFamily="50" charset="-128"/>
              </a:rPr>
              <a:t>才</a:t>
            </a:r>
            <a:endParaRPr lang="ja-JP" altLang="en-US" dirty="0">
              <a:solidFill>
                <a:schemeClr val="bg1">
                  <a:lumMod val="50000"/>
                </a:schemeClr>
              </a:solidFill>
              <a:latin typeface="HGPｺﾞｼｯｸE" panose="020B0900000000000000" pitchFamily="50" charset="-128"/>
              <a:ea typeface="HGPｺﾞｼｯｸE" panose="020B0900000000000000" pitchFamily="50" charset="-128"/>
            </a:endParaRPr>
          </a:p>
        </p:txBody>
      </p:sp>
      <p:sp>
        <p:nvSpPr>
          <p:cNvPr id="109" name="二等辺三角形 108"/>
          <p:cNvSpPr/>
          <p:nvPr/>
        </p:nvSpPr>
        <p:spPr bwMode="gray">
          <a:xfrm>
            <a:off x="2612123" y="4297130"/>
            <a:ext cx="144463" cy="1079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1" name="テキスト ボックス 110"/>
          <p:cNvSpPr txBox="1"/>
          <p:nvPr/>
        </p:nvSpPr>
        <p:spPr bwMode="gray">
          <a:xfrm>
            <a:off x="576948" y="3814648"/>
            <a:ext cx="215900" cy="322263"/>
          </a:xfrm>
          <a:prstGeom prst="rect">
            <a:avLst/>
          </a:prstGeom>
          <a:noFill/>
        </p:spPr>
        <p:txBody>
          <a:bodyPr vert="eaVert" wrap="none" lIns="0" tIns="0" rIns="0" bIns="0" anchor="ctr"/>
          <a:lstStyle/>
          <a:p>
            <a:pPr algn="ctr">
              <a:defRPr/>
            </a:pPr>
            <a:r>
              <a:rPr lang="ja-JP" altLang="en-US" sz="1100" dirty="0">
                <a:solidFill>
                  <a:schemeClr val="tx1">
                    <a:lumMod val="75000"/>
                    <a:lumOff val="25000"/>
                  </a:schemeClr>
                </a:solidFill>
                <a:latin typeface="HGPｺﾞｼｯｸM" panose="020B0600000000000000" pitchFamily="50" charset="-128"/>
                <a:ea typeface="HGPｺﾞｼｯｸM" panose="020B0600000000000000" pitchFamily="50" charset="-128"/>
              </a:rPr>
              <a:t>保険料</a:t>
            </a:r>
          </a:p>
        </p:txBody>
      </p:sp>
      <p:sp>
        <p:nvSpPr>
          <p:cNvPr id="112" name="正方形/長方形 111"/>
          <p:cNvSpPr/>
          <p:nvPr/>
        </p:nvSpPr>
        <p:spPr bwMode="gray">
          <a:xfrm>
            <a:off x="792848" y="4033605"/>
            <a:ext cx="1008063" cy="192087"/>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正方形/長方形 112"/>
          <p:cNvSpPr/>
          <p:nvPr/>
        </p:nvSpPr>
        <p:spPr bwMode="gray">
          <a:xfrm>
            <a:off x="1800911" y="3955817"/>
            <a:ext cx="882650" cy="269875"/>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フリーフォーム 113"/>
          <p:cNvSpPr/>
          <p:nvPr/>
        </p:nvSpPr>
        <p:spPr bwMode="gray">
          <a:xfrm>
            <a:off x="792848" y="3670067"/>
            <a:ext cx="1908175" cy="555625"/>
          </a:xfrm>
          <a:custGeom>
            <a:avLst/>
            <a:gdLst>
              <a:gd name="connsiteX0" fmla="*/ 0 w 5863771"/>
              <a:gd name="connsiteY0" fmla="*/ 0 h 914400"/>
              <a:gd name="connsiteX1" fmla="*/ 0 w 5863771"/>
              <a:gd name="connsiteY1" fmla="*/ 914400 h 914400"/>
              <a:gd name="connsiteX2" fmla="*/ 5863771 w 5863771"/>
              <a:gd name="connsiteY2" fmla="*/ 914400 h 914400"/>
            </a:gdLst>
            <a:ahLst/>
            <a:cxnLst>
              <a:cxn ang="0">
                <a:pos x="connsiteX0" y="connsiteY0"/>
              </a:cxn>
              <a:cxn ang="0">
                <a:pos x="connsiteX1" y="connsiteY1"/>
              </a:cxn>
              <a:cxn ang="0">
                <a:pos x="connsiteX2" y="connsiteY2"/>
              </a:cxn>
            </a:cxnLst>
            <a:rect l="l" t="t" r="r" b="b"/>
            <a:pathLst>
              <a:path w="5863771" h="914400">
                <a:moveTo>
                  <a:pt x="0" y="0"/>
                </a:moveTo>
                <a:lnTo>
                  <a:pt x="0" y="914400"/>
                </a:lnTo>
                <a:lnTo>
                  <a:pt x="5863771" y="914400"/>
                </a:lnTo>
              </a:path>
            </a:pathLst>
          </a:custGeom>
          <a:noFill/>
          <a:ln w="19050">
            <a:solidFill>
              <a:schemeClr val="bg1">
                <a:lumMod val="50000"/>
              </a:scheme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15" name="直線コネクタ 114"/>
          <p:cNvCxnSpPr/>
          <p:nvPr/>
        </p:nvCxnSpPr>
        <p:spPr bwMode="gray">
          <a:xfrm>
            <a:off x="2694673" y="4225692"/>
            <a:ext cx="3924300" cy="0"/>
          </a:xfrm>
          <a:prstGeom prst="line">
            <a:avLst/>
          </a:prstGeom>
          <a:ln w="1905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6" name="正方形/長方形 115"/>
          <p:cNvSpPr/>
          <p:nvPr/>
        </p:nvSpPr>
        <p:spPr bwMode="gray">
          <a:xfrm>
            <a:off x="1621523" y="4297130"/>
            <a:ext cx="360363"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55</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117" name="正方形/長方形 116"/>
          <p:cNvSpPr/>
          <p:nvPr/>
        </p:nvSpPr>
        <p:spPr bwMode="gray">
          <a:xfrm>
            <a:off x="3637648" y="4297130"/>
            <a:ext cx="360363"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70</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118" name="正方形/長方形 117"/>
          <p:cNvSpPr/>
          <p:nvPr/>
        </p:nvSpPr>
        <p:spPr bwMode="gray">
          <a:xfrm>
            <a:off x="5363261" y="4297130"/>
            <a:ext cx="360362"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90</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119" name="正方形/長方形 118"/>
          <p:cNvSpPr/>
          <p:nvPr/>
        </p:nvSpPr>
        <p:spPr bwMode="gray">
          <a:xfrm>
            <a:off x="6163361" y="4297130"/>
            <a:ext cx="360362"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100</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120" name="円/楕円 81"/>
          <p:cNvSpPr>
            <a:spLocks noChangeAspect="1"/>
          </p:cNvSpPr>
          <p:nvPr/>
        </p:nvSpPr>
        <p:spPr bwMode="gray">
          <a:xfrm>
            <a:off x="1764398" y="4189180"/>
            <a:ext cx="73025"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円/楕円 82"/>
          <p:cNvSpPr>
            <a:spLocks noChangeAspect="1"/>
          </p:cNvSpPr>
          <p:nvPr/>
        </p:nvSpPr>
        <p:spPr bwMode="gray">
          <a:xfrm>
            <a:off x="2659748" y="4189180"/>
            <a:ext cx="71438"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円/楕円 83"/>
          <p:cNvSpPr>
            <a:spLocks noChangeAspect="1"/>
          </p:cNvSpPr>
          <p:nvPr/>
        </p:nvSpPr>
        <p:spPr bwMode="gray">
          <a:xfrm>
            <a:off x="3782111" y="4189180"/>
            <a:ext cx="71437"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3" name="円/楕円 85"/>
          <p:cNvSpPr>
            <a:spLocks noChangeAspect="1"/>
          </p:cNvSpPr>
          <p:nvPr/>
        </p:nvSpPr>
        <p:spPr bwMode="gray">
          <a:xfrm>
            <a:off x="5514073" y="4189180"/>
            <a:ext cx="71438"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4" name="円/楕円 86"/>
          <p:cNvSpPr>
            <a:spLocks noChangeAspect="1"/>
          </p:cNvSpPr>
          <p:nvPr/>
        </p:nvSpPr>
        <p:spPr bwMode="gray">
          <a:xfrm>
            <a:off x="6301473" y="4189180"/>
            <a:ext cx="71438"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5" name="二等辺三角形 124"/>
          <p:cNvSpPr/>
          <p:nvPr/>
        </p:nvSpPr>
        <p:spPr bwMode="gray">
          <a:xfrm flipV="1">
            <a:off x="2620854" y="3685942"/>
            <a:ext cx="144463" cy="1079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 name="角丸四角形 125"/>
          <p:cNvSpPr/>
          <p:nvPr/>
        </p:nvSpPr>
        <p:spPr bwMode="gray">
          <a:xfrm>
            <a:off x="2107298" y="3533542"/>
            <a:ext cx="1223963" cy="163511"/>
          </a:xfrm>
          <a:prstGeom prst="roundRect">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96000" tIns="0" rIns="0" bIns="28800" anchor="ctr"/>
          <a:lstStyle/>
          <a:p>
            <a:pPr>
              <a:defRPr/>
            </a:pPr>
            <a:r>
              <a:rPr lang="ja-JP" altLang="en-US" sz="1050" dirty="0">
                <a:solidFill>
                  <a:sysClr val="windowText" lastClr="000000"/>
                </a:solidFill>
                <a:latin typeface="HGP創英角ｺﾞｼｯｸUB" panose="020B0900000000000000" pitchFamily="50" charset="-128"/>
                <a:ea typeface="HGP創英角ｺﾞｼｯｸUB" panose="020B0900000000000000" pitchFamily="50" charset="-128"/>
              </a:rPr>
              <a:t>補償終了</a:t>
            </a:r>
          </a:p>
        </p:txBody>
      </p:sp>
      <p:sp>
        <p:nvSpPr>
          <p:cNvPr id="149" name="片側の 2 つの角を丸めた四角形 148"/>
          <p:cNvSpPr/>
          <p:nvPr/>
        </p:nvSpPr>
        <p:spPr bwMode="gray">
          <a:xfrm>
            <a:off x="171585" y="4817036"/>
            <a:ext cx="6824896" cy="287338"/>
          </a:xfrm>
          <a:prstGeom prst="round2SameRect">
            <a:avLst>
              <a:gd name="adj1" fmla="val 25198"/>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0" bIns="72000"/>
          <a:lstStyle/>
          <a:p>
            <a:pPr>
              <a:defRPr/>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退職者向け終身医療保険 </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rPr>
              <a:t>（新医療保険Ａプレミア）</a:t>
            </a:r>
          </a:p>
        </p:txBody>
      </p:sp>
      <p:sp>
        <p:nvSpPr>
          <p:cNvPr id="150" name="角丸四角形 149"/>
          <p:cNvSpPr/>
          <p:nvPr/>
        </p:nvSpPr>
        <p:spPr bwMode="gray">
          <a:xfrm>
            <a:off x="171585" y="4817036"/>
            <a:ext cx="6824896" cy="1825245"/>
          </a:xfrm>
          <a:prstGeom prst="roundRect">
            <a:avLst>
              <a:gd name="adj" fmla="val 5040"/>
            </a:avLst>
          </a:prstGeom>
          <a:noFill/>
          <a:ln w="2857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ja-JP" altLang="en-US" sz="14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48" name="角丸四角形 147"/>
          <p:cNvSpPr/>
          <p:nvPr/>
        </p:nvSpPr>
        <p:spPr bwMode="gray">
          <a:xfrm>
            <a:off x="5292396" y="5128738"/>
            <a:ext cx="1360717" cy="41507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spAutoFit/>
          </a:bodyPr>
          <a:lstStyle/>
          <a:p>
            <a:pPr algn="ctr">
              <a:defRPr/>
            </a:pPr>
            <a:r>
              <a:rPr lang="ja-JP" altLang="en-US" sz="900" dirty="0">
                <a:solidFill>
                  <a:schemeClr val="accent6">
                    <a:lumMod val="75000"/>
                  </a:schemeClr>
                </a:solidFill>
                <a:latin typeface="HGP創英角ｺﾞｼｯｸUB" panose="020B0900000000000000" pitchFamily="50" charset="-128"/>
                <a:ea typeface="HGP創英角ｺﾞｼｯｸUB" panose="020B0900000000000000" pitchFamily="50" charset="-128"/>
              </a:rPr>
              <a:t>移行日の年齢の保険料で</a:t>
            </a:r>
            <a:endParaRPr lang="en-US" altLang="ja-JP" sz="900" dirty="0">
              <a:solidFill>
                <a:schemeClr val="accent6">
                  <a:lumMod val="75000"/>
                </a:schemeClr>
              </a:solidFill>
              <a:latin typeface="HGP創英角ｺﾞｼｯｸUB" panose="020B0900000000000000" pitchFamily="50" charset="-128"/>
              <a:ea typeface="HGP創英角ｺﾞｼｯｸUB" panose="020B0900000000000000" pitchFamily="50" charset="-128"/>
            </a:endParaRPr>
          </a:p>
          <a:p>
            <a:pPr algn="ctr">
              <a:defRPr/>
            </a:pPr>
            <a:r>
              <a:rPr lang="ja-JP" altLang="en-US" sz="900" dirty="0">
                <a:solidFill>
                  <a:schemeClr val="accent6">
                    <a:lumMod val="75000"/>
                  </a:schemeClr>
                </a:solidFill>
                <a:latin typeface="HGP創英角ｺﾞｼｯｸUB" panose="020B0900000000000000" pitchFamily="50" charset="-128"/>
                <a:ea typeface="HGP創英角ｺﾞｼｯｸUB" panose="020B0900000000000000" pitchFamily="50" charset="-128"/>
              </a:rPr>
              <a:t>保険料は一生涯定額！</a:t>
            </a:r>
          </a:p>
        </p:txBody>
      </p:sp>
      <p:sp>
        <p:nvSpPr>
          <p:cNvPr id="131" name="二等辺三角形 130"/>
          <p:cNvSpPr/>
          <p:nvPr/>
        </p:nvSpPr>
        <p:spPr bwMode="gray">
          <a:xfrm>
            <a:off x="2619919" y="6243249"/>
            <a:ext cx="150489" cy="10795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 name="正方形/長方形 132"/>
          <p:cNvSpPr/>
          <p:nvPr/>
        </p:nvSpPr>
        <p:spPr bwMode="gray">
          <a:xfrm>
            <a:off x="291390" y="5167283"/>
            <a:ext cx="2050611" cy="172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anchor="ctr">
            <a:spAutoFit/>
          </a:bodyPr>
          <a:lstStyle/>
          <a:p>
            <a:pPr marL="288000" indent="-288000">
              <a:defRPr/>
            </a:pPr>
            <a:r>
              <a:rPr lang="ja-JP" altLang="en-US" sz="1000" dirty="0">
                <a:solidFill>
                  <a:schemeClr val="tx1">
                    <a:lumMod val="65000"/>
                    <a:lumOff val="35000"/>
                  </a:schemeClr>
                </a:solidFill>
                <a:latin typeface="HGPｺﾞｼｯｸE" panose="020B0900000000000000" pitchFamily="50" charset="-128"/>
                <a:ea typeface="HGPｺﾞｼｯｸE" panose="020B0900000000000000" pitchFamily="50" charset="-128"/>
              </a:rPr>
              <a:t>（例）</a:t>
            </a:r>
            <a:r>
              <a:rPr lang="en-US" altLang="ja-JP" sz="1000" dirty="0">
                <a:solidFill>
                  <a:schemeClr val="tx1">
                    <a:lumMod val="65000"/>
                    <a:lumOff val="35000"/>
                  </a:schemeClr>
                </a:solidFill>
                <a:latin typeface="HGPｺﾞｼｯｸE" panose="020B0900000000000000" pitchFamily="50" charset="-128"/>
                <a:ea typeface="HGPｺﾞｼｯｸE" panose="020B0900000000000000" pitchFamily="50" charset="-128"/>
              </a:rPr>
              <a:t>	60</a:t>
            </a:r>
            <a:r>
              <a:rPr lang="ja-JP" altLang="en-US" sz="1000" dirty="0">
                <a:solidFill>
                  <a:schemeClr val="tx1">
                    <a:lumMod val="65000"/>
                    <a:lumOff val="35000"/>
                  </a:schemeClr>
                </a:solidFill>
                <a:latin typeface="HGPｺﾞｼｯｸE" panose="020B0900000000000000" pitchFamily="50" charset="-128"/>
                <a:ea typeface="HGPｺﾞｼｯｸE" panose="020B0900000000000000" pitchFamily="50" charset="-128"/>
              </a:rPr>
              <a:t>才で退職（移行）した場合</a:t>
            </a:r>
          </a:p>
        </p:txBody>
      </p:sp>
      <p:sp>
        <p:nvSpPr>
          <p:cNvPr id="134" name="角丸四角形 133"/>
          <p:cNvSpPr/>
          <p:nvPr/>
        </p:nvSpPr>
        <p:spPr bwMode="gray">
          <a:xfrm>
            <a:off x="3015981" y="5174039"/>
            <a:ext cx="1948681" cy="326576"/>
          </a:xfrm>
          <a:prstGeom prst="roundRect">
            <a:avLst>
              <a:gd name="adj" fmla="val 1703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spAutoFit/>
          </a:bodyPr>
          <a:lstStyle/>
          <a:p>
            <a:pPr>
              <a:defRPr/>
            </a:pPr>
            <a:r>
              <a:rPr lang="ja-JP" altLang="en-US" sz="900" dirty="0">
                <a:solidFill>
                  <a:schemeClr val="accent6">
                    <a:lumMod val="75000"/>
                  </a:schemeClr>
                </a:solidFill>
                <a:latin typeface="HGP創英角ｺﾞｼｯｸUB" panose="020B0900000000000000" pitchFamily="50" charset="-128"/>
                <a:ea typeface="HGP創英角ｺﾞｼｯｸUB" panose="020B0900000000000000" pitchFamily="50" charset="-128"/>
              </a:rPr>
              <a:t>現行制度の「病気とケガ補償コース」から</a:t>
            </a:r>
          </a:p>
          <a:p>
            <a:pPr>
              <a:defRPr/>
            </a:pPr>
            <a:r>
              <a:rPr lang="ja-JP" altLang="en-US" sz="900" dirty="0">
                <a:solidFill>
                  <a:schemeClr val="accent6">
                    <a:lumMod val="75000"/>
                  </a:schemeClr>
                </a:solidFill>
                <a:latin typeface="HGP創英角ｺﾞｼｯｸUB" panose="020B0900000000000000" pitchFamily="50" charset="-128"/>
                <a:ea typeface="HGP創英角ｺﾞｼｯｸUB" panose="020B0900000000000000" pitchFamily="50" charset="-128"/>
              </a:rPr>
              <a:t>簡易告知で終身の医療保険に移行！</a:t>
            </a:r>
          </a:p>
        </p:txBody>
      </p:sp>
      <p:sp>
        <p:nvSpPr>
          <p:cNvPr id="135" name="テキスト ボックス 134"/>
          <p:cNvSpPr txBox="1"/>
          <p:nvPr/>
        </p:nvSpPr>
        <p:spPr bwMode="gray">
          <a:xfrm>
            <a:off x="422951" y="5681907"/>
            <a:ext cx="224906" cy="411163"/>
          </a:xfrm>
          <a:prstGeom prst="rect">
            <a:avLst/>
          </a:prstGeom>
          <a:noFill/>
        </p:spPr>
        <p:txBody>
          <a:bodyPr vert="eaVert" wrap="none" lIns="0" tIns="0" rIns="0" bIns="0" anchor="ctr"/>
          <a:lstStyle/>
          <a:p>
            <a:pPr algn="ctr">
              <a:defRPr/>
            </a:pPr>
            <a:r>
              <a:rPr lang="ja-JP" altLang="en-US" sz="1100" dirty="0">
                <a:solidFill>
                  <a:schemeClr val="tx1">
                    <a:lumMod val="75000"/>
                    <a:lumOff val="25000"/>
                  </a:schemeClr>
                </a:solidFill>
                <a:latin typeface="HGPｺﾞｼｯｸM" panose="020B0600000000000000" pitchFamily="50" charset="-128"/>
                <a:ea typeface="HGPｺﾞｼｯｸM" panose="020B0600000000000000" pitchFamily="50" charset="-128"/>
              </a:rPr>
              <a:t>保険料</a:t>
            </a:r>
          </a:p>
        </p:txBody>
      </p:sp>
      <p:sp>
        <p:nvSpPr>
          <p:cNvPr id="143" name="正方形/長方形 142"/>
          <p:cNvSpPr/>
          <p:nvPr/>
        </p:nvSpPr>
        <p:spPr bwMode="gray">
          <a:xfrm>
            <a:off x="2735001" y="5857440"/>
            <a:ext cx="2662486" cy="144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anchor="ctr"/>
          <a:lstStyle/>
          <a:p>
            <a:pPr fontAlgn="ctr">
              <a:defRPr/>
            </a:pPr>
            <a:r>
              <a:rPr lang="ja-JP" altLang="en-US" sz="1100" dirty="0">
                <a:solidFill>
                  <a:schemeClr val="accent6">
                    <a:lumMod val="75000"/>
                  </a:schemeClr>
                </a:solidFill>
                <a:latin typeface="HGP創英角ｺﾞｼｯｸUB" panose="020B0900000000000000" pitchFamily="50" charset="-128"/>
                <a:ea typeface="HGP創英角ｺﾞｼｯｸUB" panose="020B0900000000000000" pitchFamily="50" charset="-128"/>
              </a:rPr>
              <a:t>終身保障の医療保険</a:t>
            </a:r>
            <a:r>
              <a:rPr lang="ja-JP" altLang="en-US" sz="900" dirty="0">
                <a:solidFill>
                  <a:schemeClr val="accent6">
                    <a:lumMod val="75000"/>
                  </a:schemeClr>
                </a:solidFill>
                <a:latin typeface="HGP創英角ｺﾞｼｯｸUB" panose="020B0900000000000000" pitchFamily="50" charset="-128"/>
                <a:ea typeface="HGP創英角ｺﾞｼｯｸUB" panose="020B0900000000000000" pitchFamily="50" charset="-128"/>
              </a:rPr>
              <a:t>（新医療保険Ａプレミア）</a:t>
            </a:r>
          </a:p>
        </p:txBody>
      </p:sp>
      <p:sp>
        <p:nvSpPr>
          <p:cNvPr id="144" name="角丸四角形 143"/>
          <p:cNvSpPr/>
          <p:nvPr/>
        </p:nvSpPr>
        <p:spPr bwMode="gray">
          <a:xfrm>
            <a:off x="5324777" y="5834555"/>
            <a:ext cx="1198946" cy="142875"/>
          </a:xfrm>
          <a:prstGeom prst="roundRect">
            <a:avLst>
              <a:gd name="adj" fmla="val 50000"/>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anchor="ctr"/>
          <a:lstStyle/>
          <a:p>
            <a:pPr algn="ctr">
              <a:defRPr/>
            </a:pPr>
            <a:r>
              <a:rPr lang="ja-JP" altLang="en-US" sz="1050" dirty="0">
                <a:solidFill>
                  <a:schemeClr val="accent6">
                    <a:lumMod val="75000"/>
                  </a:schemeClr>
                </a:solidFill>
                <a:latin typeface="HGP創英角ｺﾞｼｯｸUB" panose="020B0900000000000000" pitchFamily="50" charset="-128"/>
                <a:ea typeface="HGP創英角ｺﾞｼｯｸUB" panose="020B0900000000000000" pitchFamily="50" charset="-128"/>
              </a:rPr>
              <a:t>一生涯保障！</a:t>
            </a:r>
          </a:p>
        </p:txBody>
      </p:sp>
      <p:sp>
        <p:nvSpPr>
          <p:cNvPr id="145" name="正方形/長方形 144"/>
          <p:cNvSpPr/>
          <p:nvPr/>
        </p:nvSpPr>
        <p:spPr bwMode="gray">
          <a:xfrm>
            <a:off x="684898" y="5477018"/>
            <a:ext cx="1698368" cy="144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anchor="ctr"/>
          <a:lstStyle/>
          <a:p>
            <a:pPr algn="ctr" fontAlgn="ctr">
              <a:defRPr/>
            </a:pPr>
            <a:r>
              <a:rPr lang="ja-JP" altLang="en-US" sz="10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現行制度</a:t>
            </a:r>
          </a:p>
        </p:txBody>
      </p:sp>
      <p:sp>
        <p:nvSpPr>
          <p:cNvPr id="146" name="フリーフォーム 145"/>
          <p:cNvSpPr/>
          <p:nvPr/>
        </p:nvSpPr>
        <p:spPr bwMode="gray">
          <a:xfrm>
            <a:off x="2693085" y="5267169"/>
            <a:ext cx="322895" cy="326460"/>
          </a:xfrm>
          <a:custGeom>
            <a:avLst/>
            <a:gdLst>
              <a:gd name="connsiteX0" fmla="*/ 139700 w 139700"/>
              <a:gd name="connsiteY0" fmla="*/ 0 h 368300"/>
              <a:gd name="connsiteX1" fmla="*/ 82550 w 139700"/>
              <a:gd name="connsiteY1" fmla="*/ 0 h 368300"/>
              <a:gd name="connsiteX2" fmla="*/ 0 w 139700"/>
              <a:gd name="connsiteY2" fmla="*/ 368300 h 368300"/>
            </a:gdLst>
            <a:ahLst/>
            <a:cxnLst>
              <a:cxn ang="0">
                <a:pos x="connsiteX0" y="connsiteY0"/>
              </a:cxn>
              <a:cxn ang="0">
                <a:pos x="connsiteX1" y="connsiteY1"/>
              </a:cxn>
              <a:cxn ang="0">
                <a:pos x="connsiteX2" y="connsiteY2"/>
              </a:cxn>
            </a:cxnLst>
            <a:rect l="l" t="t" r="r" b="b"/>
            <a:pathLst>
              <a:path w="139700" h="368300">
                <a:moveTo>
                  <a:pt x="139700" y="0"/>
                </a:moveTo>
                <a:lnTo>
                  <a:pt x="82550" y="0"/>
                </a:lnTo>
                <a:lnTo>
                  <a:pt x="0" y="368300"/>
                </a:lnTo>
              </a:path>
            </a:pathLst>
          </a:custGeom>
          <a:noFill/>
          <a:ln w="9525">
            <a:solidFill>
              <a:schemeClr val="accent6">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7" name="正方形/長方形 156"/>
          <p:cNvSpPr/>
          <p:nvPr/>
        </p:nvSpPr>
        <p:spPr bwMode="gray">
          <a:xfrm>
            <a:off x="284418" y="7425474"/>
            <a:ext cx="6480175"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「病気とケガ補償コース」で所定の条件</a:t>
            </a:r>
            <a:r>
              <a:rPr lang="en-US" altLang="ja-JP" sz="1200" baseline="30000" dirty="0">
                <a:solidFill>
                  <a:schemeClr val="tx1"/>
                </a:solidFill>
                <a:latin typeface="HGPｺﾞｼｯｸM" panose="020B0600000000000000" pitchFamily="50" charset="-128"/>
                <a:ea typeface="HGPｺﾞｼｯｸM" panose="020B0600000000000000" pitchFamily="50" charset="-128"/>
              </a:rPr>
              <a:t>※2</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を満たした場合、</a:t>
            </a:r>
            <a:r>
              <a:rPr lang="ja-JP" altLang="en-US" sz="1500" dirty="0">
                <a:solidFill>
                  <a:srgbClr val="C00000"/>
                </a:solidFill>
                <a:latin typeface="HGP創英角ｺﾞｼｯｸUB" panose="020B0900000000000000" pitchFamily="50" charset="-128"/>
                <a:ea typeface="HGP創英角ｺﾞｼｯｸUB" panose="020B0900000000000000" pitchFamily="50" charset="-128"/>
              </a:rPr>
              <a:t>簡易な告知</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rPr>
              <a:t>で移行可能です！</a:t>
            </a:r>
          </a:p>
        </p:txBody>
      </p:sp>
      <p:sp>
        <p:nvSpPr>
          <p:cNvPr id="158" name="正方形/長方形 157"/>
          <p:cNvSpPr/>
          <p:nvPr/>
        </p:nvSpPr>
        <p:spPr bwMode="gray">
          <a:xfrm>
            <a:off x="209918" y="7702926"/>
            <a:ext cx="6335713" cy="1578021"/>
          </a:xfrm>
          <a:prstGeom prst="rect">
            <a:avLst/>
          </a:prstGeom>
        </p:spPr>
        <p:txBody>
          <a:bodyPr wrap="square" lIns="144000" tIns="54000" rIns="144000" bIns="0">
            <a:spAutoFit/>
          </a:bodyPr>
          <a:lstStyle/>
          <a:p>
            <a:pPr marL="252000" indent="-252000" algn="just">
              <a:spcAft>
                <a:spcPts val="0"/>
              </a:spcAft>
              <a:defRPr/>
            </a:pPr>
            <a:r>
              <a:rPr lang="en-US" altLang="ja-JP" sz="900" dirty="0">
                <a:latin typeface="HGPｺﾞｼｯｸM" panose="020B0600000000000000" pitchFamily="50" charset="-128"/>
                <a:ea typeface="HGPｺﾞｼｯｸM" panose="020B0600000000000000" pitchFamily="50" charset="-128"/>
              </a:rPr>
              <a:t>※1	</a:t>
            </a:r>
            <a:r>
              <a:rPr lang="ja-JP" altLang="en-US" sz="900" b="1" dirty="0">
                <a:latin typeface="HGPｺﾞｼｯｸM" panose="020B0600000000000000" pitchFamily="50" charset="-128"/>
                <a:ea typeface="HGPｺﾞｼｯｸM" panose="020B0600000000000000" pitchFamily="50" charset="-128"/>
              </a:rPr>
              <a:t>「病気とケガ補償コース」の補償を三井住友海上あいおい生命の終身医療保険へ移行</a:t>
            </a:r>
            <a:r>
              <a:rPr lang="ja-JP" altLang="en-US" sz="900" dirty="0">
                <a:latin typeface="HGPｺﾞｼｯｸM" panose="020B0600000000000000" pitchFamily="50" charset="-128"/>
                <a:ea typeface="HGPｺﾞｼｯｸM" panose="020B0600000000000000" pitchFamily="50" charset="-128"/>
              </a:rPr>
              <a:t>します。</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en-US" altLang="ja-JP" sz="900" dirty="0">
                <a:latin typeface="HGPｺﾞｼｯｸM" panose="020B0600000000000000" pitchFamily="50" charset="-128"/>
                <a:ea typeface="HGPｺﾞｼｯｸM" panose="020B0600000000000000" pitchFamily="50" charset="-128"/>
              </a:rPr>
              <a:t>※2</a:t>
            </a:r>
            <a:r>
              <a:rPr lang="ja-JP" altLang="en-US" sz="900" dirty="0">
                <a:latin typeface="HGPｺﾞｼｯｸM" panose="020B0600000000000000" pitchFamily="50" charset="-128"/>
                <a:ea typeface="HGPｺﾞｼｯｸM" panose="020B0600000000000000" pitchFamily="50" charset="-128"/>
              </a:rPr>
              <a:t>　所定の条件は以下のとおり</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ja-JP" altLang="en-US" sz="900" dirty="0">
                <a:latin typeface="HGPｺﾞｼｯｸM" panose="020B0600000000000000" pitchFamily="50" charset="-128"/>
                <a:ea typeface="HGPｺﾞｼｯｸM" panose="020B0600000000000000" pitchFamily="50" charset="-128"/>
              </a:rPr>
              <a:t>　　　① 「病気とケガ補償コース」の被保険者であること</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ja-JP" altLang="en-US" sz="900" dirty="0">
                <a:latin typeface="HGPｺﾞｼｯｸM" panose="020B0600000000000000" pitchFamily="50" charset="-128"/>
                <a:ea typeface="HGPｺﾞｼｯｸM" panose="020B0600000000000000" pitchFamily="50" charset="-128"/>
              </a:rPr>
              <a:t>　　　② 「病気とケガ補償コース」に継続して</a:t>
            </a:r>
            <a:r>
              <a:rPr lang="en-US" altLang="ja-JP" sz="900" dirty="0">
                <a:latin typeface="HGPｺﾞｼｯｸM" panose="020B0600000000000000" pitchFamily="50" charset="-128"/>
                <a:ea typeface="HGPｺﾞｼｯｸM" panose="020B0600000000000000" pitchFamily="50" charset="-128"/>
              </a:rPr>
              <a:t>2</a:t>
            </a:r>
            <a:r>
              <a:rPr lang="ja-JP" altLang="en-US" sz="900" dirty="0">
                <a:latin typeface="HGPｺﾞｼｯｸM" panose="020B0600000000000000" pitchFamily="50" charset="-128"/>
                <a:ea typeface="HGPｺﾞｼｯｸM" panose="020B0600000000000000" pitchFamily="50" charset="-128"/>
              </a:rPr>
              <a:t>年以上加入していること</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en-US" altLang="ja-JP" sz="900" dirty="0">
                <a:latin typeface="HGPｺﾞｼｯｸM" panose="020B0600000000000000" pitchFamily="50" charset="-128"/>
                <a:ea typeface="HGPｺﾞｼｯｸM" panose="020B0600000000000000" pitchFamily="50" charset="-128"/>
              </a:rPr>
              <a:t>      </a:t>
            </a:r>
            <a:r>
              <a:rPr lang="ja-JP" altLang="en-US" sz="900" dirty="0">
                <a:latin typeface="HGPｺﾞｼｯｸM" panose="020B0600000000000000" pitchFamily="50" charset="-128"/>
                <a:ea typeface="HGPｺﾞｼｯｸM" panose="020B0600000000000000" pitchFamily="50" charset="-128"/>
              </a:rPr>
              <a:t>③ 加入していた「病気とケガ補償コース」の疾病入院保険金日額が</a:t>
            </a:r>
            <a:r>
              <a:rPr lang="en-US" altLang="ja-JP" sz="900" dirty="0">
                <a:latin typeface="HGPｺﾞｼｯｸM" panose="020B0600000000000000" pitchFamily="50" charset="-128"/>
                <a:ea typeface="HGPｺﾞｼｯｸM" panose="020B0600000000000000" pitchFamily="50" charset="-128"/>
              </a:rPr>
              <a:t>3,000</a:t>
            </a:r>
            <a:r>
              <a:rPr lang="ja-JP" altLang="en-US" sz="900" dirty="0">
                <a:latin typeface="HGPｺﾞｼｯｸM" panose="020B0600000000000000" pitchFamily="50" charset="-128"/>
                <a:ea typeface="HGPｺﾞｼｯｸM" panose="020B0600000000000000" pitchFamily="50" charset="-128"/>
              </a:rPr>
              <a:t>円以上であること</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ja-JP" altLang="en-US" sz="900" dirty="0">
                <a:latin typeface="HGPｺﾞｼｯｸM" panose="020B0600000000000000" pitchFamily="50" charset="-128"/>
                <a:ea typeface="HGPｺﾞｼｯｸM" panose="020B0600000000000000" pitchFamily="50" charset="-128"/>
              </a:rPr>
              <a:t>　　　④ 過去</a:t>
            </a:r>
            <a:r>
              <a:rPr lang="en-US" altLang="ja-JP" sz="900" dirty="0">
                <a:latin typeface="HGPｺﾞｼｯｸM" panose="020B0600000000000000" pitchFamily="50" charset="-128"/>
                <a:ea typeface="HGPｺﾞｼｯｸM" panose="020B0600000000000000" pitchFamily="50" charset="-128"/>
              </a:rPr>
              <a:t>2</a:t>
            </a:r>
            <a:r>
              <a:rPr lang="ja-JP" altLang="en-US" sz="900" dirty="0">
                <a:latin typeface="HGPｺﾞｼｯｸM" panose="020B0600000000000000" pitchFamily="50" charset="-128"/>
                <a:ea typeface="HGPｺﾞｼｯｸM" panose="020B0600000000000000" pitchFamily="50" charset="-128"/>
              </a:rPr>
              <a:t>年以内に入院保険金、手術保険金または放射線治療保険金の支払いがないこと　</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ja-JP" altLang="en-US" sz="900" dirty="0">
                <a:latin typeface="HGPｺﾞｼｯｸM" panose="020B0600000000000000" pitchFamily="50" charset="-128"/>
                <a:ea typeface="HGPｺﾞｼｯｸM" panose="020B0600000000000000" pitchFamily="50" charset="-128"/>
              </a:rPr>
              <a:t>　　　⑤ 移行が退職時または退職後はじめて迎える満期時であること </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ja-JP" altLang="en-US" sz="900" dirty="0">
                <a:latin typeface="HGPｺﾞｼｯｸM" panose="020B0600000000000000" pitchFamily="50" charset="-128"/>
                <a:ea typeface="HGPｺﾞｼｯｸM" panose="020B0600000000000000" pitchFamily="50" charset="-128"/>
              </a:rPr>
              <a:t>　　　⑥ 保険金額など、「病気とケガ補償コース」の加入内容より保険責任が拡大・増額しないこと　</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ja-JP" altLang="en-US" sz="900" dirty="0">
                <a:latin typeface="HGPｺﾞｼｯｸM" panose="020B0600000000000000" pitchFamily="50" charset="-128"/>
                <a:ea typeface="HGPｺﾞｼｯｸM" panose="020B0600000000000000" pitchFamily="50" charset="-128"/>
              </a:rPr>
              <a:t>　　　⑦ 「ガンに関する告知に該当しないこと」</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ja-JP" altLang="en-US" sz="900" dirty="0">
                <a:latin typeface="HGPｺﾞｼｯｸM" panose="020B0600000000000000" pitchFamily="50" charset="-128"/>
                <a:ea typeface="HGPｺﾞｼｯｸM" panose="020B0600000000000000" pitchFamily="50" charset="-128"/>
              </a:rPr>
              <a:t>　　　　　告知事項⇒「過去５年間にガンにより、医師による手術または医師の診察・検査・治療・投薬を受けたことがないこと」</a:t>
            </a:r>
            <a:endParaRPr lang="en-US" altLang="ja-JP" sz="900" dirty="0">
              <a:latin typeface="HGPｺﾞｼｯｸM" panose="020B0600000000000000" pitchFamily="50" charset="-128"/>
              <a:ea typeface="HGPｺﾞｼｯｸM" panose="020B0600000000000000" pitchFamily="50" charset="-128"/>
            </a:endParaRPr>
          </a:p>
          <a:p>
            <a:pPr marL="252000" indent="-252000" algn="just">
              <a:spcAft>
                <a:spcPts val="0"/>
              </a:spcAft>
              <a:defRPr/>
            </a:pPr>
            <a:r>
              <a:rPr lang="ja-JP" altLang="en-US" sz="900" dirty="0">
                <a:latin typeface="HGPｺﾞｼｯｸM" panose="020B0600000000000000" pitchFamily="50" charset="-128"/>
                <a:ea typeface="HGPｺﾞｼｯｸM" panose="020B0600000000000000" pitchFamily="50" charset="-128"/>
              </a:rPr>
              <a:t>　　　　　　　　　　　　　（ガンには、肉腫、白血病、悪性リンパ腫、骨髄腫、上皮内ガンを含みます）　</a:t>
            </a:r>
          </a:p>
        </p:txBody>
      </p:sp>
      <p:sp>
        <p:nvSpPr>
          <p:cNvPr id="159" name="正方形/長方形 254"/>
          <p:cNvSpPr>
            <a:spLocks noChangeArrowheads="1"/>
          </p:cNvSpPr>
          <p:nvPr/>
        </p:nvSpPr>
        <p:spPr bwMode="gray">
          <a:xfrm>
            <a:off x="323850" y="9336465"/>
            <a:ext cx="66030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pPr>
            <a:r>
              <a:rPr lang="en-US" altLang="ja-JP" sz="800" dirty="0">
                <a:solidFill>
                  <a:srgbClr val="000000"/>
                </a:solidFill>
                <a:latin typeface="Meiryo UI" panose="020B0604030504040204" pitchFamily="50" charset="-128"/>
                <a:ea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rPr>
              <a:t>移行後契約の引受保険会社</a:t>
            </a:r>
            <a:r>
              <a:rPr lang="en-US" altLang="ja-JP" sz="800" dirty="0">
                <a:solidFill>
                  <a:srgbClr val="000000"/>
                </a:solidFill>
                <a:latin typeface="Meiryo UI" panose="020B0604030504040204" pitchFamily="50" charset="-128"/>
                <a:ea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rPr>
              <a:t>　三井住友海上あいおい生命保険株式会社　関西企業第一営業部  関西企業営業課</a:t>
            </a:r>
            <a:endParaRPr lang="en-US" altLang="ja-JP" sz="800" dirty="0">
              <a:solidFill>
                <a:srgbClr val="000000"/>
              </a:solidFill>
              <a:latin typeface="Meiryo UI" panose="020B0604030504040204" pitchFamily="50" charset="-128"/>
              <a:ea typeface="Meiryo UI" panose="020B0604030504040204" pitchFamily="50" charset="-128"/>
            </a:endParaRPr>
          </a:p>
          <a:p>
            <a:pPr>
              <a:lnSpc>
                <a:spcPct val="115000"/>
              </a:lnSpc>
            </a:pPr>
            <a:r>
              <a:rPr lang="ja-JP" altLang="en-US" sz="800" dirty="0">
                <a:solidFill>
                  <a:srgbClr val="000000"/>
                </a:solidFill>
                <a:latin typeface="Meiryo UI" panose="020B0604030504040204" pitchFamily="50" charset="-128"/>
                <a:ea typeface="Meiryo UI" panose="020B0604030504040204" pitchFamily="50" charset="-128"/>
              </a:rPr>
              <a:t>　　　　　　　　　　　　　　　　　　　　　大阪府　大阪市　中央区　北浜　４丁目３</a:t>
            </a:r>
            <a:r>
              <a:rPr lang="zh-CN" altLang="en-US" sz="800" dirty="0">
                <a:solidFill>
                  <a:srgbClr val="000000"/>
                </a:solidFill>
                <a:latin typeface="Meiryo UI" panose="020B0604030504040204" pitchFamily="50" charset="-128"/>
                <a:ea typeface="Meiryo UI" panose="020B0604030504040204" pitchFamily="50" charset="-128"/>
              </a:rPr>
              <a:t>－１</a:t>
            </a:r>
            <a:r>
              <a:rPr lang="ja-JP" altLang="en-US" sz="800" dirty="0">
                <a:solidFill>
                  <a:srgbClr val="000000"/>
                </a:solidFill>
                <a:latin typeface="Meiryo UI" panose="020B0604030504040204" pitchFamily="50" charset="-128"/>
                <a:ea typeface="Meiryo UI" panose="020B0604030504040204" pitchFamily="50" charset="-128"/>
              </a:rPr>
              <a:t>　</a:t>
            </a:r>
            <a:r>
              <a:rPr lang="en-US" altLang="ja-JP" sz="800" dirty="0">
                <a:solidFill>
                  <a:srgbClr val="000000"/>
                </a:solidFill>
                <a:latin typeface="Meiryo UI" panose="020B0604030504040204" pitchFamily="50" charset="-128"/>
                <a:ea typeface="Meiryo UI" panose="020B0604030504040204" pitchFamily="50" charset="-128"/>
              </a:rPr>
              <a:t>TEL 06-6229-3242</a:t>
            </a:r>
            <a:r>
              <a:rPr lang="ja-JP" altLang="en-US" sz="800" dirty="0">
                <a:solidFill>
                  <a:srgbClr val="000000"/>
                </a:solidFill>
                <a:latin typeface="Meiryo UI" panose="020B0604030504040204" pitchFamily="50" charset="-128"/>
                <a:ea typeface="Meiryo UI" panose="020B0604030504040204" pitchFamily="50" charset="-128"/>
              </a:rPr>
              <a:t>　</a:t>
            </a:r>
            <a:r>
              <a:rPr lang="en-US" altLang="ja-JP" sz="800" dirty="0">
                <a:solidFill>
                  <a:srgbClr val="000000"/>
                </a:solidFill>
                <a:latin typeface="Meiryo UI" panose="020B0604030504040204" pitchFamily="50" charset="-128"/>
                <a:ea typeface="Meiryo UI" panose="020B0604030504040204" pitchFamily="50" charset="-128"/>
              </a:rPr>
              <a:t>FAX 06-6229-1539</a:t>
            </a:r>
          </a:p>
          <a:p>
            <a:pPr>
              <a:lnSpc>
                <a:spcPct val="115000"/>
              </a:lnSpc>
            </a:pPr>
            <a:r>
              <a:rPr lang="ja-JP" altLang="en-US" sz="800" dirty="0">
                <a:solidFill>
                  <a:srgbClr val="000000"/>
                </a:solidFill>
                <a:latin typeface="Meiryo UI" panose="020B0604030504040204" pitchFamily="50" charset="-128"/>
                <a:ea typeface="Meiryo UI" panose="020B0604030504040204" pitchFamily="50" charset="-128"/>
              </a:rPr>
              <a:t>＜代理店・扱者＞　カネカ保険センター株式会社　　　</a:t>
            </a:r>
            <a:r>
              <a:rPr lang="zh-CN" altLang="en-US" sz="800" dirty="0">
                <a:solidFill>
                  <a:srgbClr val="000000"/>
                </a:solidFill>
                <a:latin typeface="Meiryo UI" panose="020B0604030504040204" pitchFamily="50" charset="-128"/>
                <a:ea typeface="Meiryo UI" panose="020B0604030504040204" pitchFamily="50" charset="-128"/>
              </a:rPr>
              <a:t>大阪府　大阪市　西区　土佐堀　１丁目３－１８</a:t>
            </a:r>
            <a:r>
              <a:rPr lang="ja-JP" altLang="en-US" sz="800" dirty="0">
                <a:solidFill>
                  <a:srgbClr val="000000"/>
                </a:solidFill>
                <a:latin typeface="Meiryo UI" panose="020B0604030504040204" pitchFamily="50" charset="-128"/>
                <a:ea typeface="Meiryo UI" panose="020B0604030504040204" pitchFamily="50" charset="-128"/>
              </a:rPr>
              <a:t>　</a:t>
            </a:r>
            <a:r>
              <a:rPr lang="en-US" altLang="ja-JP" sz="800" dirty="0">
                <a:solidFill>
                  <a:srgbClr val="000000"/>
                </a:solidFill>
                <a:latin typeface="Meiryo UI" panose="020B0604030504040204" pitchFamily="50" charset="-128"/>
                <a:ea typeface="Meiryo UI" panose="020B0604030504040204" pitchFamily="50" charset="-128"/>
              </a:rPr>
              <a:t>TEL 06-6225-6670 </a:t>
            </a:r>
            <a:r>
              <a:rPr lang="ja-JP" altLang="en-US" sz="800" dirty="0">
                <a:solidFill>
                  <a:srgbClr val="000000"/>
                </a:solidFill>
                <a:latin typeface="Meiryo UI" panose="020B0604030504040204" pitchFamily="50" charset="-128"/>
                <a:ea typeface="Meiryo UI" panose="020B0604030504040204" pitchFamily="50" charset="-128"/>
              </a:rPr>
              <a:t>　</a:t>
            </a:r>
            <a:r>
              <a:rPr lang="en-US" altLang="ja-JP" sz="800" dirty="0">
                <a:solidFill>
                  <a:srgbClr val="000000"/>
                </a:solidFill>
                <a:latin typeface="Meiryo UI" panose="020B0604030504040204" pitchFamily="50" charset="-128"/>
                <a:ea typeface="Meiryo UI" panose="020B0604030504040204" pitchFamily="50" charset="-128"/>
              </a:rPr>
              <a:t>FAX 06-6449-5456</a:t>
            </a:r>
          </a:p>
        </p:txBody>
      </p:sp>
      <p:sp>
        <p:nvSpPr>
          <p:cNvPr id="160" name="正方形/長方形 159"/>
          <p:cNvSpPr/>
          <p:nvPr/>
        </p:nvSpPr>
        <p:spPr bwMode="gray">
          <a:xfrm>
            <a:off x="209918" y="6656342"/>
            <a:ext cx="6786563" cy="746358"/>
          </a:xfrm>
          <a:prstGeom prst="rect">
            <a:avLst/>
          </a:prstGeom>
        </p:spPr>
        <p:txBody>
          <a:bodyPr>
            <a:spAutoFit/>
          </a:bodyPr>
          <a:lstStyle/>
          <a:p>
            <a:pPr marL="144000" indent="-144000" algn="just">
              <a:spcAft>
                <a:spcPts val="100"/>
              </a:spcAft>
              <a:buFont typeface="HGPｺﾞｼｯｸM" panose="020B0600000000000000" pitchFamily="50" charset="-128"/>
              <a:buChar char="※"/>
              <a:defRPr/>
            </a:pPr>
            <a:r>
              <a:rPr lang="ja-JP" altLang="en-US" sz="800" dirty="0">
                <a:solidFill>
                  <a:schemeClr val="tx1">
                    <a:lumMod val="75000"/>
                    <a:lumOff val="25000"/>
                  </a:schemeClr>
                </a:solidFill>
                <a:latin typeface="HGPｺﾞｼｯｸM" panose="020B0600000000000000" pitchFamily="50" charset="-128"/>
                <a:ea typeface="HGPｺﾞｼｯｸM" panose="020B0600000000000000" pitchFamily="50" charset="-128"/>
              </a:rPr>
              <a:t>移行前契約と移行後契約の補償（保障）は異なります。商品内容の詳細については、必ず各商品の「パンフレット」「チラシ」等をご覧ください。</a:t>
            </a:r>
          </a:p>
          <a:p>
            <a:pPr marL="144000" indent="-144000" algn="just">
              <a:spcAft>
                <a:spcPts val="100"/>
              </a:spcAft>
              <a:buFont typeface="HGPｺﾞｼｯｸM" panose="020B0600000000000000" pitchFamily="50" charset="-128"/>
              <a:buChar char="※"/>
              <a:defRPr/>
            </a:pPr>
            <a:r>
              <a:rPr lang="ja-JP" altLang="en-US" sz="800" dirty="0">
                <a:solidFill>
                  <a:schemeClr val="tx1">
                    <a:lumMod val="75000"/>
                    <a:lumOff val="25000"/>
                  </a:schemeClr>
                </a:solidFill>
                <a:latin typeface="HGPｺﾞｼｯｸM" panose="020B0600000000000000" pitchFamily="50" charset="-128"/>
                <a:ea typeface="HGPｺﾞｼｯｸM" panose="020B0600000000000000" pitchFamily="50" charset="-128"/>
              </a:rPr>
              <a:t>三井住友海上あいおい生命で既にご契約がある方等、ご契約内容によっては移行できない場合や特約が付加できない場合があります。</a:t>
            </a:r>
          </a:p>
          <a:p>
            <a:pPr marL="144000" indent="-144000" algn="just">
              <a:spcAft>
                <a:spcPts val="100"/>
              </a:spcAft>
              <a:buFont typeface="HGPｺﾞｼｯｸM" panose="020B0600000000000000" pitchFamily="50" charset="-128"/>
              <a:buChar char="※"/>
              <a:defRPr/>
            </a:pPr>
            <a:r>
              <a:rPr lang="ja-JP" altLang="en-US" sz="800" dirty="0">
                <a:solidFill>
                  <a:schemeClr val="tx1">
                    <a:lumMod val="75000"/>
                    <a:lumOff val="25000"/>
                  </a:schemeClr>
                </a:solidFill>
                <a:latin typeface="HGPｺﾞｼｯｸM" panose="020B0600000000000000" pitchFamily="50" charset="-128"/>
                <a:ea typeface="HGPｺﾞｼｯｸM" panose="020B0600000000000000" pitchFamily="50" charset="-128"/>
              </a:rPr>
              <a:t>移行後契約は、</a:t>
            </a:r>
            <a:r>
              <a:rPr lang="en-US" altLang="ja-JP" sz="800" dirty="0">
                <a:solidFill>
                  <a:schemeClr val="tx1">
                    <a:lumMod val="75000"/>
                    <a:lumOff val="25000"/>
                  </a:schemeClr>
                </a:solidFill>
                <a:latin typeface="HGPｺﾞｼｯｸM" panose="020B0600000000000000" pitchFamily="50" charset="-128"/>
                <a:ea typeface="HGPｺﾞｼｯｸM" panose="020B0600000000000000" pitchFamily="50" charset="-128"/>
              </a:rPr>
              <a:t>2020</a:t>
            </a:r>
            <a:r>
              <a:rPr lang="ja-JP" altLang="en-US" sz="800" dirty="0">
                <a:solidFill>
                  <a:schemeClr val="tx1">
                    <a:lumMod val="75000"/>
                    <a:lumOff val="25000"/>
                  </a:schemeClr>
                </a:solidFill>
                <a:latin typeface="HGPｺﾞｼｯｸM" panose="020B0600000000000000" pitchFamily="50" charset="-128"/>
                <a:ea typeface="HGPｺﾞｼｯｸM" panose="020B0600000000000000" pitchFamily="50" charset="-128"/>
              </a:rPr>
              <a:t>年</a:t>
            </a:r>
            <a:r>
              <a:rPr lang="en-US" altLang="ja-JP" sz="800" dirty="0">
                <a:solidFill>
                  <a:schemeClr val="tx1">
                    <a:lumMod val="75000"/>
                    <a:lumOff val="25000"/>
                  </a:schemeClr>
                </a:solidFill>
                <a:latin typeface="HGPｺﾞｼｯｸM" panose="020B0600000000000000" pitchFamily="50" charset="-128"/>
                <a:ea typeface="HGPｺﾞｼｯｸM" panose="020B0600000000000000" pitchFamily="50" charset="-128"/>
              </a:rPr>
              <a:t>1</a:t>
            </a:r>
            <a:r>
              <a:rPr lang="ja-JP" altLang="en-US" sz="800" dirty="0">
                <a:solidFill>
                  <a:schemeClr val="tx1">
                    <a:lumMod val="75000"/>
                    <a:lumOff val="25000"/>
                  </a:schemeClr>
                </a:solidFill>
                <a:latin typeface="HGPｺﾞｼｯｸM" panose="020B0600000000000000" pitchFamily="50" charset="-128"/>
                <a:ea typeface="HGPｺﾞｼｯｸM" panose="020B0600000000000000" pitchFamily="50" charset="-128"/>
              </a:rPr>
              <a:t>月現在の商品を記載しています。今後変更となる場合がありますので、移行時に必ず移行後契約の商品内容をご確認ください。</a:t>
            </a:r>
            <a:endParaRPr lang="en-US" altLang="ja-JP" sz="800" dirty="0">
              <a:solidFill>
                <a:schemeClr val="tx1">
                  <a:lumMod val="75000"/>
                  <a:lumOff val="25000"/>
                </a:schemeClr>
              </a:solidFill>
              <a:latin typeface="HGPｺﾞｼｯｸM" panose="020B0600000000000000" pitchFamily="50" charset="-128"/>
              <a:ea typeface="HGPｺﾞｼｯｸM" panose="020B0600000000000000" pitchFamily="50" charset="-128"/>
            </a:endParaRPr>
          </a:p>
          <a:p>
            <a:pPr marL="144000" indent="-144000" algn="just">
              <a:spcAft>
                <a:spcPts val="100"/>
              </a:spcAft>
              <a:buFont typeface="HGPｺﾞｼｯｸM" panose="020B0600000000000000" pitchFamily="50" charset="-128"/>
              <a:buChar char="※"/>
              <a:defRPr/>
            </a:pPr>
            <a:r>
              <a:rPr lang="ja-JP" altLang="en-US" sz="800" dirty="0">
                <a:solidFill>
                  <a:schemeClr val="tx1">
                    <a:lumMod val="75000"/>
                    <a:lumOff val="25000"/>
                  </a:schemeClr>
                </a:solidFill>
                <a:latin typeface="HGPｺﾞｼｯｸM" panose="020B0600000000000000" pitchFamily="50" charset="-128"/>
                <a:ea typeface="HGPｺﾞｼｯｸM" panose="020B0600000000000000" pitchFamily="50" charset="-128"/>
              </a:rPr>
              <a:t>新医療保険</a:t>
            </a:r>
            <a:r>
              <a:rPr lang="en-US" altLang="ja-JP" sz="800" dirty="0">
                <a:solidFill>
                  <a:schemeClr val="tx1">
                    <a:lumMod val="75000"/>
                    <a:lumOff val="25000"/>
                  </a:schemeClr>
                </a:solidFill>
                <a:latin typeface="HGPｺﾞｼｯｸM" panose="020B0600000000000000" pitchFamily="50" charset="-128"/>
                <a:ea typeface="HGPｺﾞｼｯｸM" panose="020B0600000000000000" pitchFamily="50" charset="-128"/>
              </a:rPr>
              <a:t>A</a:t>
            </a:r>
            <a:r>
              <a:rPr lang="ja-JP" altLang="en-US" sz="800" dirty="0">
                <a:solidFill>
                  <a:schemeClr val="tx1">
                    <a:lumMod val="75000"/>
                    <a:lumOff val="25000"/>
                  </a:schemeClr>
                </a:solidFill>
                <a:latin typeface="HGPｺﾞｼｯｸM" panose="020B0600000000000000" pitchFamily="50" charset="-128"/>
                <a:ea typeface="HGPｺﾞｼｯｸM" panose="020B0600000000000000" pitchFamily="50" charset="-128"/>
              </a:rPr>
              <a:t>プレミアについて：生命保険契約のご検討の際は必ず「契約概要（移行制度専用）」「注意喚起情報（移行制度専用）」「ご契約のしおり・約款」「ご契約のしおり・約款（移行制度専用）」をご覧ください</a:t>
            </a:r>
            <a:r>
              <a:rPr lang="ja-JP" altLang="en-US" sz="800" dirty="0" smtClean="0">
                <a:solidFill>
                  <a:schemeClr val="tx1">
                    <a:lumMod val="75000"/>
                    <a:lumOff val="25000"/>
                  </a:schemeClr>
                </a:solidFill>
                <a:latin typeface="HGPｺﾞｼｯｸM" panose="020B0600000000000000" pitchFamily="50" charset="-128"/>
                <a:ea typeface="HGPｺﾞｼｯｸM" panose="020B0600000000000000" pitchFamily="50" charset="-128"/>
              </a:rPr>
              <a:t>。</a:t>
            </a:r>
            <a:endParaRPr lang="ja-JP" altLang="en-US" sz="800" dirty="0">
              <a:solidFill>
                <a:schemeClr val="tx1">
                  <a:lumMod val="75000"/>
                  <a:lumOff val="25000"/>
                </a:schemeClr>
              </a:solidFill>
              <a:latin typeface="HGPｺﾞｼｯｸM" panose="020B0600000000000000" pitchFamily="50" charset="-128"/>
              <a:ea typeface="HGPｺﾞｼｯｸM" panose="020B0600000000000000" pitchFamily="50" charset="-128"/>
            </a:endParaRPr>
          </a:p>
        </p:txBody>
      </p:sp>
      <p:cxnSp>
        <p:nvCxnSpPr>
          <p:cNvPr id="163" name="直線コネクタ 162"/>
          <p:cNvCxnSpPr/>
          <p:nvPr/>
        </p:nvCxnSpPr>
        <p:spPr bwMode="gray">
          <a:xfrm>
            <a:off x="0" y="9349482"/>
            <a:ext cx="7129463" cy="0"/>
          </a:xfrm>
          <a:prstGeom prst="line">
            <a:avLst/>
          </a:prstGeom>
          <a:noFill/>
          <a:ln w="12700" cap="rnd" cmpd="dbl" algn="ctr">
            <a:solidFill>
              <a:schemeClr val="tx1">
                <a:lumMod val="75000"/>
                <a:lumOff val="25000"/>
              </a:schemeClr>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線コネクタ 171"/>
          <p:cNvCxnSpPr/>
          <p:nvPr/>
        </p:nvCxnSpPr>
        <p:spPr bwMode="gray">
          <a:xfrm flipH="1" flipV="1">
            <a:off x="2693085" y="5637456"/>
            <a:ext cx="3175" cy="534988"/>
          </a:xfrm>
          <a:prstGeom prst="line">
            <a:avLst/>
          </a:prstGeom>
          <a:ln w="1270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77" name="角丸四角形 8"/>
          <p:cNvSpPr>
            <a:spLocks noChangeArrowheads="1"/>
          </p:cNvSpPr>
          <p:nvPr/>
        </p:nvSpPr>
        <p:spPr bwMode="gray">
          <a:xfrm>
            <a:off x="3232836" y="3733567"/>
            <a:ext cx="3600450" cy="407988"/>
          </a:xfrm>
          <a:prstGeom prst="roundRect">
            <a:avLst>
              <a:gd name="adj" fmla="val 16667"/>
            </a:avLst>
          </a:prstGeom>
          <a:noFill/>
          <a:ln w="22225" cmpd="dbl"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938213" eaLnBrk="0" hangingPunct="0">
              <a:spcBef>
                <a:spcPct val="20000"/>
              </a:spcBef>
              <a:buChar char="•"/>
              <a:defRPr kumimoji="1" sz="3300">
                <a:solidFill>
                  <a:schemeClr val="tx1"/>
                </a:solidFill>
                <a:latin typeface="Meiryo UI" pitchFamily="50" charset="-128"/>
                <a:ea typeface="Meiryo UI" pitchFamily="50" charset="-128"/>
              </a:defRPr>
            </a:lvl1pPr>
            <a:lvl2pPr marL="758825" indent="-288925" defTabSz="938213" eaLnBrk="0" hangingPunct="0">
              <a:spcBef>
                <a:spcPct val="20000"/>
              </a:spcBef>
              <a:buChar char="–"/>
              <a:defRPr kumimoji="1" sz="2900">
                <a:solidFill>
                  <a:schemeClr val="tx1"/>
                </a:solidFill>
                <a:latin typeface="Meiryo UI" pitchFamily="50" charset="-128"/>
                <a:ea typeface="Meiryo UI" pitchFamily="50" charset="-128"/>
              </a:defRPr>
            </a:lvl2pPr>
            <a:lvl3pPr marL="1171575" indent="-233363" defTabSz="938213" eaLnBrk="0" hangingPunct="0">
              <a:spcBef>
                <a:spcPct val="20000"/>
              </a:spcBef>
              <a:buChar char="•"/>
              <a:defRPr kumimoji="1" sz="2500">
                <a:solidFill>
                  <a:schemeClr val="tx1"/>
                </a:solidFill>
                <a:latin typeface="Meiryo UI" pitchFamily="50" charset="-128"/>
                <a:ea typeface="Meiryo UI" pitchFamily="50" charset="-128"/>
              </a:defRPr>
            </a:lvl3pPr>
            <a:lvl4pPr marL="1638300" indent="-231775" defTabSz="938213" eaLnBrk="0" hangingPunct="0">
              <a:spcBef>
                <a:spcPct val="20000"/>
              </a:spcBef>
              <a:buChar char="–"/>
              <a:defRPr kumimoji="1" sz="2100">
                <a:solidFill>
                  <a:schemeClr val="tx1"/>
                </a:solidFill>
                <a:latin typeface="Meiryo UI" pitchFamily="50" charset="-128"/>
                <a:ea typeface="Meiryo UI" pitchFamily="50" charset="-128"/>
              </a:defRPr>
            </a:lvl4pPr>
            <a:lvl5pPr marL="2103438" indent="-225425" defTabSz="938213" eaLnBrk="0" hangingPunct="0">
              <a:spcBef>
                <a:spcPct val="20000"/>
              </a:spcBef>
              <a:buChar char="»"/>
              <a:defRPr kumimoji="1" sz="2100">
                <a:solidFill>
                  <a:schemeClr val="tx1"/>
                </a:solidFill>
                <a:latin typeface="Meiryo UI" pitchFamily="50" charset="-128"/>
                <a:ea typeface="Meiryo UI" pitchFamily="50" charset="-128"/>
              </a:defRPr>
            </a:lvl5pPr>
            <a:lvl6pPr marL="2560638" indent="-225425" defTabSz="938213" eaLnBrk="0" fontAlgn="base" hangingPunct="0">
              <a:spcBef>
                <a:spcPct val="20000"/>
              </a:spcBef>
              <a:spcAft>
                <a:spcPct val="0"/>
              </a:spcAft>
              <a:buChar char="»"/>
              <a:defRPr kumimoji="1" sz="2100">
                <a:solidFill>
                  <a:schemeClr val="tx1"/>
                </a:solidFill>
                <a:latin typeface="Meiryo UI" pitchFamily="50" charset="-128"/>
                <a:ea typeface="Meiryo UI" pitchFamily="50" charset="-128"/>
              </a:defRPr>
            </a:lvl6pPr>
            <a:lvl7pPr marL="3017838" indent="-225425" defTabSz="938213" eaLnBrk="0" fontAlgn="base" hangingPunct="0">
              <a:spcBef>
                <a:spcPct val="20000"/>
              </a:spcBef>
              <a:spcAft>
                <a:spcPct val="0"/>
              </a:spcAft>
              <a:buChar char="»"/>
              <a:defRPr kumimoji="1" sz="2100">
                <a:solidFill>
                  <a:schemeClr val="tx1"/>
                </a:solidFill>
                <a:latin typeface="Meiryo UI" pitchFamily="50" charset="-128"/>
                <a:ea typeface="Meiryo UI" pitchFamily="50" charset="-128"/>
              </a:defRPr>
            </a:lvl7pPr>
            <a:lvl8pPr marL="3475038" indent="-225425" defTabSz="938213" eaLnBrk="0" fontAlgn="base" hangingPunct="0">
              <a:spcBef>
                <a:spcPct val="20000"/>
              </a:spcBef>
              <a:spcAft>
                <a:spcPct val="0"/>
              </a:spcAft>
              <a:buChar char="»"/>
              <a:defRPr kumimoji="1" sz="2100">
                <a:solidFill>
                  <a:schemeClr val="tx1"/>
                </a:solidFill>
                <a:latin typeface="Meiryo UI" pitchFamily="50" charset="-128"/>
                <a:ea typeface="Meiryo UI" pitchFamily="50" charset="-128"/>
              </a:defRPr>
            </a:lvl8pPr>
            <a:lvl9pPr marL="3932238" indent="-225425" defTabSz="938213" eaLnBrk="0" fontAlgn="base" hangingPunct="0">
              <a:spcBef>
                <a:spcPct val="20000"/>
              </a:spcBef>
              <a:spcAft>
                <a:spcPct val="0"/>
              </a:spcAft>
              <a:buChar char="»"/>
              <a:defRPr kumimoji="1" sz="2100">
                <a:solidFill>
                  <a:schemeClr val="tx1"/>
                </a:solidFill>
                <a:latin typeface="Meiryo UI" pitchFamily="50" charset="-128"/>
                <a:ea typeface="Meiryo UI" pitchFamily="50" charset="-128"/>
              </a:defRPr>
            </a:lvl9pPr>
          </a:lstStyle>
          <a:p>
            <a:pPr algn="ctr" eaLnBrk="1" hangingPunct="1">
              <a:lnSpc>
                <a:spcPct val="90000"/>
              </a:lnSpc>
              <a:spcBef>
                <a:spcPct val="0"/>
              </a:spcBef>
              <a:buFontTx/>
              <a:buNone/>
              <a:defRPr/>
            </a:pPr>
            <a:r>
              <a:rPr lang="ja-JP" altLang="en-US" sz="1000" dirty="0" smtClean="0">
                <a:latin typeface="HGP創英角ｺﾞｼｯｸUB" panose="020B0900000000000000" pitchFamily="50" charset="-128"/>
                <a:ea typeface="HGP創英角ｺﾞｼｯｸUB" panose="020B0900000000000000" pitchFamily="50" charset="-128"/>
              </a:rPr>
              <a:t>病気とケガ補償コースは、</a:t>
            </a:r>
            <a:r>
              <a:rPr lang="ja-JP" altLang="en-US" sz="1000" dirty="0" smtClean="0">
                <a:latin typeface="Times New Roman" pitchFamily="18" charset="0"/>
                <a:ea typeface="HGP創英角ｺﾞｼｯｸUB" pitchFamily="50" charset="-128"/>
              </a:rPr>
              <a:t>退職時に補償が終了します。</a:t>
            </a:r>
            <a:endParaRPr lang="en-US" altLang="ja-JP" sz="1000" dirty="0" smtClean="0">
              <a:latin typeface="Times New Roman" pitchFamily="18" charset="0"/>
              <a:ea typeface="HGP創英角ｺﾞｼｯｸUB" pitchFamily="50" charset="-128"/>
            </a:endParaRPr>
          </a:p>
          <a:p>
            <a:pPr algn="ctr" eaLnBrk="1" hangingPunct="1">
              <a:lnSpc>
                <a:spcPct val="90000"/>
              </a:lnSpc>
              <a:spcBef>
                <a:spcPct val="0"/>
              </a:spcBef>
              <a:buFontTx/>
              <a:buNone/>
              <a:defRPr/>
            </a:pPr>
            <a:r>
              <a:rPr lang="en-US" altLang="ja-JP" sz="1000" dirty="0">
                <a:latin typeface="Times New Roman" pitchFamily="18" charset="0"/>
                <a:ea typeface="HGP創英角ｺﾞｼｯｸUB" pitchFamily="50" charset="-128"/>
              </a:rPr>
              <a:t>※</a:t>
            </a:r>
            <a:r>
              <a:rPr lang="ja-JP" altLang="en-US" sz="1000" dirty="0">
                <a:latin typeface="Times New Roman" pitchFamily="18" charset="0"/>
                <a:ea typeface="HGP創英角ｺﾞｼｯｸUB" pitchFamily="50" charset="-128"/>
              </a:rPr>
              <a:t>ケガのみの補償は退職後も継続することができます</a:t>
            </a:r>
            <a:r>
              <a:rPr lang="ja-JP" altLang="en-US" sz="1000" dirty="0" smtClean="0">
                <a:latin typeface="Times New Roman" pitchFamily="18" charset="0"/>
                <a:ea typeface="HGP創英角ｺﾞｼｯｸUB" pitchFamily="50" charset="-128"/>
              </a:rPr>
              <a:t>。</a:t>
            </a:r>
            <a:endParaRPr lang="ja-JP" altLang="en-US" sz="1000" dirty="0">
              <a:latin typeface="Times New Roman" pitchFamily="18" charset="0"/>
              <a:ea typeface="HGP創英角ｺﾞｼｯｸUB" pitchFamily="50" charset="-128"/>
            </a:endParaRPr>
          </a:p>
        </p:txBody>
      </p:sp>
      <p:sp>
        <p:nvSpPr>
          <p:cNvPr id="178" name="正方形/長方形 177"/>
          <p:cNvSpPr/>
          <p:nvPr/>
        </p:nvSpPr>
        <p:spPr bwMode="gray">
          <a:xfrm>
            <a:off x="642036" y="4297130"/>
            <a:ext cx="360362"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50</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180" name="正方形/長方形 1"/>
          <p:cNvSpPr>
            <a:spLocks noChangeArrowheads="1"/>
          </p:cNvSpPr>
          <p:nvPr/>
        </p:nvSpPr>
        <p:spPr bwMode="gray">
          <a:xfrm>
            <a:off x="4536894" y="9775627"/>
            <a:ext cx="24481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800" dirty="0">
                <a:latin typeface="Meiryo UI" panose="020B0604030504040204" pitchFamily="50" charset="-128"/>
                <a:ea typeface="Meiryo UI" panose="020B0604030504040204" pitchFamily="50" charset="-128"/>
              </a:rPr>
              <a:t>2019 - C – 1560</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2020/02/20 - 2022/02/28 </a:t>
            </a:r>
            <a:endParaRPr lang="ja-JP" altLang="en-US" sz="800" dirty="0">
              <a:latin typeface="Meiryo UI" panose="020B0604030504040204" pitchFamily="50" charset="-128"/>
              <a:ea typeface="Meiryo UI" panose="020B0604030504040204" pitchFamily="50" charset="-128"/>
            </a:endParaRPr>
          </a:p>
        </p:txBody>
      </p:sp>
      <p:sp>
        <p:nvSpPr>
          <p:cNvPr id="181" name="正方形/長方形 180"/>
          <p:cNvSpPr/>
          <p:nvPr/>
        </p:nvSpPr>
        <p:spPr bwMode="gray">
          <a:xfrm>
            <a:off x="0" y="0"/>
            <a:ext cx="7129463" cy="4302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簡易告知制度の</a:t>
            </a:r>
            <a:r>
              <a:rPr kumimoji="1" lang="ja-JP" altLang="en-US" b="1" dirty="0" smtClean="0"/>
              <a:t>ご案内</a:t>
            </a:r>
            <a:r>
              <a:rPr kumimoji="1" lang="en-US" altLang="ja-JP" dirty="0" smtClean="0"/>
              <a:t>	</a:t>
            </a:r>
            <a:r>
              <a:rPr kumimoji="1" lang="ja-JP" altLang="en-US" dirty="0" smtClean="0"/>
              <a:t>　　</a:t>
            </a:r>
            <a:r>
              <a:rPr kumimoji="1" lang="en-US" altLang="ja-JP" sz="1200" b="1" dirty="0" smtClean="0"/>
              <a:t>MS&amp;AD</a:t>
            </a:r>
            <a:r>
              <a:rPr kumimoji="1" lang="ja-JP" altLang="en-US" sz="1200" b="1" dirty="0" smtClean="0"/>
              <a:t>インシュアランスグループ</a:t>
            </a:r>
            <a:r>
              <a:rPr kumimoji="1" lang="ja-JP" altLang="en-US" sz="1200" b="1" dirty="0"/>
              <a:t>独自の制度です</a:t>
            </a:r>
            <a:r>
              <a:rPr kumimoji="1" lang="ja-JP" altLang="en-US" sz="1200" b="1" dirty="0" smtClean="0"/>
              <a:t>！</a:t>
            </a:r>
            <a:endParaRPr kumimoji="1" lang="ja-JP" altLang="en-US" sz="1200" b="1" dirty="0"/>
          </a:p>
        </p:txBody>
      </p:sp>
      <p:sp>
        <p:nvSpPr>
          <p:cNvPr id="182" name="正方形/長方形 181"/>
          <p:cNvSpPr/>
          <p:nvPr/>
        </p:nvSpPr>
        <p:spPr bwMode="gray">
          <a:xfrm>
            <a:off x="171450" y="538162"/>
            <a:ext cx="6853239" cy="1584325"/>
          </a:xfrm>
          <a:prstGeom prst="rect">
            <a:avLst/>
          </a:prstGeom>
          <a:solidFill>
            <a:schemeClr val="bg1"/>
          </a:solidFill>
          <a:ln w="57150">
            <a:solidFill>
              <a:schemeClr val="bg1">
                <a:lumMod val="65000"/>
              </a:schemeClr>
            </a:solidFill>
            <a:miter lim="800000"/>
            <a:headEnd/>
            <a:tailEnd/>
          </a:ln>
        </p:spPr>
        <p:txBody>
          <a:bodyPr lIns="74246" tIns="8884" rIns="74246" bIns="8884"/>
          <a:lstStyle/>
          <a:p>
            <a:pPr>
              <a:lnSpc>
                <a:spcPct val="90000"/>
              </a:lnSpc>
            </a:pPr>
            <a:endParaRPr lang="ja-JP" altLang="en-US" sz="1600" b="1">
              <a:solidFill>
                <a:srgbClr val="000000"/>
              </a:solidFill>
              <a:latin typeface="Meiryo UI" pitchFamily="50" charset="-128"/>
              <a:ea typeface="Meiryo UI" pitchFamily="50" charset="-128"/>
              <a:cs typeface="Meiryo UI" pitchFamily="50" charset="-128"/>
            </a:endParaRPr>
          </a:p>
        </p:txBody>
      </p:sp>
      <p:grpSp>
        <p:nvGrpSpPr>
          <p:cNvPr id="185" name="グループ化 184"/>
          <p:cNvGrpSpPr/>
          <p:nvPr/>
        </p:nvGrpSpPr>
        <p:grpSpPr bwMode="gray">
          <a:xfrm>
            <a:off x="237956" y="599281"/>
            <a:ext cx="133688" cy="1449725"/>
            <a:chOff x="237956" y="599281"/>
            <a:chExt cx="133688" cy="1449725"/>
          </a:xfrm>
        </p:grpSpPr>
        <p:sp>
          <p:nvSpPr>
            <p:cNvPr id="183" name="直角三角形 182"/>
            <p:cNvSpPr/>
            <p:nvPr/>
          </p:nvSpPr>
          <p:spPr bwMode="gray">
            <a:xfrm>
              <a:off x="237956" y="1915318"/>
              <a:ext cx="133688" cy="133688"/>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直角三角形 183"/>
            <p:cNvSpPr/>
            <p:nvPr/>
          </p:nvSpPr>
          <p:spPr bwMode="gray">
            <a:xfrm flipV="1">
              <a:off x="237956" y="599281"/>
              <a:ext cx="133688" cy="133688"/>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6" name="グループ化 185"/>
          <p:cNvGrpSpPr/>
          <p:nvPr/>
        </p:nvGrpSpPr>
        <p:grpSpPr bwMode="gray">
          <a:xfrm flipH="1">
            <a:off x="6793251" y="599281"/>
            <a:ext cx="133688" cy="1449725"/>
            <a:chOff x="237956" y="599281"/>
            <a:chExt cx="133688" cy="1449725"/>
          </a:xfrm>
        </p:grpSpPr>
        <p:sp>
          <p:nvSpPr>
            <p:cNvPr id="187" name="直角三角形 186"/>
            <p:cNvSpPr/>
            <p:nvPr/>
          </p:nvSpPr>
          <p:spPr bwMode="gray">
            <a:xfrm>
              <a:off x="237956" y="1915318"/>
              <a:ext cx="133688" cy="133688"/>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直角三角形 187"/>
            <p:cNvSpPr/>
            <p:nvPr/>
          </p:nvSpPr>
          <p:spPr bwMode="gray">
            <a:xfrm flipV="1">
              <a:off x="237956" y="599281"/>
              <a:ext cx="133688" cy="133688"/>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9" name="台形 188"/>
          <p:cNvSpPr/>
          <p:nvPr/>
        </p:nvSpPr>
        <p:spPr bwMode="gray">
          <a:xfrm flipV="1">
            <a:off x="414591" y="604697"/>
            <a:ext cx="6335713" cy="251351"/>
          </a:xfrm>
          <a:prstGeom prst="trapezoid">
            <a:avLst>
              <a:gd name="adj" fmla="val 798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テキスト ボックス 189"/>
          <p:cNvSpPr txBox="1"/>
          <p:nvPr/>
        </p:nvSpPr>
        <p:spPr bwMode="gray">
          <a:xfrm>
            <a:off x="1691661" y="610800"/>
            <a:ext cx="3313728" cy="276999"/>
          </a:xfrm>
          <a:prstGeom prst="rect">
            <a:avLst/>
          </a:prstGeom>
          <a:noFill/>
        </p:spPr>
        <p:txBody>
          <a:bodyPr wrap="none" rtlCol="0">
            <a:spAutoFit/>
          </a:bodyPr>
          <a:lstStyle/>
          <a:p>
            <a:r>
              <a:rPr kumimoji="1" lang="ja-JP" altLang="en-US" sz="1200" b="1" dirty="0">
                <a:solidFill>
                  <a:schemeClr val="bg1"/>
                </a:solidFill>
              </a:rPr>
              <a:t>損害保険から生命保険へ「簡易告知」で契約</a:t>
            </a:r>
            <a:r>
              <a:rPr kumimoji="1" lang="ja-JP" altLang="en-US" sz="1200" b="1" dirty="0" smtClean="0">
                <a:solidFill>
                  <a:schemeClr val="bg1"/>
                </a:solidFill>
              </a:rPr>
              <a:t>移行</a:t>
            </a:r>
            <a:endParaRPr kumimoji="1" lang="ja-JP" altLang="en-US" sz="1200" b="1" dirty="0">
              <a:solidFill>
                <a:schemeClr val="bg1"/>
              </a:solidFill>
            </a:endParaRPr>
          </a:p>
        </p:txBody>
      </p:sp>
      <p:sp>
        <p:nvSpPr>
          <p:cNvPr id="191" name="テキスト ボックス 190"/>
          <p:cNvSpPr txBox="1"/>
          <p:nvPr/>
        </p:nvSpPr>
        <p:spPr bwMode="gray">
          <a:xfrm>
            <a:off x="257321" y="926908"/>
            <a:ext cx="5460149" cy="590931"/>
          </a:xfrm>
          <a:prstGeom prst="rect">
            <a:avLst/>
          </a:prstGeom>
          <a:noFill/>
        </p:spPr>
        <p:txBody>
          <a:bodyPr wrap="none" rtlCol="0">
            <a:spAutoFit/>
          </a:bodyPr>
          <a:lstStyle/>
          <a:p>
            <a:pPr>
              <a:lnSpc>
                <a:spcPct val="90000"/>
              </a:lnSpc>
              <a:defRPr/>
            </a:pP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「病気とケガ補償コース（</a:t>
            </a:r>
            <a:r>
              <a:rPr lang="zh-TW" altLang="en-US" sz="1200" b="1" dirty="0">
                <a:solidFill>
                  <a:schemeClr val="tx1">
                    <a:lumMod val="65000"/>
                    <a:lumOff val="35000"/>
                  </a:schemeClr>
                </a:solidFill>
                <a:latin typeface="Meiryo UI" pitchFamily="50" charset="-128"/>
                <a:ea typeface="Meiryo UI" pitchFamily="50" charset="-128"/>
                <a:cs typeface="Meiryo UI" pitchFamily="50" charset="-128"/>
              </a:rPr>
              <a:t>団体総合生活補償保険（</a:t>
            </a:r>
            <a:r>
              <a:rPr lang="en-US" altLang="zh-TW" sz="1200" b="1" dirty="0">
                <a:solidFill>
                  <a:schemeClr val="tx1">
                    <a:lumMod val="65000"/>
                    <a:lumOff val="35000"/>
                  </a:schemeClr>
                </a:solidFill>
                <a:latin typeface="Meiryo UI" pitchFamily="50" charset="-128"/>
                <a:ea typeface="Meiryo UI" pitchFamily="50" charset="-128"/>
                <a:cs typeface="Meiryo UI" pitchFamily="50" charset="-128"/>
              </a:rPr>
              <a:t>MS&amp;AD</a:t>
            </a:r>
            <a:r>
              <a:rPr lang="zh-TW" altLang="en-US" sz="1200" b="1" dirty="0">
                <a:solidFill>
                  <a:schemeClr val="tx1">
                    <a:lumMod val="65000"/>
                    <a:lumOff val="35000"/>
                  </a:schemeClr>
                </a:solidFill>
                <a:latin typeface="Meiryo UI" pitchFamily="50" charset="-128"/>
                <a:ea typeface="Meiryo UI" pitchFamily="50" charset="-128"/>
                <a:cs typeface="Meiryo UI" pitchFamily="50" charset="-128"/>
              </a:rPr>
              <a:t>型）</a:t>
            </a: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a:t>
            </a:r>
            <a:endParaRPr lang="en-US" altLang="ja-JP" sz="1200" b="1" dirty="0">
              <a:solidFill>
                <a:schemeClr val="tx1">
                  <a:lumMod val="65000"/>
                  <a:lumOff val="35000"/>
                </a:schemeClr>
              </a:solidFill>
              <a:latin typeface="Meiryo UI" pitchFamily="50" charset="-128"/>
              <a:ea typeface="Meiryo UI" pitchFamily="50" charset="-128"/>
              <a:cs typeface="Meiryo UI" pitchFamily="50" charset="-128"/>
            </a:endParaRPr>
          </a:p>
          <a:p>
            <a:pPr>
              <a:lnSpc>
                <a:spcPct val="90000"/>
              </a:lnSpc>
              <a:defRPr/>
            </a:pPr>
            <a:r>
              <a:rPr lang="ja-JP" altLang="en-US" sz="1200" dirty="0">
                <a:latin typeface="Meiryo UI" pitchFamily="50" charset="-128"/>
                <a:ea typeface="Meiryo UI" pitchFamily="50" charset="-128"/>
                <a:cs typeface="Meiryo UI" pitchFamily="50" charset="-128"/>
              </a:rPr>
              <a:t>にご加入いただくと退職時または退職後はじめて迎える満期時に簡単な告知で</a:t>
            </a:r>
            <a:endParaRPr lang="en-US" altLang="ja-JP" sz="1200" dirty="0">
              <a:latin typeface="Meiryo UI" pitchFamily="50" charset="-128"/>
              <a:ea typeface="Meiryo UI" pitchFamily="50" charset="-128"/>
              <a:cs typeface="Meiryo UI" pitchFamily="50" charset="-128"/>
            </a:endParaRPr>
          </a:p>
          <a:p>
            <a:pPr>
              <a:lnSpc>
                <a:spcPct val="90000"/>
              </a:lnSpc>
              <a:defRPr/>
            </a:pPr>
            <a:r>
              <a:rPr lang="ja-JP" altLang="en-US" sz="1200" dirty="0">
                <a:latin typeface="Meiryo UI" pitchFamily="50" charset="-128"/>
                <a:ea typeface="Meiryo UI" pitchFamily="50" charset="-128"/>
                <a:cs typeface="Meiryo UI" pitchFamily="50" charset="-128"/>
              </a:rPr>
              <a:t>三井住友海上あいおい生命の</a:t>
            </a: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「新医療保険</a:t>
            </a:r>
            <a:r>
              <a:rPr lang="en-US" altLang="ja-JP" sz="1200" b="1" dirty="0">
                <a:solidFill>
                  <a:schemeClr val="tx1">
                    <a:lumMod val="65000"/>
                    <a:lumOff val="35000"/>
                  </a:schemeClr>
                </a:solidFill>
                <a:latin typeface="Meiryo UI" pitchFamily="50" charset="-128"/>
                <a:ea typeface="Meiryo UI" pitchFamily="50" charset="-128"/>
                <a:cs typeface="Meiryo UI" pitchFamily="50" charset="-128"/>
              </a:rPr>
              <a:t>A</a:t>
            </a: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プレミア</a:t>
            </a:r>
            <a:r>
              <a:rPr lang="en-US" altLang="ja-JP" sz="1200" b="1" baseline="30000" dirty="0">
                <a:solidFill>
                  <a:schemeClr val="tx1">
                    <a:lumMod val="65000"/>
                    <a:lumOff val="35000"/>
                  </a:schemeClr>
                </a:solidFill>
                <a:latin typeface="Meiryo UI" pitchFamily="50" charset="-128"/>
                <a:ea typeface="Meiryo UI" pitchFamily="50" charset="-128"/>
                <a:cs typeface="Meiryo UI" pitchFamily="50" charset="-128"/>
              </a:rPr>
              <a:t>※</a:t>
            </a: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へ移行できる場合があります</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56" name="Rectangle 1887"/>
          <p:cNvSpPr>
            <a:spLocks noChangeAspect="1" noChangeArrowheads="1"/>
          </p:cNvSpPr>
          <p:nvPr/>
        </p:nvSpPr>
        <p:spPr bwMode="gray">
          <a:xfrm>
            <a:off x="304800" y="1533118"/>
            <a:ext cx="629659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33CC33"/>
                </a:solidFill>
                <a:prstDash val="dash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kumimoji="1" sz="40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35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3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6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6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6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6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6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600">
                <a:solidFill>
                  <a:schemeClr val="tx1"/>
                </a:solidFill>
                <a:latin typeface="Meiryo UI" panose="020B0604030504040204" pitchFamily="50" charset="-128"/>
                <a:ea typeface="Meiryo UI" panose="020B0604030504040204" pitchFamily="50" charset="-128"/>
              </a:defRPr>
            </a:lvl9pPr>
          </a:lstStyle>
          <a:p>
            <a:pPr>
              <a:spcBef>
                <a:spcPct val="0"/>
              </a:spcBef>
              <a:buFontTx/>
              <a:buNone/>
            </a:pPr>
            <a:r>
              <a:rPr lang="ja-JP" altLang="en-US" sz="1000" dirty="0">
                <a:solidFill>
                  <a:srgbClr val="000000"/>
                </a:solidFill>
                <a:latin typeface="ＭＳ Ｐ明朝" panose="02020600040205080304" pitchFamily="18" charset="-128"/>
              </a:rPr>
              <a:t>「健康状況告知」において一定の条件を満たす場合は、「新医療保険Ａプレミア</a:t>
            </a:r>
            <a:r>
              <a:rPr lang="en-US" altLang="ja-JP" sz="1000" baseline="30000" dirty="0">
                <a:solidFill>
                  <a:srgbClr val="000000"/>
                </a:solidFill>
              </a:rPr>
              <a:t>※</a:t>
            </a:r>
            <a:r>
              <a:rPr lang="ja-JP" altLang="en-US" sz="1000" dirty="0">
                <a:solidFill>
                  <a:srgbClr val="000000"/>
                </a:solidFill>
              </a:rPr>
              <a:t>」</a:t>
            </a:r>
            <a:r>
              <a:rPr lang="ja-JP" altLang="en-US" sz="1000" dirty="0">
                <a:solidFill>
                  <a:srgbClr val="000000"/>
                </a:solidFill>
                <a:latin typeface="ＭＳ Ｐ明朝" panose="02020600040205080304" pitchFamily="18" charset="-128"/>
              </a:rPr>
              <a:t>へ</a:t>
            </a:r>
            <a:r>
              <a:rPr lang="ja-JP" altLang="en-US" sz="1000" dirty="0">
                <a:solidFill>
                  <a:srgbClr val="000000"/>
                </a:solidFill>
              </a:rPr>
              <a:t>の簡易告知制度が</a:t>
            </a:r>
            <a:r>
              <a:rPr lang="ja-JP" altLang="en-US" sz="1000" dirty="0">
                <a:solidFill>
                  <a:srgbClr val="000000"/>
                </a:solidFill>
                <a:latin typeface="ＭＳ Ｐ明朝" panose="02020600040205080304" pitchFamily="18" charset="-128"/>
              </a:rPr>
              <a:t>ご利用いただけます。</a:t>
            </a:r>
            <a:br>
              <a:rPr lang="ja-JP" altLang="en-US" sz="1000" dirty="0">
                <a:solidFill>
                  <a:srgbClr val="000000"/>
                </a:solidFill>
                <a:latin typeface="ＭＳ Ｐ明朝" panose="02020600040205080304" pitchFamily="18" charset="-128"/>
              </a:rPr>
            </a:br>
            <a:r>
              <a:rPr lang="ja-JP" altLang="en-US" sz="1000" dirty="0">
                <a:solidFill>
                  <a:srgbClr val="000000"/>
                </a:solidFill>
                <a:latin typeface="ＭＳ Ｐ明朝" panose="02020600040205080304" pitchFamily="18" charset="-128"/>
              </a:rPr>
              <a:t>詳細はカネカ保険センター株式会社へお問い合わせください。</a:t>
            </a:r>
          </a:p>
        </p:txBody>
      </p:sp>
      <p:sp>
        <p:nvSpPr>
          <p:cNvPr id="155" name="テキスト ボックス 1"/>
          <p:cNvSpPr txBox="1">
            <a:spLocks noChangeArrowheads="1"/>
          </p:cNvSpPr>
          <p:nvPr/>
        </p:nvSpPr>
        <p:spPr bwMode="gray">
          <a:xfrm>
            <a:off x="304800" y="1845974"/>
            <a:ext cx="4460875"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0" rIns="91380" bIns="45690">
            <a:spAutoFit/>
          </a:bodyPr>
          <a:lstStyle>
            <a:lvl1pPr>
              <a:spcBef>
                <a:spcPct val="20000"/>
              </a:spcBef>
              <a:buChar char="•"/>
              <a:defRPr kumimoji="1" sz="40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35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30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6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6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6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6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6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600">
                <a:solidFill>
                  <a:schemeClr val="tx1"/>
                </a:solidFill>
                <a:latin typeface="Meiryo UI" panose="020B0604030504040204" pitchFamily="50" charset="-128"/>
                <a:ea typeface="Meiryo UI" panose="020B0604030504040204" pitchFamily="50" charset="-128"/>
              </a:defRPr>
            </a:lvl9pPr>
          </a:lstStyle>
          <a:p>
            <a:pPr eaLnBrk="1" hangingPunct="1">
              <a:lnSpc>
                <a:spcPts val="900"/>
              </a:lnSpc>
              <a:spcBef>
                <a:spcPct val="0"/>
              </a:spcBef>
              <a:buFontTx/>
              <a:buNone/>
            </a:pPr>
            <a:r>
              <a:rPr lang="en-US" altLang="ja-JP" sz="800" dirty="0">
                <a:solidFill>
                  <a:srgbClr val="000000"/>
                </a:solidFill>
              </a:rPr>
              <a:t>※</a:t>
            </a:r>
            <a:r>
              <a:rPr lang="ja-JP" altLang="en-US" sz="800" dirty="0">
                <a:solidFill>
                  <a:srgbClr val="000000"/>
                </a:solidFill>
              </a:rPr>
              <a:t>「新医療保険</a:t>
            </a:r>
            <a:r>
              <a:rPr lang="en-US" altLang="ja-JP" sz="800" dirty="0">
                <a:solidFill>
                  <a:srgbClr val="000000"/>
                </a:solidFill>
              </a:rPr>
              <a:t>A</a:t>
            </a:r>
            <a:r>
              <a:rPr lang="ja-JP" altLang="en-US" sz="800" dirty="0">
                <a:solidFill>
                  <a:srgbClr val="000000"/>
                </a:solidFill>
              </a:rPr>
              <a:t>プレミア」は「低・無解約返戻金選択型医療保険（１８）無配当」の販売名称です。</a:t>
            </a:r>
            <a:endParaRPr lang="en-US" altLang="ja-JP" sz="800" dirty="0">
              <a:solidFill>
                <a:srgbClr val="000000"/>
              </a:solidFill>
            </a:endParaRPr>
          </a:p>
        </p:txBody>
      </p:sp>
      <p:grpSp>
        <p:nvGrpSpPr>
          <p:cNvPr id="195" name="グループ化 194"/>
          <p:cNvGrpSpPr/>
          <p:nvPr/>
        </p:nvGrpSpPr>
        <p:grpSpPr bwMode="gray">
          <a:xfrm rot="733738">
            <a:off x="5242095" y="461962"/>
            <a:ext cx="1774060" cy="980280"/>
            <a:chOff x="5242095" y="461962"/>
            <a:chExt cx="1774060" cy="980280"/>
          </a:xfrm>
        </p:grpSpPr>
        <p:sp>
          <p:nvSpPr>
            <p:cNvPr id="193" name="星 32 192"/>
            <p:cNvSpPr/>
            <p:nvPr/>
          </p:nvSpPr>
          <p:spPr bwMode="gray">
            <a:xfrm>
              <a:off x="5242095" y="461962"/>
              <a:ext cx="1774060" cy="980280"/>
            </a:xfrm>
            <a:prstGeom prst="star32">
              <a:avLst>
                <a:gd name="adj" fmla="val 47524"/>
              </a:avLst>
            </a:prstGeom>
            <a:solidFill>
              <a:srgbClr val="C8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テキスト ボックス 191"/>
            <p:cNvSpPr txBox="1"/>
            <p:nvPr/>
          </p:nvSpPr>
          <p:spPr bwMode="gray">
            <a:xfrm>
              <a:off x="5284983" y="685839"/>
              <a:ext cx="1688284" cy="553998"/>
            </a:xfrm>
            <a:prstGeom prst="rect">
              <a:avLst/>
            </a:prstGeom>
            <a:noFill/>
          </p:spPr>
          <p:txBody>
            <a:bodyPr wrap="none" rtlCol="0">
              <a:spAutoFit/>
            </a:bodyPr>
            <a:lstStyle/>
            <a:p>
              <a:pPr algn="ctr">
                <a:lnSpc>
                  <a:spcPts val="1200"/>
                </a:lnSpc>
              </a:pPr>
              <a:r>
                <a:rPr lang="ja-JP" altLang="en-US" sz="900" dirty="0">
                  <a:solidFill>
                    <a:schemeClr val="bg1"/>
                  </a:solidFill>
                  <a:latin typeface="Meiryo UI" panose="020B0604030504040204" pitchFamily="50" charset="-128"/>
                  <a:ea typeface="Meiryo UI" panose="020B0604030504040204" pitchFamily="50" charset="-128"/>
                </a:rPr>
                <a:t>将来の医療保障準備</a:t>
              </a:r>
              <a:r>
                <a:rPr lang="ja-JP" altLang="en-US" sz="900" dirty="0" smtClean="0">
                  <a:solidFill>
                    <a:schemeClr val="bg1"/>
                  </a:solidFill>
                  <a:latin typeface="Meiryo UI" panose="020B0604030504040204" pitchFamily="50" charset="-128"/>
                  <a:ea typeface="Meiryo UI" panose="020B0604030504040204" pitchFamily="50" charset="-128"/>
                </a:rPr>
                <a:t>を見据え</a:t>
              </a:r>
              <a:r>
                <a:rPr lang="ja-JP" altLang="en-US" sz="900" dirty="0">
                  <a:solidFill>
                    <a:schemeClr val="bg1"/>
                  </a:solidFill>
                  <a:latin typeface="Meiryo UI" panose="020B0604030504040204" pitchFamily="50" charset="-128"/>
                  <a:ea typeface="Meiryo UI" panose="020B0604030504040204" pitchFamily="50" charset="-128"/>
                </a:rPr>
                <a:t>、</a:t>
              </a:r>
              <a:endParaRPr lang="en-US" altLang="ja-JP" sz="900" dirty="0">
                <a:solidFill>
                  <a:schemeClr val="bg1"/>
                </a:solidFill>
                <a:latin typeface="Meiryo UI" panose="020B0604030504040204" pitchFamily="50" charset="-128"/>
                <a:ea typeface="Meiryo UI" panose="020B0604030504040204" pitchFamily="50" charset="-128"/>
              </a:endParaRPr>
            </a:p>
            <a:p>
              <a:pPr algn="ctr">
                <a:lnSpc>
                  <a:spcPts val="1200"/>
                </a:lnSpc>
              </a:pPr>
              <a:r>
                <a:rPr lang="ja-JP" altLang="en-US" sz="900" b="1" dirty="0">
                  <a:solidFill>
                    <a:schemeClr val="bg1"/>
                  </a:solidFill>
                  <a:latin typeface="Meiryo UI" panose="020B0604030504040204" pitchFamily="50" charset="-128"/>
                  <a:ea typeface="Meiryo UI" panose="020B0604030504040204" pitchFamily="50" charset="-128"/>
                </a:rPr>
                <a:t>「病気とケガ補償コース」</a:t>
              </a:r>
              <a:r>
                <a:rPr lang="ja-JP" altLang="en-US" sz="900" dirty="0">
                  <a:solidFill>
                    <a:schemeClr val="bg1"/>
                  </a:solidFill>
                  <a:latin typeface="Meiryo UI" panose="020B0604030504040204" pitchFamily="50" charset="-128"/>
                  <a:ea typeface="Meiryo UI" panose="020B0604030504040204" pitchFamily="50" charset="-128"/>
                </a:rPr>
                <a:t>に</a:t>
              </a:r>
              <a:endParaRPr lang="en-US" altLang="ja-JP" sz="900" dirty="0">
                <a:solidFill>
                  <a:schemeClr val="bg1"/>
                </a:solidFill>
                <a:latin typeface="Meiryo UI" panose="020B0604030504040204" pitchFamily="50" charset="-128"/>
                <a:ea typeface="Meiryo UI" panose="020B0604030504040204" pitchFamily="50" charset="-128"/>
              </a:endParaRPr>
            </a:p>
            <a:p>
              <a:pPr algn="ctr">
                <a:lnSpc>
                  <a:spcPts val="1200"/>
                </a:lnSpc>
              </a:pPr>
              <a:r>
                <a:rPr lang="ja-JP" altLang="en-US" sz="900" dirty="0">
                  <a:solidFill>
                    <a:schemeClr val="bg1"/>
                  </a:solidFill>
                  <a:latin typeface="Meiryo UI" panose="020B0604030504040204" pitchFamily="50" charset="-128"/>
                  <a:ea typeface="Meiryo UI" panose="020B0604030504040204" pitchFamily="50" charset="-128"/>
                </a:rPr>
                <a:t>加入しておきましょう</a:t>
              </a:r>
              <a:r>
                <a:rPr lang="ja-JP" altLang="en-US" sz="900" dirty="0" smtClean="0">
                  <a:solidFill>
                    <a:schemeClr val="bg1"/>
                  </a:solidFill>
                  <a:latin typeface="Meiryo UI" panose="020B0604030504040204" pitchFamily="50" charset="-128"/>
                  <a:ea typeface="Meiryo UI" panose="020B0604030504040204" pitchFamily="50" charset="-128"/>
                </a:rPr>
                <a:t>！</a:t>
              </a:r>
              <a:endParaRPr lang="ja-JP" altLang="en-US" sz="900" dirty="0">
                <a:solidFill>
                  <a:schemeClr val="bg1"/>
                </a:solidFill>
                <a:latin typeface="Meiryo UI" panose="020B0604030504040204" pitchFamily="50" charset="-128"/>
                <a:ea typeface="Meiryo UI" panose="020B0604030504040204" pitchFamily="50" charset="-128"/>
              </a:endParaRPr>
            </a:p>
          </p:txBody>
        </p:sp>
      </p:grpSp>
      <p:sp>
        <p:nvSpPr>
          <p:cNvPr id="196" name="角丸四角形 195"/>
          <p:cNvSpPr/>
          <p:nvPr/>
        </p:nvSpPr>
        <p:spPr bwMode="gray">
          <a:xfrm>
            <a:off x="171450" y="2257424"/>
            <a:ext cx="1507137" cy="795506"/>
          </a:xfrm>
          <a:prstGeom prst="roundRect">
            <a:avLst/>
          </a:prstGeom>
          <a:pattFill prst="dotGrid">
            <a:fgClr>
              <a:schemeClr val="bg1">
                <a:lumMod val="85000"/>
              </a:schemeClr>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角丸四角形 196"/>
          <p:cNvSpPr/>
          <p:nvPr/>
        </p:nvSpPr>
        <p:spPr bwMode="gray">
          <a:xfrm>
            <a:off x="1940255" y="2257424"/>
            <a:ext cx="1507137" cy="795506"/>
          </a:xfrm>
          <a:prstGeom prst="roundRect">
            <a:avLst/>
          </a:prstGeom>
          <a:pattFill prst="dotGrid">
            <a:fgClr>
              <a:schemeClr val="bg1">
                <a:lumMod val="85000"/>
              </a:schemeClr>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角丸四角形 197"/>
          <p:cNvSpPr/>
          <p:nvPr/>
        </p:nvSpPr>
        <p:spPr bwMode="gray">
          <a:xfrm>
            <a:off x="3709060" y="2257424"/>
            <a:ext cx="1507137" cy="795506"/>
          </a:xfrm>
          <a:prstGeom prst="roundRect">
            <a:avLst/>
          </a:prstGeom>
          <a:pattFill prst="dotGrid">
            <a:fgClr>
              <a:schemeClr val="bg1">
                <a:lumMod val="85000"/>
              </a:schemeClr>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角丸四角形 198"/>
          <p:cNvSpPr/>
          <p:nvPr/>
        </p:nvSpPr>
        <p:spPr bwMode="gray">
          <a:xfrm>
            <a:off x="5477863" y="2257424"/>
            <a:ext cx="1507137" cy="795506"/>
          </a:xfrm>
          <a:prstGeom prst="roundRect">
            <a:avLst/>
          </a:prstGeom>
          <a:pattFill prst="dotGrid">
            <a:fgClr>
              <a:schemeClr val="bg1">
                <a:lumMod val="85000"/>
              </a:schemeClr>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p:cNvSpPr txBox="1"/>
          <p:nvPr/>
        </p:nvSpPr>
        <p:spPr bwMode="gray">
          <a:xfrm>
            <a:off x="527873" y="2219542"/>
            <a:ext cx="699230" cy="369332"/>
          </a:xfrm>
          <a:prstGeom prst="rect">
            <a:avLst/>
          </a:prstGeom>
          <a:noFill/>
        </p:spPr>
        <p:txBody>
          <a:bodyPr wrap="none" rtlCol="0">
            <a:spAutoFit/>
          </a:bodyPr>
          <a:lstStyle/>
          <a:p>
            <a:pPr algn="ctr"/>
            <a:r>
              <a:rPr kumimoji="1" lang="en-US" altLang="ja-JP" sz="1200" b="1" dirty="0" smtClean="0">
                <a:solidFill>
                  <a:schemeClr val="bg1">
                    <a:lumMod val="50000"/>
                  </a:schemeClr>
                </a:solidFill>
              </a:rPr>
              <a:t>Point</a:t>
            </a:r>
            <a:r>
              <a:rPr kumimoji="1" lang="en-US" altLang="ja-JP" b="1" dirty="0" smtClean="0">
                <a:solidFill>
                  <a:schemeClr val="bg1">
                    <a:lumMod val="50000"/>
                  </a:schemeClr>
                </a:solidFill>
              </a:rPr>
              <a:t>1</a:t>
            </a:r>
            <a:endParaRPr kumimoji="1" lang="ja-JP" altLang="en-US" b="1" dirty="0">
              <a:solidFill>
                <a:schemeClr val="bg1">
                  <a:lumMod val="50000"/>
                </a:schemeClr>
              </a:solidFill>
            </a:endParaRPr>
          </a:p>
        </p:txBody>
      </p:sp>
      <p:sp>
        <p:nvSpPr>
          <p:cNvPr id="202" name="テキスト ボックス 201"/>
          <p:cNvSpPr txBox="1"/>
          <p:nvPr/>
        </p:nvSpPr>
        <p:spPr bwMode="gray">
          <a:xfrm>
            <a:off x="2344208" y="2219542"/>
            <a:ext cx="699230" cy="369332"/>
          </a:xfrm>
          <a:prstGeom prst="rect">
            <a:avLst/>
          </a:prstGeom>
          <a:noFill/>
        </p:spPr>
        <p:txBody>
          <a:bodyPr wrap="none" rtlCol="0">
            <a:spAutoFit/>
          </a:bodyPr>
          <a:lstStyle/>
          <a:p>
            <a:pPr algn="ctr"/>
            <a:r>
              <a:rPr kumimoji="1" lang="en-US" altLang="ja-JP" sz="1200" b="1" dirty="0" smtClean="0">
                <a:solidFill>
                  <a:schemeClr val="bg1">
                    <a:lumMod val="50000"/>
                  </a:schemeClr>
                </a:solidFill>
              </a:rPr>
              <a:t>Point</a:t>
            </a:r>
            <a:r>
              <a:rPr kumimoji="1" lang="en-US" altLang="ja-JP" b="1" dirty="0" smtClean="0">
                <a:solidFill>
                  <a:schemeClr val="bg1">
                    <a:lumMod val="50000"/>
                  </a:schemeClr>
                </a:solidFill>
              </a:rPr>
              <a:t>2</a:t>
            </a:r>
            <a:endParaRPr kumimoji="1" lang="ja-JP" altLang="en-US" b="1" dirty="0">
              <a:solidFill>
                <a:schemeClr val="bg1">
                  <a:lumMod val="50000"/>
                </a:schemeClr>
              </a:solidFill>
            </a:endParaRPr>
          </a:p>
        </p:txBody>
      </p:sp>
      <p:sp>
        <p:nvSpPr>
          <p:cNvPr id="203" name="テキスト ボックス 202"/>
          <p:cNvSpPr txBox="1"/>
          <p:nvPr/>
        </p:nvSpPr>
        <p:spPr bwMode="gray">
          <a:xfrm>
            <a:off x="4086160" y="2219542"/>
            <a:ext cx="699230" cy="369332"/>
          </a:xfrm>
          <a:prstGeom prst="rect">
            <a:avLst/>
          </a:prstGeom>
          <a:noFill/>
        </p:spPr>
        <p:txBody>
          <a:bodyPr wrap="none" rtlCol="0">
            <a:spAutoFit/>
          </a:bodyPr>
          <a:lstStyle/>
          <a:p>
            <a:pPr algn="ctr"/>
            <a:r>
              <a:rPr kumimoji="1" lang="en-US" altLang="ja-JP" sz="1200" b="1" dirty="0" smtClean="0">
                <a:solidFill>
                  <a:schemeClr val="bg1">
                    <a:lumMod val="50000"/>
                  </a:schemeClr>
                </a:solidFill>
              </a:rPr>
              <a:t>Point</a:t>
            </a:r>
            <a:r>
              <a:rPr kumimoji="1" lang="en-US" altLang="ja-JP" b="1" dirty="0" smtClean="0">
                <a:solidFill>
                  <a:schemeClr val="bg1">
                    <a:lumMod val="50000"/>
                  </a:schemeClr>
                </a:solidFill>
              </a:rPr>
              <a:t>3</a:t>
            </a:r>
            <a:endParaRPr kumimoji="1" lang="ja-JP" altLang="en-US" b="1" dirty="0">
              <a:solidFill>
                <a:schemeClr val="bg1">
                  <a:lumMod val="50000"/>
                </a:schemeClr>
              </a:solidFill>
            </a:endParaRPr>
          </a:p>
        </p:txBody>
      </p:sp>
      <p:sp>
        <p:nvSpPr>
          <p:cNvPr id="204" name="テキスト ボックス 203"/>
          <p:cNvSpPr txBox="1"/>
          <p:nvPr/>
        </p:nvSpPr>
        <p:spPr bwMode="gray">
          <a:xfrm>
            <a:off x="5902495" y="2219542"/>
            <a:ext cx="699230" cy="369332"/>
          </a:xfrm>
          <a:prstGeom prst="rect">
            <a:avLst/>
          </a:prstGeom>
          <a:noFill/>
        </p:spPr>
        <p:txBody>
          <a:bodyPr wrap="none" rtlCol="0">
            <a:spAutoFit/>
          </a:bodyPr>
          <a:lstStyle/>
          <a:p>
            <a:pPr algn="ctr"/>
            <a:r>
              <a:rPr kumimoji="1" lang="en-US" altLang="ja-JP" sz="1200" b="1" dirty="0" smtClean="0">
                <a:solidFill>
                  <a:schemeClr val="bg1">
                    <a:lumMod val="50000"/>
                  </a:schemeClr>
                </a:solidFill>
              </a:rPr>
              <a:t>Point</a:t>
            </a:r>
            <a:r>
              <a:rPr kumimoji="1" lang="en-US" altLang="ja-JP" b="1" dirty="0" smtClean="0">
                <a:solidFill>
                  <a:schemeClr val="bg1">
                    <a:lumMod val="50000"/>
                  </a:schemeClr>
                </a:solidFill>
              </a:rPr>
              <a:t>4</a:t>
            </a:r>
            <a:endParaRPr kumimoji="1" lang="ja-JP" altLang="en-US" b="1" dirty="0">
              <a:solidFill>
                <a:schemeClr val="bg1">
                  <a:lumMod val="50000"/>
                </a:schemeClr>
              </a:solidFill>
            </a:endParaRPr>
          </a:p>
        </p:txBody>
      </p:sp>
      <p:sp>
        <p:nvSpPr>
          <p:cNvPr id="205" name="テキスト ボックス 204"/>
          <p:cNvSpPr txBox="1"/>
          <p:nvPr/>
        </p:nvSpPr>
        <p:spPr bwMode="gray">
          <a:xfrm>
            <a:off x="258491" y="2556738"/>
            <a:ext cx="1289135" cy="479747"/>
          </a:xfrm>
          <a:prstGeom prst="rect">
            <a:avLst/>
          </a:prstGeom>
          <a:noFill/>
        </p:spPr>
        <p:txBody>
          <a:bodyPr wrap="none" rtlCol="0">
            <a:spAutoFit/>
          </a:bodyPr>
          <a:lstStyle/>
          <a:p>
            <a:pPr algn="ctr" fontAlgn="auto">
              <a:lnSpc>
                <a:spcPct val="95000"/>
              </a:lnSpc>
              <a:defRPr/>
            </a:pPr>
            <a:r>
              <a:rPr lang="ja-JP" altLang="en-US" sz="1050" dirty="0">
                <a:latin typeface="+mj-ea"/>
                <a:ea typeface="+mj-ea"/>
              </a:rPr>
              <a:t>終身</a:t>
            </a:r>
            <a:r>
              <a:rPr lang="ja-JP" altLang="en-US" sz="1050" dirty="0" smtClean="0">
                <a:latin typeface="+mj-ea"/>
                <a:ea typeface="+mj-ea"/>
              </a:rPr>
              <a:t>保障なので</a:t>
            </a:r>
            <a:endParaRPr lang="en-US" altLang="ja-JP" sz="1050" dirty="0">
              <a:latin typeface="+mj-ea"/>
              <a:ea typeface="+mj-ea"/>
            </a:endParaRPr>
          </a:p>
          <a:p>
            <a:pPr algn="ctr" fontAlgn="auto">
              <a:lnSpc>
                <a:spcPct val="95000"/>
              </a:lnSpc>
              <a:defRPr/>
            </a:pPr>
            <a:r>
              <a:rPr lang="ja-JP" altLang="en-US" sz="1600" b="1" dirty="0">
                <a:latin typeface="+mj-ea"/>
                <a:ea typeface="+mj-ea"/>
              </a:rPr>
              <a:t>一</a:t>
            </a:r>
            <a:r>
              <a:rPr lang="ja-JP" altLang="en-US" sz="1600" b="1" dirty="0" smtClean="0">
                <a:latin typeface="+mj-ea"/>
                <a:ea typeface="+mj-ea"/>
              </a:rPr>
              <a:t>生涯保障</a:t>
            </a:r>
            <a:r>
              <a:rPr lang="en-US" altLang="ja-JP" sz="1600" b="1" dirty="0" smtClean="0">
                <a:latin typeface="+mj-ea"/>
                <a:ea typeface="+mj-ea"/>
              </a:rPr>
              <a:t>!</a:t>
            </a:r>
            <a:endParaRPr kumimoji="1" lang="ja-JP" altLang="en-US" sz="1050" b="1" dirty="0">
              <a:latin typeface="+mj-ea"/>
              <a:ea typeface="+mj-ea"/>
            </a:endParaRPr>
          </a:p>
        </p:txBody>
      </p:sp>
      <p:sp>
        <p:nvSpPr>
          <p:cNvPr id="206" name="テキスト ボックス 205"/>
          <p:cNvSpPr txBox="1"/>
          <p:nvPr/>
        </p:nvSpPr>
        <p:spPr bwMode="gray">
          <a:xfrm>
            <a:off x="2042456" y="2556738"/>
            <a:ext cx="1289135" cy="479747"/>
          </a:xfrm>
          <a:prstGeom prst="rect">
            <a:avLst/>
          </a:prstGeom>
          <a:noFill/>
        </p:spPr>
        <p:txBody>
          <a:bodyPr wrap="none" rtlCol="0">
            <a:spAutoFit/>
          </a:bodyPr>
          <a:lstStyle/>
          <a:p>
            <a:pPr algn="ctr" fontAlgn="auto">
              <a:lnSpc>
                <a:spcPct val="95000"/>
              </a:lnSpc>
              <a:defRPr/>
            </a:pPr>
            <a:r>
              <a:rPr lang="ja-JP" altLang="en-US" sz="1050" dirty="0" smtClean="0">
                <a:latin typeface="+mj-ea"/>
                <a:ea typeface="+mj-ea"/>
              </a:rPr>
              <a:t>保険料は</a:t>
            </a:r>
            <a:endParaRPr lang="en-US" altLang="ja-JP" sz="1050" dirty="0" smtClean="0">
              <a:latin typeface="+mj-ea"/>
              <a:ea typeface="+mj-ea"/>
            </a:endParaRPr>
          </a:p>
          <a:p>
            <a:pPr algn="ctr" fontAlgn="auto">
              <a:lnSpc>
                <a:spcPct val="95000"/>
              </a:lnSpc>
              <a:defRPr/>
            </a:pPr>
            <a:r>
              <a:rPr lang="ja-JP" altLang="en-US" sz="1600" b="1" dirty="0" smtClean="0">
                <a:latin typeface="+mj-ea"/>
                <a:ea typeface="+mj-ea"/>
              </a:rPr>
              <a:t>一生涯定額</a:t>
            </a:r>
            <a:r>
              <a:rPr lang="en-US" altLang="ja-JP" sz="1600" b="1" dirty="0" smtClean="0">
                <a:latin typeface="+mj-ea"/>
                <a:ea typeface="+mj-ea"/>
              </a:rPr>
              <a:t>!</a:t>
            </a:r>
            <a:endParaRPr kumimoji="1" lang="ja-JP" altLang="en-US" sz="1050" b="1" dirty="0">
              <a:latin typeface="+mj-ea"/>
              <a:ea typeface="+mj-ea"/>
            </a:endParaRPr>
          </a:p>
        </p:txBody>
      </p:sp>
      <p:sp>
        <p:nvSpPr>
          <p:cNvPr id="207" name="テキスト ボックス 206"/>
          <p:cNvSpPr txBox="1"/>
          <p:nvPr/>
        </p:nvSpPr>
        <p:spPr bwMode="gray">
          <a:xfrm>
            <a:off x="3830938" y="2556738"/>
            <a:ext cx="1255472" cy="479747"/>
          </a:xfrm>
          <a:prstGeom prst="rect">
            <a:avLst/>
          </a:prstGeom>
          <a:noFill/>
        </p:spPr>
        <p:txBody>
          <a:bodyPr wrap="none" rtlCol="0">
            <a:spAutoFit/>
          </a:bodyPr>
          <a:lstStyle/>
          <a:p>
            <a:pPr algn="ctr" fontAlgn="auto">
              <a:lnSpc>
                <a:spcPct val="95000"/>
              </a:lnSpc>
              <a:defRPr/>
            </a:pPr>
            <a:r>
              <a:rPr lang="ja-JP" altLang="en-US" sz="1600" b="1" dirty="0" smtClean="0">
                <a:latin typeface="+mj-ea"/>
                <a:ea typeface="+mj-ea"/>
              </a:rPr>
              <a:t>簡易</a:t>
            </a:r>
            <a:r>
              <a:rPr lang="ja-JP" altLang="en-US" sz="1100" b="1" dirty="0" smtClean="0">
                <a:latin typeface="+mj-ea"/>
                <a:ea typeface="+mj-ea"/>
              </a:rPr>
              <a:t>な</a:t>
            </a:r>
            <a:r>
              <a:rPr lang="ja-JP" altLang="en-US" sz="1600" b="1" dirty="0" smtClean="0">
                <a:latin typeface="+mj-ea"/>
                <a:ea typeface="+mj-ea"/>
              </a:rPr>
              <a:t>告知</a:t>
            </a:r>
            <a:r>
              <a:rPr lang="ja-JP" altLang="en-US" sz="1100" b="1" dirty="0" smtClean="0">
                <a:latin typeface="+mj-ea"/>
                <a:ea typeface="+mj-ea"/>
              </a:rPr>
              <a:t>で</a:t>
            </a:r>
            <a:endParaRPr lang="en-US" altLang="ja-JP" sz="1600" b="1" dirty="0" smtClean="0">
              <a:latin typeface="+mj-ea"/>
              <a:ea typeface="+mj-ea"/>
            </a:endParaRPr>
          </a:p>
          <a:p>
            <a:pPr algn="ctr">
              <a:lnSpc>
                <a:spcPct val="95000"/>
              </a:lnSpc>
              <a:defRPr/>
            </a:pPr>
            <a:r>
              <a:rPr lang="ja-JP" altLang="en-US" sz="1050" dirty="0" smtClean="0">
                <a:latin typeface="+mj-ea"/>
              </a:rPr>
              <a:t>移行でき</a:t>
            </a:r>
            <a:r>
              <a:rPr lang="ja-JP" altLang="en-US" sz="1050" dirty="0">
                <a:latin typeface="+mj-ea"/>
              </a:rPr>
              <a:t>る</a:t>
            </a:r>
            <a:endParaRPr lang="en-US" altLang="ja-JP" sz="1050" dirty="0">
              <a:latin typeface="+mj-ea"/>
            </a:endParaRPr>
          </a:p>
        </p:txBody>
      </p:sp>
      <p:sp>
        <p:nvSpPr>
          <p:cNvPr id="208" name="テキスト ボックス 207"/>
          <p:cNvSpPr txBox="1"/>
          <p:nvPr/>
        </p:nvSpPr>
        <p:spPr bwMode="gray">
          <a:xfrm>
            <a:off x="5535245" y="2608787"/>
            <a:ext cx="1388522" cy="326243"/>
          </a:xfrm>
          <a:prstGeom prst="rect">
            <a:avLst/>
          </a:prstGeom>
          <a:noFill/>
        </p:spPr>
        <p:txBody>
          <a:bodyPr wrap="none" rtlCol="0">
            <a:spAutoFit/>
          </a:bodyPr>
          <a:lstStyle/>
          <a:p>
            <a:pPr algn="ctr" fontAlgn="auto">
              <a:lnSpc>
                <a:spcPct val="95000"/>
              </a:lnSpc>
              <a:defRPr/>
            </a:pPr>
            <a:r>
              <a:rPr lang="ja-JP" altLang="en-US" sz="1600" b="1" dirty="0" smtClean="0">
                <a:latin typeface="+mj-ea"/>
                <a:ea typeface="+mj-ea"/>
              </a:rPr>
              <a:t>お手続</a:t>
            </a:r>
            <a:r>
              <a:rPr lang="ja-JP" altLang="en-US" sz="1100" b="1" dirty="0" smtClean="0">
                <a:latin typeface="+mj-ea"/>
                <a:ea typeface="+mj-ea"/>
              </a:rPr>
              <a:t>が</a:t>
            </a:r>
            <a:r>
              <a:rPr lang="ja-JP" altLang="en-US" sz="1600" b="1" dirty="0" smtClean="0">
                <a:latin typeface="+mj-ea"/>
                <a:ea typeface="+mj-ea"/>
              </a:rPr>
              <a:t>簡単</a:t>
            </a:r>
            <a:r>
              <a:rPr lang="en-US" altLang="ja-JP" sz="1600" b="1" dirty="0" smtClean="0">
                <a:latin typeface="+mj-ea"/>
                <a:ea typeface="+mj-ea"/>
              </a:rPr>
              <a:t>!</a:t>
            </a:r>
          </a:p>
        </p:txBody>
      </p:sp>
      <p:grpSp>
        <p:nvGrpSpPr>
          <p:cNvPr id="210" name="グループ化 122"/>
          <p:cNvGrpSpPr>
            <a:grpSpLocks/>
          </p:cNvGrpSpPr>
          <p:nvPr/>
        </p:nvGrpSpPr>
        <p:grpSpPr bwMode="gray">
          <a:xfrm>
            <a:off x="850395" y="3466907"/>
            <a:ext cx="342900" cy="265113"/>
            <a:chOff x="4067176" y="3467101"/>
            <a:chExt cx="341313" cy="265112"/>
          </a:xfrm>
        </p:grpSpPr>
        <p:sp>
          <p:nvSpPr>
            <p:cNvPr id="211" name="Freeform 11"/>
            <p:cNvSpPr>
              <a:spLocks noChangeAspect="1"/>
            </p:cNvSpPr>
            <p:nvPr/>
          </p:nvSpPr>
          <p:spPr bwMode="gray">
            <a:xfrm>
              <a:off x="4067176" y="3467101"/>
              <a:ext cx="341313" cy="265112"/>
            </a:xfrm>
            <a:custGeom>
              <a:avLst/>
              <a:gdLst>
                <a:gd name="T0" fmla="*/ 36 w 501"/>
                <a:gd name="T1" fmla="*/ 434 h 434"/>
                <a:gd name="T2" fmla="*/ 13 w 501"/>
                <a:gd name="T3" fmla="*/ 395 h 434"/>
                <a:gd name="T4" fmla="*/ 228 w 501"/>
                <a:gd name="T5" fmla="*/ 22 h 434"/>
                <a:gd name="T6" fmla="*/ 273 w 501"/>
                <a:gd name="T7" fmla="*/ 22 h 434"/>
                <a:gd name="T8" fmla="*/ 489 w 501"/>
                <a:gd name="T9" fmla="*/ 395 h 434"/>
                <a:gd name="T10" fmla="*/ 466 w 501"/>
                <a:gd name="T11" fmla="*/ 434 h 434"/>
                <a:gd name="T12" fmla="*/ 36 w 501"/>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501" h="434">
                  <a:moveTo>
                    <a:pt x="36" y="434"/>
                  </a:moveTo>
                  <a:cubicBezTo>
                    <a:pt x="11" y="434"/>
                    <a:pt x="0" y="416"/>
                    <a:pt x="13" y="395"/>
                  </a:cubicBezTo>
                  <a:cubicBezTo>
                    <a:pt x="228" y="22"/>
                    <a:pt x="228" y="22"/>
                    <a:pt x="228" y="22"/>
                  </a:cubicBezTo>
                  <a:cubicBezTo>
                    <a:pt x="241" y="0"/>
                    <a:pt x="261" y="0"/>
                    <a:pt x="273" y="22"/>
                  </a:cubicBezTo>
                  <a:cubicBezTo>
                    <a:pt x="489" y="395"/>
                    <a:pt x="489" y="395"/>
                    <a:pt x="489" y="395"/>
                  </a:cubicBezTo>
                  <a:cubicBezTo>
                    <a:pt x="501" y="416"/>
                    <a:pt x="491" y="434"/>
                    <a:pt x="466" y="434"/>
                  </a:cubicBezTo>
                  <a:lnTo>
                    <a:pt x="36" y="434"/>
                  </a:lnTo>
                  <a:close/>
                </a:path>
              </a:pathLst>
            </a:custGeom>
            <a:solidFill>
              <a:schemeClr val="tx1"/>
            </a:solidFill>
            <a:ln w="19050">
              <a:noFill/>
            </a:ln>
          </p:spPr>
          <p:txBody>
            <a:bodyPr/>
            <a:lstStyle/>
            <a:p>
              <a:pPr>
                <a:defRPr/>
              </a:pPr>
              <a:endParaRPr lang="ja-JP" altLang="en-US">
                <a:ea typeface="HGP創英角ｺﾞｼｯｸUB" pitchFamily="50" charset="-128"/>
              </a:endParaRPr>
            </a:p>
          </p:txBody>
        </p:sp>
        <p:sp>
          <p:nvSpPr>
            <p:cNvPr id="212" name="Freeform 8"/>
            <p:cNvSpPr>
              <a:spLocks/>
            </p:cNvSpPr>
            <p:nvPr/>
          </p:nvSpPr>
          <p:spPr bwMode="gray">
            <a:xfrm>
              <a:off x="4221931" y="3530885"/>
              <a:ext cx="45829" cy="110637"/>
            </a:xfrm>
            <a:custGeom>
              <a:avLst/>
              <a:gdLst>
                <a:gd name="T0" fmla="*/ 2147483646 w 65"/>
                <a:gd name="T1" fmla="*/ 0 h 162"/>
                <a:gd name="T2" fmla="*/ 0 w 65"/>
                <a:gd name="T3" fmla="*/ 2147483646 h 162"/>
                <a:gd name="T4" fmla="*/ 0 w 65"/>
                <a:gd name="T5" fmla="*/ 2147483646 h 162"/>
                <a:gd name="T6" fmla="*/ 2147483646 w 65"/>
                <a:gd name="T7" fmla="*/ 2147483646 h 162"/>
                <a:gd name="T8" fmla="*/ 2147483646 w 65"/>
                <a:gd name="T9" fmla="*/ 2147483646 h 162"/>
                <a:gd name="T10" fmla="*/ 2147483646 w 65"/>
                <a:gd name="T11" fmla="*/ 2147483646 h 162"/>
                <a:gd name="T12" fmla="*/ 2147483646 w 65"/>
                <a:gd name="T13" fmla="*/ 2147483646 h 162"/>
                <a:gd name="T14" fmla="*/ 2147483646 w 65"/>
                <a:gd name="T15" fmla="*/ 2147483646 h 162"/>
                <a:gd name="T16" fmla="*/ 2147483646 w 65"/>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62">
                  <a:moveTo>
                    <a:pt x="33" y="0"/>
                  </a:moveTo>
                  <a:cubicBezTo>
                    <a:pt x="15" y="0"/>
                    <a:pt x="0" y="14"/>
                    <a:pt x="0" y="32"/>
                  </a:cubicBezTo>
                  <a:cubicBezTo>
                    <a:pt x="0" y="33"/>
                    <a:pt x="0" y="33"/>
                    <a:pt x="0" y="33"/>
                  </a:cubicBezTo>
                  <a:cubicBezTo>
                    <a:pt x="29" y="159"/>
                    <a:pt x="29" y="159"/>
                    <a:pt x="29" y="159"/>
                  </a:cubicBezTo>
                  <a:cubicBezTo>
                    <a:pt x="29" y="161"/>
                    <a:pt x="31" y="162"/>
                    <a:pt x="33" y="162"/>
                  </a:cubicBezTo>
                  <a:cubicBezTo>
                    <a:pt x="35" y="162"/>
                    <a:pt x="36" y="161"/>
                    <a:pt x="37" y="159"/>
                  </a:cubicBezTo>
                  <a:cubicBezTo>
                    <a:pt x="65" y="33"/>
                    <a:pt x="65" y="33"/>
                    <a:pt x="65" y="33"/>
                  </a:cubicBezTo>
                  <a:cubicBezTo>
                    <a:pt x="65" y="33"/>
                    <a:pt x="65" y="33"/>
                    <a:pt x="65" y="32"/>
                  </a:cubicBezTo>
                  <a:cubicBezTo>
                    <a:pt x="65" y="14"/>
                    <a:pt x="51" y="0"/>
                    <a:pt x="3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3" name="Freeform 7"/>
            <p:cNvSpPr>
              <a:spLocks/>
            </p:cNvSpPr>
            <p:nvPr/>
          </p:nvSpPr>
          <p:spPr bwMode="gray">
            <a:xfrm flipH="1" flipV="1">
              <a:off x="4222036" y="3670340"/>
              <a:ext cx="45719" cy="45719"/>
            </a:xfrm>
            <a:custGeom>
              <a:avLst/>
              <a:gdLst>
                <a:gd name="T0" fmla="*/ 2147483646 w 46"/>
                <a:gd name="T1" fmla="*/ 2147483646 h 46"/>
                <a:gd name="T2" fmla="*/ 2147483646 w 46"/>
                <a:gd name="T3" fmla="*/ 2147483646 h 46"/>
                <a:gd name="T4" fmla="*/ 2147483646 w 46"/>
                <a:gd name="T5" fmla="*/ 2147483646 h 46"/>
                <a:gd name="T6" fmla="*/ 0 w 46"/>
                <a:gd name="T7" fmla="*/ 2147483646 h 46"/>
                <a:gd name="T8" fmla="*/ 0 w 46"/>
                <a:gd name="T9" fmla="*/ 2147483646 h 46"/>
                <a:gd name="T10" fmla="*/ 2147483646 w 46"/>
                <a:gd name="T11" fmla="*/ 0 h 46"/>
                <a:gd name="T12" fmla="*/ 2147483646 w 46"/>
                <a:gd name="T13" fmla="*/ 0 h 46"/>
                <a:gd name="T14" fmla="*/ 2147483646 w 46"/>
                <a:gd name="T15" fmla="*/ 2147483646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46">
                  <a:moveTo>
                    <a:pt x="46" y="23"/>
                  </a:moveTo>
                  <a:cubicBezTo>
                    <a:pt x="46" y="36"/>
                    <a:pt x="36" y="46"/>
                    <a:pt x="23" y="46"/>
                  </a:cubicBez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6" y="0"/>
                    <a:pt x="46" y="10"/>
                    <a:pt x="46"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14" name="グループ化 122"/>
          <p:cNvGrpSpPr>
            <a:grpSpLocks/>
          </p:cNvGrpSpPr>
          <p:nvPr/>
        </p:nvGrpSpPr>
        <p:grpSpPr bwMode="gray">
          <a:xfrm>
            <a:off x="2153335" y="3466907"/>
            <a:ext cx="342900" cy="265113"/>
            <a:chOff x="4067176" y="3467101"/>
            <a:chExt cx="341313" cy="265112"/>
          </a:xfrm>
        </p:grpSpPr>
        <p:sp>
          <p:nvSpPr>
            <p:cNvPr id="215" name="Freeform 11"/>
            <p:cNvSpPr>
              <a:spLocks noChangeAspect="1"/>
            </p:cNvSpPr>
            <p:nvPr/>
          </p:nvSpPr>
          <p:spPr bwMode="gray">
            <a:xfrm>
              <a:off x="4067176" y="3467101"/>
              <a:ext cx="341313" cy="265112"/>
            </a:xfrm>
            <a:custGeom>
              <a:avLst/>
              <a:gdLst>
                <a:gd name="T0" fmla="*/ 36 w 501"/>
                <a:gd name="T1" fmla="*/ 434 h 434"/>
                <a:gd name="T2" fmla="*/ 13 w 501"/>
                <a:gd name="T3" fmla="*/ 395 h 434"/>
                <a:gd name="T4" fmla="*/ 228 w 501"/>
                <a:gd name="T5" fmla="*/ 22 h 434"/>
                <a:gd name="T6" fmla="*/ 273 w 501"/>
                <a:gd name="T7" fmla="*/ 22 h 434"/>
                <a:gd name="T8" fmla="*/ 489 w 501"/>
                <a:gd name="T9" fmla="*/ 395 h 434"/>
                <a:gd name="T10" fmla="*/ 466 w 501"/>
                <a:gd name="T11" fmla="*/ 434 h 434"/>
                <a:gd name="T12" fmla="*/ 36 w 501"/>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501" h="434">
                  <a:moveTo>
                    <a:pt x="36" y="434"/>
                  </a:moveTo>
                  <a:cubicBezTo>
                    <a:pt x="11" y="434"/>
                    <a:pt x="0" y="416"/>
                    <a:pt x="13" y="395"/>
                  </a:cubicBezTo>
                  <a:cubicBezTo>
                    <a:pt x="228" y="22"/>
                    <a:pt x="228" y="22"/>
                    <a:pt x="228" y="22"/>
                  </a:cubicBezTo>
                  <a:cubicBezTo>
                    <a:pt x="241" y="0"/>
                    <a:pt x="261" y="0"/>
                    <a:pt x="273" y="22"/>
                  </a:cubicBezTo>
                  <a:cubicBezTo>
                    <a:pt x="489" y="395"/>
                    <a:pt x="489" y="395"/>
                    <a:pt x="489" y="395"/>
                  </a:cubicBezTo>
                  <a:cubicBezTo>
                    <a:pt x="501" y="416"/>
                    <a:pt x="491" y="434"/>
                    <a:pt x="466" y="434"/>
                  </a:cubicBezTo>
                  <a:lnTo>
                    <a:pt x="36" y="434"/>
                  </a:lnTo>
                  <a:close/>
                </a:path>
              </a:pathLst>
            </a:custGeom>
            <a:solidFill>
              <a:schemeClr val="tx1"/>
            </a:solidFill>
            <a:ln w="19050">
              <a:noFill/>
            </a:ln>
          </p:spPr>
          <p:txBody>
            <a:bodyPr/>
            <a:lstStyle/>
            <a:p>
              <a:pPr>
                <a:defRPr/>
              </a:pPr>
              <a:endParaRPr lang="ja-JP" altLang="en-US">
                <a:ea typeface="HGP創英角ｺﾞｼｯｸUB" pitchFamily="50" charset="-128"/>
              </a:endParaRPr>
            </a:p>
          </p:txBody>
        </p:sp>
        <p:sp>
          <p:nvSpPr>
            <p:cNvPr id="216" name="Freeform 8"/>
            <p:cNvSpPr>
              <a:spLocks/>
            </p:cNvSpPr>
            <p:nvPr/>
          </p:nvSpPr>
          <p:spPr bwMode="gray">
            <a:xfrm>
              <a:off x="4221931" y="3530885"/>
              <a:ext cx="45829" cy="110637"/>
            </a:xfrm>
            <a:custGeom>
              <a:avLst/>
              <a:gdLst>
                <a:gd name="T0" fmla="*/ 2147483646 w 65"/>
                <a:gd name="T1" fmla="*/ 0 h 162"/>
                <a:gd name="T2" fmla="*/ 0 w 65"/>
                <a:gd name="T3" fmla="*/ 2147483646 h 162"/>
                <a:gd name="T4" fmla="*/ 0 w 65"/>
                <a:gd name="T5" fmla="*/ 2147483646 h 162"/>
                <a:gd name="T6" fmla="*/ 2147483646 w 65"/>
                <a:gd name="T7" fmla="*/ 2147483646 h 162"/>
                <a:gd name="T8" fmla="*/ 2147483646 w 65"/>
                <a:gd name="T9" fmla="*/ 2147483646 h 162"/>
                <a:gd name="T10" fmla="*/ 2147483646 w 65"/>
                <a:gd name="T11" fmla="*/ 2147483646 h 162"/>
                <a:gd name="T12" fmla="*/ 2147483646 w 65"/>
                <a:gd name="T13" fmla="*/ 2147483646 h 162"/>
                <a:gd name="T14" fmla="*/ 2147483646 w 65"/>
                <a:gd name="T15" fmla="*/ 2147483646 h 162"/>
                <a:gd name="T16" fmla="*/ 2147483646 w 65"/>
                <a:gd name="T17" fmla="*/ 0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 h="162">
                  <a:moveTo>
                    <a:pt x="33" y="0"/>
                  </a:moveTo>
                  <a:cubicBezTo>
                    <a:pt x="15" y="0"/>
                    <a:pt x="0" y="14"/>
                    <a:pt x="0" y="32"/>
                  </a:cubicBezTo>
                  <a:cubicBezTo>
                    <a:pt x="0" y="33"/>
                    <a:pt x="0" y="33"/>
                    <a:pt x="0" y="33"/>
                  </a:cubicBezTo>
                  <a:cubicBezTo>
                    <a:pt x="29" y="159"/>
                    <a:pt x="29" y="159"/>
                    <a:pt x="29" y="159"/>
                  </a:cubicBezTo>
                  <a:cubicBezTo>
                    <a:pt x="29" y="161"/>
                    <a:pt x="31" y="162"/>
                    <a:pt x="33" y="162"/>
                  </a:cubicBezTo>
                  <a:cubicBezTo>
                    <a:pt x="35" y="162"/>
                    <a:pt x="36" y="161"/>
                    <a:pt x="37" y="159"/>
                  </a:cubicBezTo>
                  <a:cubicBezTo>
                    <a:pt x="65" y="33"/>
                    <a:pt x="65" y="33"/>
                    <a:pt x="65" y="33"/>
                  </a:cubicBezTo>
                  <a:cubicBezTo>
                    <a:pt x="65" y="33"/>
                    <a:pt x="65" y="33"/>
                    <a:pt x="65" y="32"/>
                  </a:cubicBezTo>
                  <a:cubicBezTo>
                    <a:pt x="65" y="14"/>
                    <a:pt x="51" y="0"/>
                    <a:pt x="3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7" name="Freeform 7"/>
            <p:cNvSpPr>
              <a:spLocks/>
            </p:cNvSpPr>
            <p:nvPr/>
          </p:nvSpPr>
          <p:spPr bwMode="gray">
            <a:xfrm flipH="1" flipV="1">
              <a:off x="4222036" y="3670340"/>
              <a:ext cx="45719" cy="45719"/>
            </a:xfrm>
            <a:custGeom>
              <a:avLst/>
              <a:gdLst>
                <a:gd name="T0" fmla="*/ 2147483646 w 46"/>
                <a:gd name="T1" fmla="*/ 2147483646 h 46"/>
                <a:gd name="T2" fmla="*/ 2147483646 w 46"/>
                <a:gd name="T3" fmla="*/ 2147483646 h 46"/>
                <a:gd name="T4" fmla="*/ 2147483646 w 46"/>
                <a:gd name="T5" fmla="*/ 2147483646 h 46"/>
                <a:gd name="T6" fmla="*/ 0 w 46"/>
                <a:gd name="T7" fmla="*/ 2147483646 h 46"/>
                <a:gd name="T8" fmla="*/ 0 w 46"/>
                <a:gd name="T9" fmla="*/ 2147483646 h 46"/>
                <a:gd name="T10" fmla="*/ 2147483646 w 46"/>
                <a:gd name="T11" fmla="*/ 0 h 46"/>
                <a:gd name="T12" fmla="*/ 2147483646 w 46"/>
                <a:gd name="T13" fmla="*/ 0 h 46"/>
                <a:gd name="T14" fmla="*/ 2147483646 w 46"/>
                <a:gd name="T15" fmla="*/ 2147483646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46">
                  <a:moveTo>
                    <a:pt x="46" y="23"/>
                  </a:moveTo>
                  <a:cubicBezTo>
                    <a:pt x="46" y="36"/>
                    <a:pt x="36" y="46"/>
                    <a:pt x="23" y="46"/>
                  </a:cubicBez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6" y="0"/>
                    <a:pt x="46" y="10"/>
                    <a:pt x="46"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 name="テキスト ボックス 2"/>
          <p:cNvSpPr txBox="1"/>
          <p:nvPr/>
        </p:nvSpPr>
        <p:spPr bwMode="gray">
          <a:xfrm>
            <a:off x="787473" y="3707141"/>
            <a:ext cx="1754006" cy="261610"/>
          </a:xfrm>
          <a:prstGeom prst="rect">
            <a:avLst/>
          </a:prstGeom>
          <a:noFill/>
        </p:spPr>
        <p:txBody>
          <a:bodyPr wrap="none" rtlCol="0">
            <a:spAutoFit/>
          </a:bodyPr>
          <a:lstStyle/>
          <a:p>
            <a:r>
              <a:rPr lang="en-US" altLang="ja-JP" sz="1100" b="1" dirty="0">
                <a:ea typeface="HGP創英角ｺﾞｼｯｸUB" panose="020B0900000000000000" pitchFamily="50" charset="-128"/>
              </a:rPr>
              <a:t>5</a:t>
            </a:r>
            <a:r>
              <a:rPr lang="ja-JP" altLang="en-US" sz="900" dirty="0">
                <a:latin typeface="HGP創英角ｺﾞｼｯｸUB" panose="020B0900000000000000" pitchFamily="50" charset="-128"/>
                <a:ea typeface="HGP創英角ｺﾞｼｯｸUB" panose="020B0900000000000000" pitchFamily="50" charset="-128"/>
              </a:rPr>
              <a:t>年</a:t>
            </a:r>
            <a:r>
              <a:rPr lang="ja-JP" altLang="en-US" sz="1050" dirty="0">
                <a:latin typeface="HGP創英角ｺﾞｼｯｸUB" panose="020B0900000000000000" pitchFamily="50" charset="-128"/>
                <a:ea typeface="HGP創英角ｺﾞｼｯｸUB" panose="020B0900000000000000" pitchFamily="50" charset="-128"/>
              </a:rPr>
              <a:t>毎に保険料が</a:t>
            </a:r>
            <a:r>
              <a:rPr lang="ja-JP" altLang="en-US" sz="1050" dirty="0" smtClean="0">
                <a:latin typeface="HGP創英角ｺﾞｼｯｸUB" panose="020B0900000000000000" pitchFamily="50" charset="-128"/>
                <a:ea typeface="HGP創英角ｺﾞｼｯｸUB" panose="020B0900000000000000" pitchFamily="50" charset="-128"/>
              </a:rPr>
              <a:t>上がります</a:t>
            </a:r>
            <a:endParaRPr lang="ja-JP" altLang="en-US" sz="1050" dirty="0">
              <a:latin typeface="HGP創英角ｺﾞｼｯｸUB" panose="020B0900000000000000" pitchFamily="50" charset="-128"/>
              <a:ea typeface="HGP創英角ｺﾞｼｯｸUB" panose="020B0900000000000000" pitchFamily="50" charset="-128"/>
            </a:endParaRPr>
          </a:p>
        </p:txBody>
      </p:sp>
      <p:sp>
        <p:nvSpPr>
          <p:cNvPr id="5" name="フリーフォーム 4"/>
          <p:cNvSpPr/>
          <p:nvPr/>
        </p:nvSpPr>
        <p:spPr bwMode="gray">
          <a:xfrm>
            <a:off x="787473" y="5674603"/>
            <a:ext cx="5814060" cy="525780"/>
          </a:xfrm>
          <a:custGeom>
            <a:avLst/>
            <a:gdLst>
              <a:gd name="connsiteX0" fmla="*/ 0 w 5814060"/>
              <a:gd name="connsiteY0" fmla="*/ 0 h 525780"/>
              <a:gd name="connsiteX1" fmla="*/ 0 w 5814060"/>
              <a:gd name="connsiteY1" fmla="*/ 525780 h 525780"/>
              <a:gd name="connsiteX2" fmla="*/ 5814060 w 5814060"/>
              <a:gd name="connsiteY2" fmla="*/ 525780 h 525780"/>
            </a:gdLst>
            <a:ahLst/>
            <a:cxnLst>
              <a:cxn ang="0">
                <a:pos x="connsiteX0" y="connsiteY0"/>
              </a:cxn>
              <a:cxn ang="0">
                <a:pos x="connsiteX1" y="connsiteY1"/>
              </a:cxn>
              <a:cxn ang="0">
                <a:pos x="connsiteX2" y="connsiteY2"/>
              </a:cxn>
            </a:cxnLst>
            <a:rect l="l" t="t" r="r" b="b"/>
            <a:pathLst>
              <a:path w="5814060" h="525780">
                <a:moveTo>
                  <a:pt x="0" y="0"/>
                </a:moveTo>
                <a:lnTo>
                  <a:pt x="0" y="525780"/>
                </a:lnTo>
                <a:lnTo>
                  <a:pt x="5814060" y="525780"/>
                </a:lnTo>
              </a:path>
            </a:pathLst>
          </a:custGeom>
          <a:noFill/>
          <a:ln w="19050">
            <a:solidFill>
              <a:schemeClr val="bg1">
                <a:lumMod val="50000"/>
              </a:scheme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sp>
        <p:nvSpPr>
          <p:cNvPr id="218" name="正方形/長方形 217"/>
          <p:cNvSpPr/>
          <p:nvPr/>
        </p:nvSpPr>
        <p:spPr bwMode="gray">
          <a:xfrm>
            <a:off x="1621523" y="6268645"/>
            <a:ext cx="360363"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55</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219" name="正方形/長方形 218"/>
          <p:cNvSpPr/>
          <p:nvPr/>
        </p:nvSpPr>
        <p:spPr bwMode="gray">
          <a:xfrm>
            <a:off x="3637648" y="6268645"/>
            <a:ext cx="360363"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70</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220" name="正方形/長方形 219"/>
          <p:cNvSpPr/>
          <p:nvPr/>
        </p:nvSpPr>
        <p:spPr bwMode="gray">
          <a:xfrm>
            <a:off x="5363261" y="6268645"/>
            <a:ext cx="360362"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90</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221" name="正方形/長方形 220"/>
          <p:cNvSpPr/>
          <p:nvPr/>
        </p:nvSpPr>
        <p:spPr bwMode="gray">
          <a:xfrm>
            <a:off x="6163361" y="6268645"/>
            <a:ext cx="360362"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100</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222" name="円/楕円 81"/>
          <p:cNvSpPr>
            <a:spLocks noChangeAspect="1"/>
          </p:cNvSpPr>
          <p:nvPr/>
        </p:nvSpPr>
        <p:spPr bwMode="gray">
          <a:xfrm>
            <a:off x="1764398" y="6160695"/>
            <a:ext cx="73025"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3" name="円/楕円 82"/>
          <p:cNvSpPr>
            <a:spLocks noChangeAspect="1"/>
          </p:cNvSpPr>
          <p:nvPr/>
        </p:nvSpPr>
        <p:spPr bwMode="gray">
          <a:xfrm>
            <a:off x="2659748" y="6160695"/>
            <a:ext cx="71438"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4" name="円/楕円 83"/>
          <p:cNvSpPr>
            <a:spLocks noChangeAspect="1"/>
          </p:cNvSpPr>
          <p:nvPr/>
        </p:nvSpPr>
        <p:spPr bwMode="gray">
          <a:xfrm>
            <a:off x="3782111" y="6160695"/>
            <a:ext cx="71437"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 name="円/楕円 85"/>
          <p:cNvSpPr>
            <a:spLocks noChangeAspect="1"/>
          </p:cNvSpPr>
          <p:nvPr/>
        </p:nvSpPr>
        <p:spPr bwMode="gray">
          <a:xfrm>
            <a:off x="5514073" y="6160695"/>
            <a:ext cx="71438"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6" name="円/楕円 86"/>
          <p:cNvSpPr>
            <a:spLocks noChangeAspect="1"/>
          </p:cNvSpPr>
          <p:nvPr/>
        </p:nvSpPr>
        <p:spPr bwMode="gray">
          <a:xfrm>
            <a:off x="6301473" y="6160695"/>
            <a:ext cx="71438" cy="73025"/>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7" name="正方形/長方形 226"/>
          <p:cNvSpPr/>
          <p:nvPr/>
        </p:nvSpPr>
        <p:spPr bwMode="gray">
          <a:xfrm>
            <a:off x="642036" y="6268645"/>
            <a:ext cx="360362" cy="1793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anchor="b"/>
          <a:lstStyle/>
          <a:p>
            <a:pPr algn="ctr">
              <a:defRPr/>
            </a:pPr>
            <a:r>
              <a:rPr lang="en-US" altLang="ja-JP" sz="1000" dirty="0">
                <a:solidFill>
                  <a:schemeClr val="bg1">
                    <a:lumMod val="50000"/>
                  </a:schemeClr>
                </a:solidFill>
                <a:latin typeface="HGP創英角ｺﾞｼｯｸUB" panose="020B0900000000000000" pitchFamily="50" charset="-128"/>
                <a:ea typeface="HGP創英角ｺﾞｼｯｸUB" panose="020B0900000000000000" pitchFamily="50" charset="-128"/>
              </a:rPr>
              <a:t>50</a:t>
            </a:r>
            <a:r>
              <a:rPr lang="ja-JP" altLang="en-US" sz="900" dirty="0">
                <a:solidFill>
                  <a:schemeClr val="bg1">
                    <a:lumMod val="50000"/>
                  </a:schemeClr>
                </a:solidFill>
                <a:latin typeface="HGP創英角ｺﾞｼｯｸUB" panose="020B0900000000000000" pitchFamily="50" charset="-128"/>
                <a:ea typeface="HGP創英角ｺﾞｼｯｸUB" panose="020B0900000000000000" pitchFamily="50" charset="-128"/>
              </a:rPr>
              <a:t>才</a:t>
            </a:r>
          </a:p>
        </p:txBody>
      </p:sp>
      <p:sp>
        <p:nvSpPr>
          <p:cNvPr id="230" name="角丸四角形 229"/>
          <p:cNvSpPr/>
          <p:nvPr/>
        </p:nvSpPr>
        <p:spPr bwMode="gray">
          <a:xfrm>
            <a:off x="2391461" y="6403595"/>
            <a:ext cx="936625" cy="144463"/>
          </a:xfrm>
          <a:prstGeom prst="roundRect">
            <a:avLst>
              <a:gd name="adj" fmla="val 50000"/>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25200" anchor="ctr"/>
          <a:lstStyle/>
          <a:p>
            <a:pPr algn="ctr">
              <a:defRPr/>
            </a:pPr>
            <a:r>
              <a:rPr lang="ja-JP" altLang="en-US" sz="800" dirty="0">
                <a:solidFill>
                  <a:schemeClr val="bg1">
                    <a:lumMod val="50000"/>
                  </a:schemeClr>
                </a:solidFill>
                <a:latin typeface="HGPｺﾞｼｯｸE" panose="020B0900000000000000" pitchFamily="50" charset="-128"/>
                <a:ea typeface="HGPｺﾞｼｯｸE" panose="020B0900000000000000" pitchFamily="50" charset="-128"/>
              </a:rPr>
              <a:t>退職時</a:t>
            </a:r>
            <a:r>
              <a:rPr lang="ja-JP" altLang="en-US" sz="1100" dirty="0">
                <a:solidFill>
                  <a:schemeClr val="bg1">
                    <a:lumMod val="50000"/>
                  </a:schemeClr>
                </a:solidFill>
                <a:latin typeface="HGP創英角ｺﾞｼｯｸUB" panose="020B0900000000000000" pitchFamily="50" charset="-128"/>
                <a:ea typeface="HGP創英角ｺﾞｼｯｸUB" panose="020B0900000000000000" pitchFamily="50" charset="-128"/>
              </a:rPr>
              <a:t> </a:t>
            </a:r>
            <a:r>
              <a:rPr lang="en-US" altLang="ja-JP" sz="1100" dirty="0">
                <a:solidFill>
                  <a:schemeClr val="bg1">
                    <a:lumMod val="50000"/>
                  </a:schemeClr>
                </a:solidFill>
                <a:latin typeface="HGP創英角ｺﾞｼｯｸUB" panose="020B0900000000000000" pitchFamily="50" charset="-128"/>
                <a:ea typeface="HGP創英角ｺﾞｼｯｸUB" panose="020B0900000000000000" pitchFamily="50" charset="-128"/>
              </a:rPr>
              <a:t>60</a:t>
            </a:r>
            <a:r>
              <a:rPr lang="ja-JP" altLang="en-US" sz="1100" dirty="0">
                <a:solidFill>
                  <a:schemeClr val="bg1">
                    <a:lumMod val="50000"/>
                  </a:schemeClr>
                </a:solidFill>
                <a:latin typeface="HGPｺﾞｼｯｸE" panose="020B0900000000000000" pitchFamily="50" charset="-128"/>
                <a:ea typeface="HGPｺﾞｼｯｸE" panose="020B0900000000000000" pitchFamily="50" charset="-128"/>
              </a:rPr>
              <a:t>才</a:t>
            </a:r>
            <a:endParaRPr lang="ja-JP" altLang="en-US" dirty="0">
              <a:solidFill>
                <a:schemeClr val="bg1">
                  <a:lumMod val="50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7150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bwMode="gray">
          <a:xfrm>
            <a:off x="234988" y="4574235"/>
            <a:ext cx="6612762" cy="454259"/>
          </a:xfrm>
          <a:prstGeom prst="rect">
            <a:avLst/>
          </a:prstGeom>
          <a:no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ホームベース 36"/>
          <p:cNvSpPr/>
          <p:nvPr/>
        </p:nvSpPr>
        <p:spPr bwMode="gray">
          <a:xfrm>
            <a:off x="235184" y="4574235"/>
            <a:ext cx="2340066" cy="454259"/>
          </a:xfrm>
          <a:prstGeom prst="homePlate">
            <a:avLst>
              <a:gd name="adj" fmla="val 37835"/>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対角する 2 つの角を丸めた四角形 23"/>
          <p:cNvSpPr/>
          <p:nvPr/>
        </p:nvSpPr>
        <p:spPr bwMode="gray">
          <a:xfrm>
            <a:off x="225697" y="1174347"/>
            <a:ext cx="3234495" cy="1502932"/>
          </a:xfrm>
          <a:prstGeom prst="round2DiagRect">
            <a:avLst>
              <a:gd name="adj1" fmla="val 9132"/>
              <a:gd name="adj2" fmla="val 0"/>
            </a:avLst>
          </a:prstGeom>
          <a:noFill/>
          <a:ln w="12700" algn="ctr">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127" name="対角する 2 つの角を丸めた四角形 126"/>
          <p:cNvSpPr/>
          <p:nvPr/>
        </p:nvSpPr>
        <p:spPr bwMode="gray">
          <a:xfrm>
            <a:off x="3634293" y="1174349"/>
            <a:ext cx="3234495" cy="916890"/>
          </a:xfrm>
          <a:prstGeom prst="round2DiagRect">
            <a:avLst>
              <a:gd name="adj1" fmla="val 9132"/>
              <a:gd name="adj2" fmla="val 0"/>
            </a:avLst>
          </a:prstGeom>
          <a:noFill/>
          <a:ln w="12700" algn="ctr">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156" name="対角する 2 つの角を丸めた四角形 155"/>
          <p:cNvSpPr/>
          <p:nvPr/>
        </p:nvSpPr>
        <p:spPr bwMode="gray">
          <a:xfrm>
            <a:off x="3634293" y="2360792"/>
            <a:ext cx="3234495" cy="916890"/>
          </a:xfrm>
          <a:prstGeom prst="round2DiagRect">
            <a:avLst>
              <a:gd name="adj1" fmla="val 9132"/>
              <a:gd name="adj2" fmla="val 0"/>
            </a:avLst>
          </a:prstGeom>
          <a:noFill/>
          <a:ln w="12700" algn="ctr">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bwMode="gray"/>
        <p:txBody>
          <a:bodyPr/>
          <a:lstStyle/>
          <a:p>
            <a:fld id="{873389BF-BA6F-4A8C-A5BD-04EF09348BD3}" type="slidenum">
              <a:rPr kumimoji="1" lang="ja-JP" altLang="en-US" smtClean="0">
                <a:solidFill>
                  <a:schemeClr val="bg1"/>
                </a:solidFill>
              </a:rPr>
              <a:pPr/>
              <a:t>11</a:t>
            </a:fld>
            <a:endParaRPr kumimoji="1" lang="ja-JP" altLang="en-US" dirty="0">
              <a:solidFill>
                <a:schemeClr val="bg1"/>
              </a:solidFill>
            </a:endParaRPr>
          </a:p>
        </p:txBody>
      </p:sp>
      <p:sp>
        <p:nvSpPr>
          <p:cNvPr id="3" name="Text Box 49"/>
          <p:cNvSpPr txBox="1">
            <a:spLocks noChangeArrowheads="1"/>
          </p:cNvSpPr>
          <p:nvPr/>
        </p:nvSpPr>
        <p:spPr bwMode="gray">
          <a:xfrm>
            <a:off x="4697413" y="9900954"/>
            <a:ext cx="228917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418" tIns="11049" rIns="18418" bIns="11049">
            <a:spAutoFit/>
          </a:bodyPr>
          <a:lstStyle>
            <a:lvl1pPr defTabSz="938213">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defTabSz="938213">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defTabSz="938213">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defTabSz="938213">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defTabSz="938213">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a:spcBef>
                <a:spcPct val="50000"/>
              </a:spcBef>
              <a:buNone/>
            </a:pPr>
            <a:r>
              <a:rPr lang="en-US" altLang="ja-JP" sz="800" dirty="0"/>
              <a:t>A21-200544 </a:t>
            </a:r>
            <a:r>
              <a:rPr lang="ja-JP" altLang="en-US" sz="800" dirty="0">
                <a:latin typeface="Arial" panose="020B0604020202020204" pitchFamily="34" charset="0"/>
              </a:rPr>
              <a:t>　</a:t>
            </a:r>
            <a:r>
              <a:rPr lang="ja-JP" altLang="en-US" sz="800" dirty="0"/>
              <a:t>　使用期限：</a:t>
            </a:r>
            <a:r>
              <a:rPr lang="en-US" altLang="ja-JP" sz="800" dirty="0" smtClean="0"/>
              <a:t>2023.6.25</a:t>
            </a:r>
            <a:endParaRPr lang="en-US" altLang="ja-JP" sz="800" dirty="0">
              <a:latin typeface="Times New Roman" panose="02020603050405020304" pitchFamily="18" charset="0"/>
            </a:endParaRPr>
          </a:p>
        </p:txBody>
      </p:sp>
      <p:sp>
        <p:nvSpPr>
          <p:cNvPr id="10" name="Rectangle 77"/>
          <p:cNvSpPr>
            <a:spLocks noChangeArrowheads="1"/>
          </p:cNvSpPr>
          <p:nvPr/>
        </p:nvSpPr>
        <p:spPr bwMode="gray">
          <a:xfrm>
            <a:off x="120529" y="9602924"/>
            <a:ext cx="1411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3" tIns="44531" rIns="89063" bIns="44531">
            <a:spAutoFit/>
          </a:bodyPr>
          <a:lstStyle>
            <a:lvl1pPr defTabSz="938213">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defTabSz="938213">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defTabSz="938213">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defTabSz="938213">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defTabSz="938213">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spcBef>
                <a:spcPct val="50000"/>
              </a:spcBef>
              <a:buFontTx/>
              <a:buNone/>
            </a:pPr>
            <a:r>
              <a:rPr lang="ja-JP" altLang="en-US" sz="1200" b="1" dirty="0">
                <a:latin typeface="Times New Roman" panose="02020603050405020304" pitchFamily="18" charset="0"/>
              </a:rPr>
              <a:t>＜引受保険会社＞</a:t>
            </a:r>
          </a:p>
        </p:txBody>
      </p:sp>
      <p:sp>
        <p:nvSpPr>
          <p:cNvPr id="11" name="Rectangle 78"/>
          <p:cNvSpPr>
            <a:spLocks noChangeArrowheads="1"/>
          </p:cNvSpPr>
          <p:nvPr/>
        </p:nvSpPr>
        <p:spPr bwMode="gray">
          <a:xfrm>
            <a:off x="1453789" y="9603950"/>
            <a:ext cx="23463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063" tIns="44531" rIns="89063" bIns="44531">
            <a:spAutoFit/>
          </a:bodyPr>
          <a:lstStyle>
            <a:lvl1pPr defTabSz="938213">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defTabSz="938213">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defTabSz="938213">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defTabSz="938213">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defTabSz="938213">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eaLnBrk="1" hangingPunct="1">
              <a:spcBef>
                <a:spcPct val="50000"/>
              </a:spcBef>
              <a:buFontTx/>
              <a:buNone/>
            </a:pPr>
            <a:r>
              <a:rPr lang="ja-JP" altLang="en-US" sz="1200" b="1" dirty="0">
                <a:latin typeface="Times New Roman" panose="02020603050405020304" pitchFamily="18" charset="0"/>
              </a:rPr>
              <a:t>三井住友海上火災保険株式会社</a:t>
            </a:r>
          </a:p>
        </p:txBody>
      </p:sp>
      <p:sp>
        <p:nvSpPr>
          <p:cNvPr id="12" name="Line 124"/>
          <p:cNvSpPr>
            <a:spLocks noChangeShapeType="1"/>
          </p:cNvSpPr>
          <p:nvPr/>
        </p:nvSpPr>
        <p:spPr bwMode="gray">
          <a:xfrm>
            <a:off x="169861" y="9496093"/>
            <a:ext cx="6778625" cy="0"/>
          </a:xfrm>
          <a:prstGeom prst="line">
            <a:avLst/>
          </a:prstGeom>
          <a:noFill/>
          <a:ln w="9525">
            <a:solidFill>
              <a:schemeClr val="tx1">
                <a:lumMod val="85000"/>
                <a:lumOff val="15000"/>
              </a:schemeClr>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063" tIns="44531" rIns="89063" bIns="44531"/>
          <a:lstStyle/>
          <a:p>
            <a:endParaRPr lang="ja-JP" altLang="en-US"/>
          </a:p>
        </p:txBody>
      </p:sp>
      <p:sp>
        <p:nvSpPr>
          <p:cNvPr id="13" name="Rectangle 125"/>
          <p:cNvSpPr>
            <a:spLocks noChangeArrowheads="1"/>
          </p:cNvSpPr>
          <p:nvPr/>
        </p:nvSpPr>
        <p:spPr bwMode="gray">
          <a:xfrm>
            <a:off x="3698902" y="9634767"/>
            <a:ext cx="3374651" cy="24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3" tIns="44531" rIns="89063" bIns="44531">
            <a:spAutoFit/>
          </a:bodyPr>
          <a:lstStyle>
            <a:lvl1pPr defTabSz="938213">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defTabSz="938213">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defTabSz="938213">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defTabSz="938213">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defTabSz="938213">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eaLnBrk="1" hangingPunct="1">
              <a:spcBef>
                <a:spcPct val="50000"/>
              </a:spcBef>
              <a:buFontTx/>
              <a:buNone/>
            </a:pPr>
            <a:r>
              <a:rPr lang="ja-JP" altLang="en-US" sz="1000" b="1" dirty="0">
                <a:latin typeface="Times New Roman" panose="02020603050405020304" pitchFamily="18" charset="0"/>
              </a:rPr>
              <a:t>関西企業</a:t>
            </a:r>
            <a:r>
              <a:rPr lang="ja-JP" altLang="en-US" sz="1000" b="1" dirty="0" smtClean="0">
                <a:latin typeface="Times New Roman" panose="02020603050405020304" pitchFamily="18" charset="0"/>
              </a:rPr>
              <a:t>営業第四部第二課</a:t>
            </a:r>
            <a:r>
              <a:rPr lang="ja-JP" altLang="en-US" sz="1000" b="1" dirty="0">
                <a:latin typeface="Times New Roman" panose="02020603050405020304" pitchFamily="18" charset="0"/>
              </a:rPr>
              <a:t>　　</a:t>
            </a:r>
            <a:r>
              <a:rPr lang="en-US" altLang="ja-JP" sz="1000" b="1" dirty="0" smtClean="0"/>
              <a:t>TEL</a:t>
            </a:r>
            <a:r>
              <a:rPr lang="ja-JP" altLang="en-US" sz="1000" b="1" dirty="0"/>
              <a:t>： </a:t>
            </a:r>
            <a:r>
              <a:rPr lang="en-US" altLang="ja-JP" sz="1000" b="1" dirty="0" smtClean="0"/>
              <a:t>06-6233-1505 </a:t>
            </a:r>
            <a:endParaRPr lang="en-US" altLang="ja-JP" sz="1000" b="1" dirty="0">
              <a:latin typeface="Times New Roman" panose="02020603050405020304" pitchFamily="18" charset="0"/>
            </a:endParaRPr>
          </a:p>
        </p:txBody>
      </p:sp>
      <p:sp>
        <p:nvSpPr>
          <p:cNvPr id="14" name="Line 34"/>
          <p:cNvSpPr>
            <a:spLocks noChangeShapeType="1"/>
          </p:cNvSpPr>
          <p:nvPr/>
        </p:nvSpPr>
        <p:spPr bwMode="gray">
          <a:xfrm>
            <a:off x="282574" y="5133151"/>
            <a:ext cx="655320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nchor="ctr"/>
          <a:lstStyle/>
          <a:p>
            <a:endParaRPr lang="ja-JP" altLang="en-US" sz="800"/>
          </a:p>
        </p:txBody>
      </p:sp>
      <p:sp>
        <p:nvSpPr>
          <p:cNvPr id="48" name="角丸四角形 2"/>
          <p:cNvSpPr>
            <a:spLocks noChangeArrowheads="1"/>
          </p:cNvSpPr>
          <p:nvPr/>
        </p:nvSpPr>
        <p:spPr bwMode="gray">
          <a:xfrm>
            <a:off x="66675" y="116325"/>
            <a:ext cx="6985000" cy="5902540"/>
          </a:xfrm>
          <a:prstGeom prst="rect">
            <a:avLst/>
          </a:prstGeom>
          <a:noFill/>
          <a:ln w="12700" algn="ctr">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1" hangingPunct="1"/>
            <a:endParaRPr lang="ja-JP" altLang="en-US">
              <a:ea typeface="HG丸ｺﾞｼｯｸM-PRO" panose="020F0600000000000000" pitchFamily="50" charset="-128"/>
            </a:endParaRPr>
          </a:p>
        </p:txBody>
      </p:sp>
      <p:sp>
        <p:nvSpPr>
          <p:cNvPr id="49" name="正方形/長方形 48"/>
          <p:cNvSpPr/>
          <p:nvPr/>
        </p:nvSpPr>
        <p:spPr bwMode="gray">
          <a:xfrm>
            <a:off x="79375" y="108079"/>
            <a:ext cx="6977063" cy="295629"/>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1 つの角を切り取った四角形 49"/>
          <p:cNvSpPr/>
          <p:nvPr/>
        </p:nvSpPr>
        <p:spPr bwMode="gray">
          <a:xfrm rot="5400000" flipV="1">
            <a:off x="6329014" y="126157"/>
            <a:ext cx="625332" cy="655287"/>
          </a:xfrm>
          <a:prstGeom prst="snip1Rect">
            <a:avLst>
              <a:gd name="adj" fmla="val 28732"/>
            </a:avLst>
          </a:prstGeom>
          <a:pattFill prst="dotDmnd">
            <a:fgClr>
              <a:srgbClr val="E6EDF6"/>
            </a:fgClr>
            <a:bgClr>
              <a:schemeClr val="bg1"/>
            </a:bgClr>
          </a:pattFill>
          <a:ln w="38100">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テキスト ボックス 50"/>
          <p:cNvSpPr txBox="1"/>
          <p:nvPr/>
        </p:nvSpPr>
        <p:spPr bwMode="gray">
          <a:xfrm rot="1871934">
            <a:off x="6279760" y="216429"/>
            <a:ext cx="700833" cy="523220"/>
          </a:xfrm>
          <a:prstGeom prst="rect">
            <a:avLst/>
          </a:prstGeom>
          <a:noFill/>
        </p:spPr>
        <p:txBody>
          <a:bodyPr wrap="none" rtlCol="0">
            <a:spAutoFit/>
          </a:bodyPr>
          <a:lstStyle/>
          <a:p>
            <a:pPr algn="ctr"/>
            <a:r>
              <a:rPr kumimoji="1" lang="ja-JP" altLang="en-US" sz="1400" b="1" dirty="0" smtClean="0">
                <a:solidFill>
                  <a:srgbClr val="C00000"/>
                </a:solidFill>
              </a:rPr>
              <a:t>ご相談</a:t>
            </a:r>
            <a:endParaRPr kumimoji="1" lang="en-US" altLang="ja-JP" sz="1400" b="1" dirty="0" smtClean="0">
              <a:solidFill>
                <a:srgbClr val="C00000"/>
              </a:solidFill>
            </a:endParaRPr>
          </a:p>
          <a:p>
            <a:pPr algn="ctr"/>
            <a:r>
              <a:rPr lang="ja-JP" altLang="en-US" sz="1400" b="1" dirty="0">
                <a:solidFill>
                  <a:srgbClr val="C00000"/>
                </a:solidFill>
              </a:rPr>
              <a:t>無料</a:t>
            </a:r>
            <a:endParaRPr kumimoji="1" lang="ja-JP" altLang="en-US" sz="1400" b="1" dirty="0">
              <a:solidFill>
                <a:srgbClr val="C00000"/>
              </a:solidFill>
            </a:endParaRPr>
          </a:p>
        </p:txBody>
      </p:sp>
      <p:sp>
        <p:nvSpPr>
          <p:cNvPr id="52" name="テキスト ボックス 51"/>
          <p:cNvSpPr txBox="1"/>
          <p:nvPr/>
        </p:nvSpPr>
        <p:spPr bwMode="gray">
          <a:xfrm>
            <a:off x="2351227" y="116325"/>
            <a:ext cx="2236510" cy="338554"/>
          </a:xfrm>
          <a:prstGeom prst="rect">
            <a:avLst/>
          </a:prstGeom>
          <a:noFill/>
        </p:spPr>
        <p:txBody>
          <a:bodyPr wrap="none" rtlCol="0">
            <a:spAutoFit/>
          </a:bodyPr>
          <a:lstStyle/>
          <a:p>
            <a:pPr algn="ctr"/>
            <a:r>
              <a:rPr kumimoji="1" lang="ja-JP" altLang="en-US" sz="1600" b="1" dirty="0" smtClean="0">
                <a:solidFill>
                  <a:schemeClr val="bg1"/>
                </a:solidFill>
                <a:latin typeface="游ゴシック" panose="020B0400000000000000" pitchFamily="50" charset="-128"/>
                <a:ea typeface="游ゴシック" panose="020B0400000000000000" pitchFamily="50" charset="-128"/>
              </a:rPr>
              <a:t>生活サポートサービス</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103" name="表 102"/>
          <p:cNvGraphicFramePr>
            <a:graphicFrameLocks noGrp="1"/>
          </p:cNvGraphicFramePr>
          <p:nvPr>
            <p:extLst>
              <p:ext uri="{D42A27DB-BD31-4B8C-83A1-F6EECF244321}">
                <p14:modId xmlns:p14="http://schemas.microsoft.com/office/powerpoint/2010/main" val="2945850118"/>
              </p:ext>
            </p:extLst>
          </p:nvPr>
        </p:nvGraphicFramePr>
        <p:xfrm>
          <a:off x="826173" y="6700248"/>
          <a:ext cx="5937500" cy="2714880"/>
        </p:xfrm>
        <a:graphic>
          <a:graphicData uri="http://schemas.openxmlformats.org/drawingml/2006/table">
            <a:tbl>
              <a:tblPr>
                <a:tableStyleId>{5C22544A-7EE6-4342-B048-85BDC9FD1C3A}</a:tableStyleId>
              </a:tblPr>
              <a:tblGrid>
                <a:gridCol w="1980000">
                  <a:extLst>
                    <a:ext uri="{9D8B030D-6E8A-4147-A177-3AD203B41FA5}">
                      <a16:colId xmlns:a16="http://schemas.microsoft.com/office/drawing/2014/main" val="881601713"/>
                    </a:ext>
                  </a:extLst>
                </a:gridCol>
                <a:gridCol w="825500">
                  <a:extLst>
                    <a:ext uri="{9D8B030D-6E8A-4147-A177-3AD203B41FA5}">
                      <a16:colId xmlns:a16="http://schemas.microsoft.com/office/drawing/2014/main" val="3076682566"/>
                    </a:ext>
                  </a:extLst>
                </a:gridCol>
                <a:gridCol w="3132000">
                  <a:extLst>
                    <a:ext uri="{9D8B030D-6E8A-4147-A177-3AD203B41FA5}">
                      <a16:colId xmlns:a16="http://schemas.microsoft.com/office/drawing/2014/main" val="2413708262"/>
                    </a:ext>
                  </a:extLst>
                </a:gridCol>
              </a:tblGrid>
              <a:tr h="180000">
                <a:tc rowSpan="2">
                  <a:txBody>
                    <a:bodyPr/>
                    <a:lstStyle/>
                    <a:p>
                      <a:r>
                        <a:rPr kumimoji="1" lang="ja-JP" altLang="en-US" sz="900" b="1" dirty="0" smtClean="0"/>
                        <a:t>本社</a:t>
                      </a:r>
                      <a:endParaRPr kumimoji="1" lang="ja-JP" alt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ja-JP" sz="800" dirty="0" smtClean="0">
                          <a:latin typeface="+mn-ea"/>
                        </a:rPr>
                        <a:t>〒</a:t>
                      </a:r>
                      <a:r>
                        <a:rPr lang="en-US" altLang="ja-JP" sz="800" dirty="0" smtClean="0">
                          <a:latin typeface="+mn-ea"/>
                        </a:rPr>
                        <a:t>550-0001 </a:t>
                      </a:r>
                      <a:endParaRPr kumimoji="1" lang="ja-JP" alt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r>
                        <a:rPr lang="ja-JP" altLang="ja-JP" sz="800" dirty="0" smtClean="0">
                          <a:latin typeface="+mn-ea"/>
                        </a:rPr>
                        <a:t>大阪市西区土佐堀１－３－１</a:t>
                      </a:r>
                      <a:r>
                        <a:rPr lang="ja-JP" altLang="en-US" sz="800" dirty="0" smtClean="0">
                          <a:latin typeface="+mn-ea"/>
                        </a:rPr>
                        <a:t>８</a:t>
                      </a:r>
                      <a:r>
                        <a:rPr lang="ja-JP" altLang="ja-JP" sz="800" dirty="0" smtClean="0">
                          <a:latin typeface="+mn-ea"/>
                        </a:rPr>
                        <a:t>快適生活ビル</a:t>
                      </a:r>
                      <a:endParaRPr kumimoji="1" lang="ja-JP" altLang="en-US" sz="80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7562819"/>
                  </a:ext>
                </a:extLst>
              </a:tr>
              <a:tr h="18000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ja-JP" sz="800" dirty="0" smtClean="0">
                          <a:latin typeface="+mn-ea"/>
                        </a:rPr>
                        <a:t>TEL</a:t>
                      </a:r>
                      <a:r>
                        <a:rPr lang="ja-JP" altLang="ja-JP" sz="800" dirty="0" smtClean="0">
                          <a:latin typeface="+mn-ea"/>
                        </a:rPr>
                        <a:t>　</a:t>
                      </a:r>
                      <a:r>
                        <a:rPr lang="en-US" altLang="ja-JP" sz="800" dirty="0" smtClean="0">
                          <a:latin typeface="+mn-ea"/>
                        </a:rPr>
                        <a:t>(06)6225-6670</a:t>
                      </a:r>
                      <a:r>
                        <a:rPr lang="ja-JP" altLang="ja-JP" sz="800" dirty="0" smtClean="0">
                          <a:latin typeface="+mn-ea"/>
                        </a:rPr>
                        <a:t>　</a:t>
                      </a:r>
                      <a:r>
                        <a:rPr lang="en-US" altLang="ja-JP" sz="800" dirty="0" smtClean="0">
                          <a:latin typeface="+mn-ea"/>
                        </a:rPr>
                        <a:t>FAX</a:t>
                      </a:r>
                      <a:r>
                        <a:rPr lang="ja-JP" altLang="ja-JP" sz="800" dirty="0" smtClean="0">
                          <a:latin typeface="+mn-ea"/>
                        </a:rPr>
                        <a:t>　</a:t>
                      </a:r>
                      <a:r>
                        <a:rPr lang="en-US" altLang="ja-JP" sz="800" dirty="0" smtClean="0">
                          <a:latin typeface="+mn-ea"/>
                        </a:rPr>
                        <a:t>(06)6449-5456</a:t>
                      </a:r>
                      <a:endParaRPr kumimoji="1" lang="ja-JP" altLang="en-US" sz="80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3922268"/>
                  </a:ext>
                </a:extLst>
              </a:tr>
              <a:tr h="180000">
                <a:tc rowSpan="2">
                  <a:txBody>
                    <a:bodyPr/>
                    <a:lstStyle/>
                    <a:p>
                      <a:r>
                        <a:rPr lang="ja-JP" altLang="en-US" sz="900" b="1" dirty="0" smtClean="0">
                          <a:solidFill>
                            <a:schemeClr val="tx1">
                              <a:lumMod val="95000"/>
                              <a:lumOff val="5000"/>
                            </a:schemeClr>
                          </a:solidFill>
                          <a:latin typeface="+mn-ea"/>
                        </a:rPr>
                        <a:t>北海道営業所</a:t>
                      </a:r>
                      <a:endParaRPr kumimoji="1" lang="ja-JP" alt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en-US" sz="800" dirty="0" smtClean="0">
                          <a:solidFill>
                            <a:schemeClr val="tx1">
                              <a:lumMod val="95000"/>
                              <a:lumOff val="5000"/>
                            </a:schemeClr>
                          </a:solidFill>
                          <a:latin typeface="+mn-ea"/>
                        </a:rPr>
                        <a:t>〒</a:t>
                      </a:r>
                      <a:r>
                        <a:rPr lang="en-US" altLang="ja-JP" sz="800" dirty="0" smtClean="0">
                          <a:solidFill>
                            <a:schemeClr val="tx1">
                              <a:lumMod val="95000"/>
                              <a:lumOff val="5000"/>
                            </a:schemeClr>
                          </a:solidFill>
                          <a:latin typeface="+mn-ea"/>
                        </a:rPr>
                        <a:t>060-0002</a:t>
                      </a:r>
                      <a:endParaRPr kumimoji="1" lang="ja-JP" alt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defRPr/>
                      </a:pPr>
                      <a:r>
                        <a:rPr lang="ja-JP" altLang="en-US" sz="800" dirty="0" smtClean="0">
                          <a:solidFill>
                            <a:schemeClr val="tx1">
                              <a:lumMod val="95000"/>
                              <a:lumOff val="5000"/>
                            </a:schemeClr>
                          </a:solidFill>
                          <a:latin typeface="+mn-ea"/>
                        </a:rPr>
                        <a:t>札幌市中央区北２条西３－１</a:t>
                      </a:r>
                      <a:r>
                        <a:rPr lang="en-US" altLang="ja-JP" sz="800" dirty="0" smtClean="0">
                          <a:solidFill>
                            <a:schemeClr val="tx1">
                              <a:lumMod val="95000"/>
                              <a:lumOff val="5000"/>
                            </a:schemeClr>
                          </a:solidFill>
                          <a:latin typeface="+mn-ea"/>
                        </a:rPr>
                        <a:t>-</a:t>
                      </a:r>
                      <a:r>
                        <a:rPr lang="ja-JP" altLang="en-US" sz="800" dirty="0" smtClean="0">
                          <a:solidFill>
                            <a:schemeClr val="tx1">
                              <a:lumMod val="95000"/>
                              <a:lumOff val="5000"/>
                            </a:schemeClr>
                          </a:solidFill>
                          <a:latin typeface="+mn-ea"/>
                        </a:rPr>
                        <a:t>２０　札幌フコク生命越山ビル１３階</a:t>
                      </a:r>
                      <a:endParaRPr lang="en-US" altLang="ja-JP" sz="800" dirty="0" smtClean="0">
                        <a:solidFill>
                          <a:schemeClr val="tx1">
                            <a:lumMod val="95000"/>
                            <a:lumOff val="5000"/>
                          </a:schemeClr>
                        </a:solidFill>
                        <a:latin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729141"/>
                  </a:ext>
                </a:extLst>
              </a:tr>
              <a:tr h="18000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12958"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800" dirty="0" smtClean="0">
                          <a:solidFill>
                            <a:srgbClr val="000000"/>
                          </a:solidFill>
                          <a:latin typeface="+mn-ea"/>
                        </a:rPr>
                        <a:t>TEL</a:t>
                      </a:r>
                      <a:r>
                        <a:rPr lang="ja-JP" altLang="ja-JP" sz="800" dirty="0" smtClean="0">
                          <a:solidFill>
                            <a:srgbClr val="000000"/>
                          </a:solidFill>
                          <a:latin typeface="+mn-ea"/>
                        </a:rPr>
                        <a:t>　</a:t>
                      </a:r>
                      <a:r>
                        <a:rPr lang="en-US" altLang="ja-JP" sz="800" dirty="0" smtClean="0">
                          <a:solidFill>
                            <a:srgbClr val="000000"/>
                          </a:solidFill>
                          <a:latin typeface="+mn-ea"/>
                        </a:rPr>
                        <a:t>(011)222-6880</a:t>
                      </a:r>
                      <a:r>
                        <a:rPr lang="ja-JP" altLang="ja-JP" sz="800" dirty="0" smtClean="0">
                          <a:solidFill>
                            <a:srgbClr val="000000"/>
                          </a:solidFill>
                          <a:latin typeface="+mn-ea"/>
                        </a:rPr>
                        <a:t>　　</a:t>
                      </a:r>
                      <a:r>
                        <a:rPr lang="en-US" altLang="ja-JP" sz="800" dirty="0" smtClean="0">
                          <a:solidFill>
                            <a:srgbClr val="000000"/>
                          </a:solidFill>
                          <a:latin typeface="+mn-ea"/>
                        </a:rPr>
                        <a:t>FAX</a:t>
                      </a:r>
                      <a:r>
                        <a:rPr lang="ja-JP" altLang="ja-JP" sz="800" dirty="0" smtClean="0">
                          <a:solidFill>
                            <a:srgbClr val="000000"/>
                          </a:solidFill>
                          <a:latin typeface="+mn-ea"/>
                        </a:rPr>
                        <a:t>　</a:t>
                      </a:r>
                      <a:r>
                        <a:rPr lang="en-US" altLang="ja-JP" sz="800" dirty="0" smtClean="0">
                          <a:solidFill>
                            <a:srgbClr val="000000"/>
                          </a:solidFill>
                          <a:latin typeface="+mn-ea"/>
                        </a:rPr>
                        <a:t>(011)241-6060</a:t>
                      </a:r>
                      <a:endParaRPr lang="ja-JP" altLang="ja-JP" sz="800" dirty="0" smtClean="0">
                        <a:latin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209445"/>
                  </a:ext>
                </a:extLst>
              </a:tr>
              <a:tr h="180000">
                <a:tc rowSpan="2">
                  <a:txBody>
                    <a:bodyPr/>
                    <a:lstStyle/>
                    <a:p>
                      <a:r>
                        <a:rPr lang="ja-JP" altLang="ja-JP" sz="900" b="1" dirty="0" smtClean="0">
                          <a:latin typeface="+mn-ea"/>
                        </a:rPr>
                        <a:t>北海道営業所（恵庭出張所）</a:t>
                      </a:r>
                      <a:endParaRPr kumimoji="1" lang="ja-JP" alt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ja-JP" sz="800" dirty="0" smtClean="0">
                          <a:latin typeface="+mn-ea"/>
                        </a:rPr>
                        <a:t>〒</a:t>
                      </a:r>
                      <a:r>
                        <a:rPr lang="en-US" altLang="ja-JP" sz="800" dirty="0" smtClean="0">
                          <a:latin typeface="+mn-ea"/>
                        </a:rPr>
                        <a:t>061-1411</a:t>
                      </a:r>
                      <a:endParaRPr kumimoji="1" lang="ja-JP" alt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r>
                        <a:rPr lang="ja-JP" altLang="ja-JP" sz="800" dirty="0" smtClean="0">
                          <a:latin typeface="+mn-ea"/>
                        </a:rPr>
                        <a:t>恵庭市恵南１３－１北海道カネライト㈱内</a:t>
                      </a:r>
                      <a:endParaRPr lang="en-US" altLang="ja-JP" sz="800" dirty="0" smtClean="0">
                        <a:latin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4634259"/>
                  </a:ext>
                </a:extLst>
              </a:tr>
              <a:tr h="18000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r>
                        <a:rPr lang="en-US" altLang="ja-JP" sz="800" dirty="0" smtClean="0">
                          <a:latin typeface="+mn-ea"/>
                        </a:rPr>
                        <a:t>TEL</a:t>
                      </a:r>
                      <a:r>
                        <a:rPr lang="ja-JP" altLang="ja-JP" sz="800" dirty="0" smtClean="0">
                          <a:latin typeface="+mn-ea"/>
                        </a:rPr>
                        <a:t>　</a:t>
                      </a:r>
                      <a:r>
                        <a:rPr lang="en-US" altLang="ja-JP" sz="800" dirty="0" smtClean="0">
                          <a:latin typeface="+mn-ea"/>
                        </a:rPr>
                        <a:t>(0123)33-3336</a:t>
                      </a:r>
                      <a:r>
                        <a:rPr lang="ja-JP" altLang="ja-JP" sz="800" dirty="0" smtClean="0">
                          <a:latin typeface="+mn-ea"/>
                        </a:rPr>
                        <a:t>　　</a:t>
                      </a:r>
                      <a:r>
                        <a:rPr lang="en-US" altLang="ja-JP" sz="800" dirty="0" smtClean="0">
                          <a:latin typeface="+mn-ea"/>
                        </a:rPr>
                        <a:t>FAX</a:t>
                      </a:r>
                      <a:r>
                        <a:rPr lang="ja-JP" altLang="ja-JP" sz="800" dirty="0" smtClean="0">
                          <a:latin typeface="+mn-ea"/>
                        </a:rPr>
                        <a:t>　</a:t>
                      </a:r>
                      <a:r>
                        <a:rPr lang="en-US" altLang="ja-JP" sz="800" dirty="0" smtClean="0">
                          <a:latin typeface="+mn-ea"/>
                        </a:rPr>
                        <a:t>(0123)33-3346</a:t>
                      </a:r>
                      <a:endParaRPr lang="ja-JP" altLang="ja-JP" sz="800" dirty="0" smtClean="0">
                        <a:latin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303405"/>
                  </a:ext>
                </a:extLst>
              </a:tr>
              <a:tr h="180000">
                <a:tc rowSpan="2">
                  <a:txBody>
                    <a:bodyPr/>
                    <a:lstStyle/>
                    <a:p>
                      <a:r>
                        <a:rPr lang="ja-JP" altLang="ja-JP" sz="900" b="1" dirty="0" smtClean="0">
                          <a:latin typeface="+mn-ea"/>
                        </a:rPr>
                        <a:t>東京営業所</a:t>
                      </a:r>
                      <a:endParaRPr kumimoji="1" lang="ja-JP" alt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ja-JP" sz="800" dirty="0" smtClean="0">
                          <a:latin typeface="+mn-ea"/>
                        </a:rPr>
                        <a:t>〒</a:t>
                      </a:r>
                      <a:r>
                        <a:rPr lang="en-US" altLang="ja-JP" sz="800" dirty="0" smtClean="0">
                          <a:latin typeface="+mn-ea"/>
                        </a:rPr>
                        <a:t>101-0037</a:t>
                      </a:r>
                      <a:endParaRPr kumimoji="1" lang="ja-JP" alt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r>
                        <a:rPr lang="ja-JP" altLang="ja-JP" sz="800" dirty="0" smtClean="0">
                          <a:latin typeface="+mn-ea"/>
                        </a:rPr>
                        <a:t>東京都千代田区神田西福田町４－１</a:t>
                      </a:r>
                      <a:r>
                        <a:rPr lang="en-US" altLang="ja-JP" sz="800" dirty="0" smtClean="0">
                          <a:latin typeface="+mn-ea"/>
                        </a:rPr>
                        <a:t>MEDIX</a:t>
                      </a:r>
                      <a:r>
                        <a:rPr lang="ja-JP" altLang="ja-JP" sz="800" dirty="0" smtClean="0">
                          <a:latin typeface="+mn-ea"/>
                        </a:rPr>
                        <a:t>ビル</a:t>
                      </a:r>
                      <a:endParaRPr lang="en-US" altLang="ja-JP" sz="800" dirty="0" smtClean="0">
                        <a:latin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6584520"/>
                  </a:ext>
                </a:extLst>
              </a:tr>
              <a:tr h="18000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r>
                        <a:rPr lang="en-US" altLang="ja-JP" sz="800" dirty="0" smtClean="0">
                          <a:latin typeface="+mn-ea"/>
                        </a:rPr>
                        <a:t>TEL</a:t>
                      </a:r>
                      <a:r>
                        <a:rPr lang="ja-JP" altLang="ja-JP" sz="800" dirty="0" smtClean="0">
                          <a:latin typeface="+mn-ea"/>
                        </a:rPr>
                        <a:t>　</a:t>
                      </a:r>
                      <a:r>
                        <a:rPr lang="en-US" altLang="ja-JP" sz="800" dirty="0" smtClean="0">
                          <a:latin typeface="+mn-ea"/>
                        </a:rPr>
                        <a:t>(03)5297-5581</a:t>
                      </a:r>
                      <a:r>
                        <a:rPr lang="ja-JP" altLang="ja-JP" sz="800" dirty="0" smtClean="0">
                          <a:latin typeface="+mn-ea"/>
                        </a:rPr>
                        <a:t>　　</a:t>
                      </a:r>
                      <a:r>
                        <a:rPr lang="en-US" altLang="ja-JP" sz="800" dirty="0" smtClean="0">
                          <a:latin typeface="+mn-ea"/>
                        </a:rPr>
                        <a:t>FAX</a:t>
                      </a:r>
                      <a:r>
                        <a:rPr lang="ja-JP" altLang="ja-JP" sz="800" dirty="0" smtClean="0">
                          <a:latin typeface="+mn-ea"/>
                        </a:rPr>
                        <a:t>　</a:t>
                      </a:r>
                      <a:r>
                        <a:rPr lang="en-US" altLang="ja-JP" sz="800" dirty="0" smtClean="0">
                          <a:latin typeface="+mn-ea"/>
                        </a:rPr>
                        <a:t>(03)3256-7855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1120110"/>
                  </a:ext>
                </a:extLst>
              </a:tr>
              <a:tr h="180000">
                <a:tc rowSpan="2">
                  <a:txBody>
                    <a:bodyPr/>
                    <a:lstStyle/>
                    <a:p>
                      <a:r>
                        <a:rPr lang="ja-JP" altLang="ja-JP" sz="900" b="1" dirty="0" smtClean="0">
                          <a:latin typeface="+mn-ea"/>
                        </a:rPr>
                        <a:t>大阪・滋賀工場営業所（大阪工場）</a:t>
                      </a:r>
                      <a:endParaRPr kumimoji="1" lang="ja-JP" alt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ja-JP" sz="800" dirty="0" smtClean="0">
                          <a:latin typeface="+mn-ea"/>
                        </a:rPr>
                        <a:t>〒</a:t>
                      </a:r>
                      <a:r>
                        <a:rPr lang="en-US" altLang="ja-JP" sz="800" dirty="0" smtClean="0">
                          <a:latin typeface="+mn-ea"/>
                        </a:rPr>
                        <a:t>566-0072</a:t>
                      </a:r>
                      <a:endParaRPr kumimoji="1" lang="ja-JP" alt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defRPr/>
                      </a:pPr>
                      <a:r>
                        <a:rPr lang="ja-JP" altLang="ja-JP" sz="800" dirty="0" smtClean="0">
                          <a:latin typeface="+mn-ea"/>
                        </a:rPr>
                        <a:t>摂津市鳥飼西５－１－１</a:t>
                      </a:r>
                      <a:r>
                        <a:rPr lang="ja-JP" altLang="en-US" sz="800" dirty="0" smtClean="0">
                          <a:latin typeface="+mn-ea"/>
                        </a:rPr>
                        <a:t>　</a:t>
                      </a:r>
                      <a:r>
                        <a:rPr lang="ja-JP" altLang="ja-JP" sz="800" dirty="0" smtClean="0">
                          <a:latin typeface="+mn-ea"/>
                        </a:rPr>
                        <a:t>㈱カネカ大阪工場内</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862782"/>
                  </a:ext>
                </a:extLst>
              </a:tr>
              <a:tr h="18000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defRPr/>
                      </a:pPr>
                      <a:r>
                        <a:rPr lang="en-US" altLang="ja-JP" sz="800" dirty="0" smtClean="0">
                          <a:latin typeface="+mn-ea"/>
                        </a:rPr>
                        <a:t>TEL</a:t>
                      </a:r>
                      <a:r>
                        <a:rPr lang="ja-JP" altLang="ja-JP" sz="800" dirty="0" smtClean="0">
                          <a:latin typeface="+mn-ea"/>
                        </a:rPr>
                        <a:t>　</a:t>
                      </a:r>
                      <a:r>
                        <a:rPr lang="en-US" altLang="ja-JP" sz="800" dirty="0" smtClean="0">
                          <a:latin typeface="+mn-ea"/>
                        </a:rPr>
                        <a:t>(072)653-0503</a:t>
                      </a:r>
                      <a:r>
                        <a:rPr lang="ja-JP" altLang="ja-JP" sz="800" dirty="0" smtClean="0">
                          <a:latin typeface="+mn-ea"/>
                        </a:rPr>
                        <a:t>　　</a:t>
                      </a:r>
                      <a:r>
                        <a:rPr lang="en-US" altLang="ja-JP" sz="800" dirty="0" smtClean="0">
                          <a:latin typeface="+mn-ea"/>
                        </a:rPr>
                        <a:t>FAX</a:t>
                      </a:r>
                      <a:r>
                        <a:rPr lang="ja-JP" altLang="ja-JP" sz="800" dirty="0" smtClean="0">
                          <a:latin typeface="+mn-ea"/>
                        </a:rPr>
                        <a:t>　</a:t>
                      </a:r>
                      <a:r>
                        <a:rPr lang="en-US" altLang="ja-JP" sz="800" dirty="0" smtClean="0">
                          <a:latin typeface="+mn-ea"/>
                        </a:rPr>
                        <a:t>(072)653-0523</a:t>
                      </a:r>
                      <a:endParaRPr lang="ja-JP" altLang="ja-JP" sz="800" dirty="0" smtClean="0">
                        <a:latin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985433"/>
                  </a:ext>
                </a:extLst>
              </a:tr>
              <a:tr h="180000">
                <a:tc rowSpan="2">
                  <a:txBody>
                    <a:bodyPr/>
                    <a:lstStyle/>
                    <a:p>
                      <a:r>
                        <a:rPr lang="ja-JP" altLang="ja-JP" sz="900" b="1" dirty="0" smtClean="0">
                          <a:latin typeface="+mn-ea"/>
                        </a:rPr>
                        <a:t>大阪・滋賀工場営業所（滋賀工場</a:t>
                      </a:r>
                      <a:r>
                        <a:rPr lang="en-US" altLang="ja-JP" sz="900" b="1" dirty="0" smtClean="0">
                          <a:latin typeface="+mn-ea"/>
                        </a:rPr>
                        <a:t>) </a:t>
                      </a:r>
                      <a:endParaRPr kumimoji="1" lang="ja-JP" alt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ja-JP" sz="800" dirty="0" smtClean="0">
                          <a:latin typeface="+mn-ea"/>
                        </a:rPr>
                        <a:t>〒</a:t>
                      </a:r>
                      <a:r>
                        <a:rPr lang="en-US" altLang="ja-JP" sz="800" dirty="0" smtClean="0">
                          <a:latin typeface="+mn-ea"/>
                        </a:rPr>
                        <a:t>520-0104</a:t>
                      </a:r>
                      <a:r>
                        <a:rPr lang="ja-JP" altLang="en-US" sz="800" dirty="0" smtClean="0">
                          <a:latin typeface="+mn-ea"/>
                        </a:rPr>
                        <a:t> </a:t>
                      </a:r>
                      <a:endParaRPr kumimoji="1" lang="ja-JP" alt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defRPr/>
                      </a:pPr>
                      <a:r>
                        <a:rPr lang="ja-JP" altLang="ja-JP" sz="800" dirty="0" smtClean="0">
                          <a:latin typeface="+mn-ea"/>
                        </a:rPr>
                        <a:t>大津市比叡辻２－１－１</a:t>
                      </a:r>
                      <a:r>
                        <a:rPr lang="ja-JP" altLang="en-US" sz="800" dirty="0" smtClean="0">
                          <a:latin typeface="+mn-ea"/>
                        </a:rPr>
                        <a:t>　</a:t>
                      </a:r>
                      <a:r>
                        <a:rPr lang="ja-JP" altLang="ja-JP" sz="800" dirty="0" smtClean="0">
                          <a:latin typeface="+mn-ea"/>
                        </a:rPr>
                        <a:t>㈱カネカ滋賀工場内</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036725"/>
                  </a:ext>
                </a:extLst>
              </a:tr>
              <a:tr h="18000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defRPr/>
                      </a:pPr>
                      <a:r>
                        <a:rPr lang="en-US" altLang="ja-JP" sz="800" dirty="0" smtClean="0">
                          <a:latin typeface="+mn-ea"/>
                        </a:rPr>
                        <a:t> TEL</a:t>
                      </a:r>
                      <a:r>
                        <a:rPr lang="ja-JP" altLang="ja-JP" sz="800" dirty="0" smtClean="0">
                          <a:latin typeface="+mn-ea"/>
                        </a:rPr>
                        <a:t>　</a:t>
                      </a:r>
                      <a:r>
                        <a:rPr lang="en-US" altLang="ja-JP" sz="800" dirty="0" smtClean="0">
                          <a:latin typeface="+mn-ea"/>
                        </a:rPr>
                        <a:t>(077)578-3751</a:t>
                      </a:r>
                      <a:r>
                        <a:rPr lang="ja-JP" altLang="ja-JP" sz="800" dirty="0" smtClean="0">
                          <a:latin typeface="+mn-ea"/>
                        </a:rPr>
                        <a:t>　　</a:t>
                      </a:r>
                      <a:r>
                        <a:rPr lang="en-US" altLang="ja-JP" sz="800" dirty="0" smtClean="0">
                          <a:latin typeface="+mn-ea"/>
                        </a:rPr>
                        <a:t>FAX</a:t>
                      </a:r>
                      <a:r>
                        <a:rPr lang="ja-JP" altLang="ja-JP" sz="800" dirty="0" smtClean="0">
                          <a:latin typeface="+mn-ea"/>
                        </a:rPr>
                        <a:t>　</a:t>
                      </a:r>
                      <a:r>
                        <a:rPr lang="en-US" altLang="ja-JP" sz="800" dirty="0" smtClean="0">
                          <a:latin typeface="+mn-ea"/>
                        </a:rPr>
                        <a:t>(077)578-3754</a:t>
                      </a:r>
                      <a:endParaRPr lang="ja-JP" altLang="ja-JP" sz="800" dirty="0" smtClean="0">
                        <a:latin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9957386"/>
                  </a:ext>
                </a:extLst>
              </a:tr>
              <a:tr h="180000">
                <a:tc rowSpan="2">
                  <a:txBody>
                    <a:bodyPr/>
                    <a:lstStyle/>
                    <a:p>
                      <a:r>
                        <a:rPr lang="ja-JP" altLang="ja-JP" sz="900" b="1" dirty="0" smtClean="0">
                          <a:latin typeface="+mn-ea"/>
                        </a:rPr>
                        <a:t>高砂営業所</a:t>
                      </a:r>
                      <a:endParaRPr kumimoji="1" lang="ja-JP" altLang="en-US" sz="9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ja-JP" altLang="ja-JP" sz="800" dirty="0" smtClean="0">
                          <a:latin typeface="+mn-ea"/>
                        </a:rPr>
                        <a:t>〒</a:t>
                      </a:r>
                      <a:r>
                        <a:rPr lang="en-US" altLang="ja-JP" sz="800" dirty="0" smtClean="0">
                          <a:latin typeface="+mn-ea"/>
                        </a:rPr>
                        <a:t>676-8688</a:t>
                      </a:r>
                      <a:endParaRPr kumimoji="1" lang="ja-JP" altLang="en-US"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r>
                        <a:rPr lang="ja-JP" altLang="ja-JP" sz="800" dirty="0" smtClean="0">
                          <a:latin typeface="+mn-ea"/>
                        </a:rPr>
                        <a:t>高砂市高砂町宮前町１－８</a:t>
                      </a:r>
                      <a:r>
                        <a:rPr lang="en-US" altLang="ja-JP" sz="800" dirty="0" smtClean="0">
                          <a:latin typeface="+mn-ea"/>
                        </a:rPr>
                        <a:t> </a:t>
                      </a:r>
                      <a:r>
                        <a:rPr lang="ja-JP" altLang="ja-JP" sz="800" dirty="0" smtClean="0">
                          <a:latin typeface="+mn-ea"/>
                        </a:rPr>
                        <a:t>㈱カネカ高砂工業所内</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303315"/>
                  </a:ext>
                </a:extLst>
              </a:tr>
              <a:tr h="180000">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r>
                        <a:rPr lang="en-US" altLang="ja-JP" sz="800" dirty="0" smtClean="0">
                          <a:latin typeface="+mn-ea"/>
                        </a:rPr>
                        <a:t>TEL</a:t>
                      </a:r>
                      <a:r>
                        <a:rPr lang="ja-JP" altLang="ja-JP" sz="800" dirty="0" smtClean="0">
                          <a:latin typeface="+mn-ea"/>
                        </a:rPr>
                        <a:t>　</a:t>
                      </a:r>
                      <a:r>
                        <a:rPr lang="en-US" altLang="ja-JP" sz="800" dirty="0" smtClean="0">
                          <a:latin typeface="+mn-ea"/>
                        </a:rPr>
                        <a:t>(079)445-2474</a:t>
                      </a:r>
                      <a:r>
                        <a:rPr lang="ja-JP" altLang="ja-JP" sz="800" dirty="0" smtClean="0">
                          <a:latin typeface="+mn-ea"/>
                        </a:rPr>
                        <a:t>　　</a:t>
                      </a:r>
                      <a:r>
                        <a:rPr lang="en-US" altLang="ja-JP" sz="800" dirty="0" smtClean="0">
                          <a:latin typeface="+mn-ea"/>
                        </a:rPr>
                        <a:t>FAX</a:t>
                      </a:r>
                      <a:r>
                        <a:rPr lang="ja-JP" altLang="ja-JP" sz="800" dirty="0" smtClean="0">
                          <a:latin typeface="+mn-ea"/>
                        </a:rPr>
                        <a:t>　</a:t>
                      </a:r>
                      <a:r>
                        <a:rPr lang="en-US" altLang="ja-JP" sz="800" dirty="0" smtClean="0">
                          <a:latin typeface="+mn-ea"/>
                        </a:rPr>
                        <a:t>(079)445-2398</a:t>
                      </a:r>
                      <a:endParaRPr lang="ja-JP" altLang="ja-JP" sz="800" dirty="0" smtClean="0">
                        <a:latin typeface="+mn-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4471103"/>
                  </a:ext>
                </a:extLst>
              </a:tr>
            </a:tbl>
          </a:graphicData>
        </a:graphic>
      </p:graphicFrame>
      <p:sp>
        <p:nvSpPr>
          <p:cNvPr id="104" name="Rectangle 75"/>
          <p:cNvSpPr>
            <a:spLocks noChangeArrowheads="1"/>
          </p:cNvSpPr>
          <p:nvPr/>
        </p:nvSpPr>
        <p:spPr bwMode="auto">
          <a:xfrm>
            <a:off x="120529" y="6160082"/>
            <a:ext cx="1334028" cy="27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3" tIns="44531" rIns="89063" bIns="44531">
            <a:spAutoFit/>
          </a:bodyPr>
          <a:lstStyle>
            <a:lvl1pPr defTabSz="938213">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3821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38213">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938213">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938213">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200" b="1" dirty="0">
                <a:latin typeface="Times New Roman" panose="02020603050405020304" pitchFamily="18" charset="0"/>
                <a:ea typeface="Meiryo UI" panose="020B0604030504040204" pitchFamily="50" charset="-128"/>
              </a:rPr>
              <a:t>＜代理店・扱者＞</a:t>
            </a:r>
          </a:p>
        </p:txBody>
      </p:sp>
      <p:sp>
        <p:nvSpPr>
          <p:cNvPr id="105" name="Rectangle 76"/>
          <p:cNvSpPr>
            <a:spLocks noChangeArrowheads="1"/>
          </p:cNvSpPr>
          <p:nvPr/>
        </p:nvSpPr>
        <p:spPr bwMode="auto">
          <a:xfrm>
            <a:off x="1453789" y="6129106"/>
            <a:ext cx="286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063" tIns="44531" rIns="89063" bIns="44531">
            <a:spAutoFit/>
          </a:bodyPr>
          <a:lstStyle>
            <a:lvl1pPr defTabSz="938213">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3821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38213">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938213">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938213">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buFontTx/>
              <a:buNone/>
            </a:pPr>
            <a:r>
              <a:rPr lang="ja-JP" altLang="en-US" sz="1600" b="1" dirty="0">
                <a:latin typeface="游ゴシック" panose="020B0400000000000000" pitchFamily="50" charset="-128"/>
                <a:ea typeface="游ゴシック" panose="020B0400000000000000" pitchFamily="50" charset="-128"/>
                <a:cs typeface="Meiryo UI" panose="020B0604030504040204" pitchFamily="50" charset="-128"/>
              </a:rPr>
              <a:t>カネカ保険センター株式会社</a:t>
            </a:r>
            <a:endParaRPr lang="ja-JP" altLang="en-US" sz="800" b="1"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6" name="角丸四角形 105"/>
          <p:cNvSpPr/>
          <p:nvPr/>
        </p:nvSpPr>
        <p:spPr bwMode="gray">
          <a:xfrm>
            <a:off x="4509855" y="6357791"/>
            <a:ext cx="2541820" cy="270692"/>
          </a:xfrm>
          <a:prstGeom prst="roundRect">
            <a:avLst>
              <a:gd name="adj" fmla="val 12963"/>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リーフォーム 106"/>
          <p:cNvSpPr/>
          <p:nvPr/>
        </p:nvSpPr>
        <p:spPr bwMode="gray">
          <a:xfrm>
            <a:off x="4509854" y="6357791"/>
            <a:ext cx="305171" cy="270692"/>
          </a:xfrm>
          <a:custGeom>
            <a:avLst/>
            <a:gdLst>
              <a:gd name="connsiteX0" fmla="*/ 101600 w 703943"/>
              <a:gd name="connsiteY0" fmla="*/ 0 h 783772"/>
              <a:gd name="connsiteX1" fmla="*/ 703943 w 703943"/>
              <a:gd name="connsiteY1" fmla="*/ 0 h 783772"/>
              <a:gd name="connsiteX2" fmla="*/ 703943 w 703943"/>
              <a:gd name="connsiteY2" fmla="*/ 783772 h 783772"/>
              <a:gd name="connsiteX3" fmla="*/ 101600 w 703943"/>
              <a:gd name="connsiteY3" fmla="*/ 783772 h 783772"/>
              <a:gd name="connsiteX4" fmla="*/ 0 w 703943"/>
              <a:gd name="connsiteY4" fmla="*/ 682172 h 783772"/>
              <a:gd name="connsiteX5" fmla="*/ 0 w 703943"/>
              <a:gd name="connsiteY5" fmla="*/ 101600 h 783772"/>
              <a:gd name="connsiteX6" fmla="*/ 101600 w 703943"/>
              <a:gd name="connsiteY6"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943" h="783772">
                <a:moveTo>
                  <a:pt x="101600" y="0"/>
                </a:moveTo>
                <a:lnTo>
                  <a:pt x="703943" y="0"/>
                </a:lnTo>
                <a:lnTo>
                  <a:pt x="703943" y="783772"/>
                </a:lnTo>
                <a:lnTo>
                  <a:pt x="101600" y="783772"/>
                </a:lnTo>
                <a:cubicBezTo>
                  <a:pt x="45488" y="783772"/>
                  <a:pt x="0" y="738284"/>
                  <a:pt x="0" y="682172"/>
                </a:cubicBezTo>
                <a:lnTo>
                  <a:pt x="0" y="101600"/>
                </a:lnTo>
                <a:cubicBezTo>
                  <a:pt x="0" y="45488"/>
                  <a:pt x="45488" y="0"/>
                  <a:pt x="101600" y="0"/>
                </a:cubicBezTo>
                <a:close/>
              </a:path>
            </a:pathLst>
          </a:cu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8" name="グラフィックス 5">
            <a:extLst>
              <a:ext uri="{FF2B5EF4-FFF2-40B4-BE49-F238E27FC236}">
                <a16:creationId xmlns:a16="http://schemas.microsoft.com/office/drawing/2014/main" id="{A798F74F-4208-4120-A3CF-064B0B512D7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96DAC541-7B7A-43D3-8B79-37D633B846F1}">
                <asvg:svgBlip xmlns:asvg="http://schemas.microsoft.com/office/drawing/2016/SVG/main" xmlns="" r:embed="rId7"/>
              </a:ext>
            </a:extLst>
          </a:blip>
          <a:stretch>
            <a:fillRect/>
          </a:stretch>
        </p:blipFill>
        <p:spPr bwMode="gray">
          <a:xfrm>
            <a:off x="4563251" y="6393911"/>
            <a:ext cx="208212" cy="208212"/>
          </a:xfrm>
          <a:prstGeom prst="rect">
            <a:avLst/>
          </a:prstGeom>
          <a:effectLst/>
        </p:spPr>
      </p:pic>
      <p:sp>
        <p:nvSpPr>
          <p:cNvPr id="109" name="テキスト ボックス 108"/>
          <p:cNvSpPr txBox="1"/>
          <p:nvPr/>
        </p:nvSpPr>
        <p:spPr bwMode="gray">
          <a:xfrm>
            <a:off x="4815025" y="6362332"/>
            <a:ext cx="2212465" cy="261610"/>
          </a:xfrm>
          <a:prstGeom prst="rect">
            <a:avLst/>
          </a:prstGeom>
          <a:noFill/>
        </p:spPr>
        <p:txBody>
          <a:bodyPr wrap="none" rtlCol="0">
            <a:spAutoFit/>
          </a:bodyPr>
          <a:lstStyle/>
          <a:p>
            <a:pPr marL="91440" indent="-91440" algn="just">
              <a:defRPr/>
            </a:pPr>
            <a:r>
              <a:rPr lang="en-US" altLang="ja-JP" sz="1100" kern="0" dirty="0">
                <a:ea typeface="HGｺﾞｼｯｸM" panose="020B0609000000000000" pitchFamily="49" charset="-128"/>
              </a:rPr>
              <a:t>https://www.kaneka-hoken.co.jp/</a:t>
            </a:r>
            <a:endParaRPr lang="ja-JP" altLang="ja-JP" sz="1100" dirty="0">
              <a:ea typeface="HGｺﾞｼｯｸM" panose="020B0609000000000000" pitchFamily="49" charset="-128"/>
            </a:endParaRPr>
          </a:p>
        </p:txBody>
      </p:sp>
      <p:sp>
        <p:nvSpPr>
          <p:cNvPr id="110" name="テキスト ボックス 109"/>
          <p:cNvSpPr txBox="1"/>
          <p:nvPr/>
        </p:nvSpPr>
        <p:spPr bwMode="gray">
          <a:xfrm>
            <a:off x="4396044" y="6148809"/>
            <a:ext cx="1608133" cy="215444"/>
          </a:xfrm>
          <a:prstGeom prst="rect">
            <a:avLst/>
          </a:prstGeom>
          <a:noFill/>
        </p:spPr>
        <p:txBody>
          <a:bodyPr wrap="none" rtlCol="0">
            <a:spAutoFit/>
          </a:bodyPr>
          <a:lstStyle/>
          <a:p>
            <a:pPr algn="r"/>
            <a:r>
              <a:rPr kumimoji="1" lang="ja-JP" altLang="en-US" sz="800" dirty="0" smtClean="0"/>
              <a:t>弊社ホームページもご活用ください。</a:t>
            </a:r>
            <a:endParaRPr kumimoji="1" lang="ja-JP" altLang="en-US" sz="800" dirty="0"/>
          </a:p>
        </p:txBody>
      </p:sp>
      <p:sp>
        <p:nvSpPr>
          <p:cNvPr id="6" name="テキスト ボックス 5"/>
          <p:cNvSpPr txBox="1"/>
          <p:nvPr/>
        </p:nvSpPr>
        <p:spPr bwMode="gray">
          <a:xfrm>
            <a:off x="169861" y="482944"/>
            <a:ext cx="6025060" cy="507831"/>
          </a:xfrm>
          <a:prstGeom prst="rect">
            <a:avLst/>
          </a:prstGeom>
          <a:noFill/>
        </p:spPr>
        <p:txBody>
          <a:bodyPr wrap="square" rtlCol="0">
            <a:spAutoFit/>
          </a:bodyPr>
          <a:lstStyle/>
          <a:p>
            <a:r>
              <a:rPr kumimoji="1" lang="ja-JP" altLang="en-US" sz="900" dirty="0"/>
              <a:t>日常生活に役立つさまざまなサービスを電話にてご利用いただけます。団体総合生活補償保険などにご加入のお客さまとその同居のご家族の方専用サービスです。</a:t>
            </a:r>
            <a:r>
              <a:rPr kumimoji="1" lang="ja-JP" altLang="en-US" sz="800" dirty="0"/>
              <a:t>＊メンタルヘルス相談</a:t>
            </a:r>
            <a:r>
              <a:rPr kumimoji="1" lang="ja-JP" altLang="en-US" sz="800" dirty="0" smtClean="0"/>
              <a:t>は</a:t>
            </a:r>
            <a:r>
              <a:rPr lang="ja-JP" altLang="en-US" sz="800" dirty="0">
                <a:latin typeface="Meiryo UI" panose="020B0604030504040204" pitchFamily="50" charset="-128"/>
                <a:ea typeface="Meiryo UI" panose="020B0604030504040204" pitchFamily="50" charset="-128"/>
                <a:cs typeface="Times New Roman" panose="02020603050405020304" pitchFamily="18" charset="0"/>
              </a:rPr>
              <a:t>「病気とケガ補償コース」 </a:t>
            </a:r>
            <a:r>
              <a:rPr kumimoji="1" lang="ja-JP" altLang="en-US" sz="800" dirty="0" smtClean="0"/>
              <a:t>（</a:t>
            </a:r>
            <a:r>
              <a:rPr kumimoji="1" lang="ja-JP" altLang="en-US" sz="800" dirty="0"/>
              <a:t>精神障害補償の有無は問いません）加入者ご本人のみが利用いただけます。詳しくは、代理店・扱者または引受保険会社までお問い合わせください。</a:t>
            </a:r>
          </a:p>
        </p:txBody>
      </p:sp>
      <p:sp>
        <p:nvSpPr>
          <p:cNvPr id="7" name="テキスト ボックス 6"/>
          <p:cNvSpPr txBox="1"/>
          <p:nvPr/>
        </p:nvSpPr>
        <p:spPr bwMode="gray">
          <a:xfrm>
            <a:off x="317779" y="1576529"/>
            <a:ext cx="3010998" cy="1046440"/>
          </a:xfrm>
          <a:prstGeom prst="rect">
            <a:avLst/>
          </a:prstGeom>
          <a:noFill/>
        </p:spPr>
        <p:txBody>
          <a:bodyPr wrap="square" rtlCol="0">
            <a:spAutoFit/>
          </a:bodyPr>
          <a:lstStyle/>
          <a:p>
            <a:pPr>
              <a:tabLst>
                <a:tab pos="114300" algn="l"/>
              </a:tabLst>
            </a:pPr>
            <a:r>
              <a:rPr kumimoji="1" lang="ja-JP" altLang="en-US" sz="900" b="1" dirty="0" smtClean="0"/>
              <a:t>■健康</a:t>
            </a:r>
            <a:r>
              <a:rPr kumimoji="1" lang="ja-JP" altLang="en-US" sz="900" b="1" dirty="0"/>
              <a:t>･医療</a:t>
            </a:r>
            <a:r>
              <a:rPr kumimoji="1" lang="ja-JP" altLang="en-US" sz="900" b="1" dirty="0" smtClean="0"/>
              <a:t>相談</a:t>
            </a:r>
            <a:r>
              <a:rPr kumimoji="1" lang="ja-JP" altLang="en-US" sz="800" dirty="0" smtClean="0"/>
              <a:t>（</a:t>
            </a:r>
            <a:r>
              <a:rPr kumimoji="1" lang="ja-JP" altLang="en-US" sz="800" dirty="0"/>
              <a:t>医師相談は一部予約制）</a:t>
            </a:r>
          </a:p>
          <a:p>
            <a:pPr>
              <a:tabLst>
                <a:tab pos="114300" algn="l"/>
              </a:tabLst>
            </a:pPr>
            <a:r>
              <a:rPr kumimoji="1" lang="ja-JP" altLang="en-US" sz="900" b="1" dirty="0"/>
              <a:t>■メンタルヘルス相談</a:t>
            </a:r>
          </a:p>
          <a:p>
            <a:pPr>
              <a:tabLst>
                <a:tab pos="114300" algn="l"/>
              </a:tabLst>
            </a:pPr>
            <a:r>
              <a:rPr kumimoji="1" lang="ja-JP" altLang="en-US" sz="900" b="1" dirty="0"/>
              <a:t>■医療機関総合情報提供</a:t>
            </a:r>
          </a:p>
          <a:p>
            <a:pPr>
              <a:tabLst>
                <a:tab pos="114300" algn="l"/>
              </a:tabLst>
            </a:pPr>
            <a:r>
              <a:rPr kumimoji="1" lang="ja-JP" altLang="en-US" sz="900" b="1" dirty="0"/>
              <a:t>■診断</a:t>
            </a:r>
            <a:r>
              <a:rPr kumimoji="1" lang="ja-JP" altLang="en-US" sz="900" b="1" dirty="0" smtClean="0"/>
              <a:t>サポートサービス</a:t>
            </a:r>
            <a:r>
              <a:rPr kumimoji="1" lang="ja-JP" altLang="en-US" sz="800" dirty="0" smtClean="0"/>
              <a:t>（</a:t>
            </a:r>
            <a:r>
              <a:rPr kumimoji="1" lang="ja-JP" altLang="en-US" sz="800" dirty="0"/>
              <a:t>各種人間ドック機関紹介等）</a:t>
            </a:r>
          </a:p>
          <a:p>
            <a:pPr>
              <a:tabLst>
                <a:tab pos="114300" algn="l"/>
              </a:tabLst>
            </a:pPr>
            <a:r>
              <a:rPr kumimoji="1" lang="ja-JP" altLang="en-US" sz="900" b="1" dirty="0" smtClean="0"/>
              <a:t>■三大疾病セカンドオピニオン情報提供</a:t>
            </a:r>
          </a:p>
          <a:p>
            <a:pPr>
              <a:tabLst>
                <a:tab pos="114300" algn="l"/>
              </a:tabLst>
            </a:pPr>
            <a:r>
              <a:rPr kumimoji="1" lang="ja-JP" altLang="en-US" sz="900" b="1" dirty="0" smtClean="0"/>
              <a:t>■女性医師情報提供、女性医師相談</a:t>
            </a:r>
            <a:endParaRPr kumimoji="1" lang="en-US" altLang="ja-JP" sz="900" b="1" dirty="0" smtClean="0"/>
          </a:p>
          <a:p>
            <a:pPr>
              <a:tabLst>
                <a:tab pos="114300" algn="l"/>
              </a:tabLst>
            </a:pPr>
            <a:r>
              <a:rPr kumimoji="1" lang="en-US" altLang="ja-JP" sz="800" dirty="0" smtClean="0"/>
              <a:t>	</a:t>
            </a:r>
            <a:r>
              <a:rPr kumimoji="1" lang="ja-JP" altLang="en-US" sz="800" dirty="0" smtClean="0"/>
              <a:t>（医師</a:t>
            </a:r>
            <a:r>
              <a:rPr kumimoji="1" lang="ja-JP" altLang="en-US" sz="800" dirty="0"/>
              <a:t>相談は一部予約制</a:t>
            </a:r>
            <a:r>
              <a:rPr kumimoji="1" lang="ja-JP" altLang="en-US" sz="800" dirty="0" smtClean="0"/>
              <a:t>）</a:t>
            </a:r>
            <a:endParaRPr kumimoji="1" lang="ja-JP" altLang="en-US" sz="800" dirty="0"/>
          </a:p>
        </p:txBody>
      </p:sp>
      <p:sp>
        <p:nvSpPr>
          <p:cNvPr id="87" name="テキスト ボックス 86"/>
          <p:cNvSpPr txBox="1"/>
          <p:nvPr/>
        </p:nvSpPr>
        <p:spPr bwMode="gray">
          <a:xfrm>
            <a:off x="331732" y="3394413"/>
            <a:ext cx="3024145" cy="369332"/>
          </a:xfrm>
          <a:prstGeom prst="rect">
            <a:avLst/>
          </a:prstGeom>
          <a:noFill/>
        </p:spPr>
        <p:txBody>
          <a:bodyPr wrap="square" rtlCol="0">
            <a:spAutoFit/>
          </a:bodyPr>
          <a:lstStyle/>
          <a:p>
            <a:r>
              <a:rPr kumimoji="1" lang="ja-JP" altLang="en-US" sz="900" b="1" i="1" dirty="0" smtClean="0"/>
              <a:t>■暮らし</a:t>
            </a:r>
            <a:r>
              <a:rPr kumimoji="1" lang="ja-JP" altLang="en-US" sz="900" b="1" i="1" dirty="0"/>
              <a:t>のトラブル相談</a:t>
            </a:r>
            <a:r>
              <a:rPr kumimoji="1" lang="ja-JP" altLang="en-US" sz="800" dirty="0"/>
              <a:t>（法律相談）</a:t>
            </a:r>
          </a:p>
          <a:p>
            <a:r>
              <a:rPr kumimoji="1" lang="ja-JP" altLang="en-US" sz="900" b="1" dirty="0"/>
              <a:t>■暮らしの税務</a:t>
            </a:r>
            <a:r>
              <a:rPr kumimoji="1" lang="ja-JP" altLang="en-US" sz="900" b="1" dirty="0" smtClean="0"/>
              <a:t>相談  </a:t>
            </a:r>
            <a:r>
              <a:rPr kumimoji="1" lang="ja-JP" altLang="en-US" sz="800" dirty="0" smtClean="0"/>
              <a:t>弁護士</a:t>
            </a:r>
            <a:r>
              <a:rPr kumimoji="1" lang="ja-JP" altLang="en-US" sz="800" dirty="0"/>
              <a:t>･税理士との相談は予約制</a:t>
            </a:r>
          </a:p>
        </p:txBody>
      </p:sp>
      <p:sp>
        <p:nvSpPr>
          <p:cNvPr id="88" name="テキスト ボックス 87"/>
          <p:cNvSpPr txBox="1"/>
          <p:nvPr/>
        </p:nvSpPr>
        <p:spPr bwMode="gray">
          <a:xfrm>
            <a:off x="331732" y="3845907"/>
            <a:ext cx="3065261" cy="584775"/>
          </a:xfrm>
          <a:prstGeom prst="rect">
            <a:avLst/>
          </a:prstGeom>
          <a:noFill/>
        </p:spPr>
        <p:txBody>
          <a:bodyPr wrap="square" rtlCol="0">
            <a:spAutoFit/>
          </a:bodyPr>
          <a:lstStyle/>
          <a:p>
            <a:r>
              <a:rPr kumimoji="1" lang="ja-JP" altLang="en-US" sz="800" dirty="0"/>
              <a:t>お客さまの行っている事業についてのご相談や、既に弁護士に対応を依頼している案件、訴訟となっている案件についてのご相談は対象となりません。また、引受保険会社の保険に関連するご相談は、代理店・扱者または引受保険会社までお問い合わせください。</a:t>
            </a:r>
          </a:p>
        </p:txBody>
      </p:sp>
      <p:sp>
        <p:nvSpPr>
          <p:cNvPr id="117" name="テキスト ボックス 116"/>
          <p:cNvSpPr txBox="1"/>
          <p:nvPr/>
        </p:nvSpPr>
        <p:spPr bwMode="gray">
          <a:xfrm>
            <a:off x="3683471" y="1553403"/>
            <a:ext cx="3071714" cy="507831"/>
          </a:xfrm>
          <a:prstGeom prst="rect">
            <a:avLst/>
          </a:prstGeom>
          <a:noFill/>
        </p:spPr>
        <p:txBody>
          <a:bodyPr wrap="square" rtlCol="0">
            <a:spAutoFit/>
          </a:bodyPr>
          <a:lstStyle/>
          <a:p>
            <a:pPr marL="114300" indent="-114300"/>
            <a:r>
              <a:rPr kumimoji="1" lang="ja-JP" altLang="en-US" sz="900" b="1" dirty="0"/>
              <a:t>■介護に関する情報提供</a:t>
            </a:r>
          </a:p>
          <a:p>
            <a:pPr marL="114300" indent="-114300"/>
            <a:r>
              <a:rPr kumimoji="1" lang="ja-JP" altLang="en-US" sz="900" b="1" dirty="0"/>
              <a:t>■介護に関する悩み相談</a:t>
            </a:r>
          </a:p>
          <a:p>
            <a:pPr marL="114300" indent="-114300"/>
            <a:r>
              <a:rPr kumimoji="1" lang="ja-JP" altLang="en-US" sz="900" b="1" dirty="0"/>
              <a:t>■公的介護保険で利用できるサービス等</a:t>
            </a:r>
            <a:r>
              <a:rPr kumimoji="1" lang="ja-JP" altLang="en-US" sz="900" b="1" dirty="0" smtClean="0"/>
              <a:t>に関する</a:t>
            </a:r>
            <a:r>
              <a:rPr kumimoji="1" lang="ja-JP" altLang="en-US" sz="900" b="1" dirty="0"/>
              <a:t>相談</a:t>
            </a:r>
          </a:p>
        </p:txBody>
      </p:sp>
      <p:sp>
        <p:nvSpPr>
          <p:cNvPr id="118" name="テキスト ボックス 117"/>
          <p:cNvSpPr txBox="1"/>
          <p:nvPr/>
        </p:nvSpPr>
        <p:spPr bwMode="gray">
          <a:xfrm>
            <a:off x="3711385" y="2727560"/>
            <a:ext cx="3043800" cy="481478"/>
          </a:xfrm>
          <a:prstGeom prst="rect">
            <a:avLst/>
          </a:prstGeom>
          <a:noFill/>
        </p:spPr>
        <p:txBody>
          <a:bodyPr wrap="square" rtlCol="0">
            <a:spAutoFit/>
          </a:bodyPr>
          <a:lstStyle/>
          <a:p>
            <a:pPr marL="114300" indent="-114300">
              <a:lnSpc>
                <a:spcPct val="150000"/>
              </a:lnSpc>
            </a:pPr>
            <a:r>
              <a:rPr kumimoji="1" lang="ja-JP" altLang="en-US" sz="900" b="1" dirty="0"/>
              <a:t>■認知症に関する情報提供と悩み相談</a:t>
            </a:r>
          </a:p>
          <a:p>
            <a:pPr marL="114300" indent="-114300">
              <a:lnSpc>
                <a:spcPct val="150000"/>
              </a:lnSpc>
            </a:pPr>
            <a:r>
              <a:rPr kumimoji="1" lang="ja-JP" altLang="en-US" sz="900" b="1" dirty="0"/>
              <a:t>■認知症の方の行方不明時の対応に関する相談</a:t>
            </a:r>
          </a:p>
        </p:txBody>
      </p:sp>
      <p:sp>
        <p:nvSpPr>
          <p:cNvPr id="119" name="テキスト ボックス 118"/>
          <p:cNvSpPr txBox="1"/>
          <p:nvPr/>
        </p:nvSpPr>
        <p:spPr bwMode="gray">
          <a:xfrm>
            <a:off x="3709649" y="3927703"/>
            <a:ext cx="3045536" cy="507831"/>
          </a:xfrm>
          <a:prstGeom prst="rect">
            <a:avLst/>
          </a:prstGeom>
          <a:noFill/>
        </p:spPr>
        <p:txBody>
          <a:bodyPr wrap="square" rtlCol="0">
            <a:spAutoFit/>
          </a:bodyPr>
          <a:lstStyle/>
          <a:p>
            <a:pPr marL="107950" indent="-107950"/>
            <a:r>
              <a:rPr kumimoji="1" lang="ja-JP" altLang="en-US" sz="900" b="1" dirty="0"/>
              <a:t>■子育て相談 </a:t>
            </a:r>
            <a:r>
              <a:rPr kumimoji="1" lang="ja-JP" altLang="en-US" sz="800" dirty="0" smtClean="0"/>
              <a:t>（</a:t>
            </a:r>
            <a:r>
              <a:rPr kumimoji="1" lang="en-US" altLang="ja-JP" sz="800" dirty="0" smtClean="0"/>
              <a:t>12</a:t>
            </a:r>
            <a:r>
              <a:rPr kumimoji="1" lang="ja-JP" altLang="en-US" sz="800" dirty="0" smtClean="0"/>
              <a:t>才</a:t>
            </a:r>
            <a:r>
              <a:rPr kumimoji="1" lang="ja-JP" altLang="en-US" sz="800" dirty="0"/>
              <a:t>以下）</a:t>
            </a:r>
          </a:p>
          <a:p>
            <a:pPr marL="107950" indent="-107950"/>
            <a:r>
              <a:rPr kumimoji="1" lang="ja-JP" altLang="en-US" sz="900" b="1" dirty="0"/>
              <a:t>■暮らしの情報</a:t>
            </a:r>
            <a:r>
              <a:rPr kumimoji="1" lang="ja-JP" altLang="en-US" sz="900" b="1" dirty="0" smtClean="0"/>
              <a:t>提供</a:t>
            </a:r>
            <a:r>
              <a:rPr kumimoji="1" lang="ja-JP" altLang="en-US" sz="800" dirty="0" smtClean="0"/>
              <a:t>（</a:t>
            </a:r>
            <a:r>
              <a:rPr kumimoji="1" lang="ja-JP" altLang="en-US" sz="800" dirty="0"/>
              <a:t>冠婚葬祭</a:t>
            </a:r>
            <a:r>
              <a:rPr kumimoji="1" lang="en-US" altLang="ja-JP" sz="800" dirty="0"/>
              <a:t>､</a:t>
            </a:r>
            <a:r>
              <a:rPr kumimoji="1" lang="ja-JP" altLang="en-US" sz="800" dirty="0"/>
              <a:t>ボランティア情報）</a:t>
            </a:r>
            <a:endParaRPr kumimoji="1" lang="ja-JP" altLang="en-US" sz="900" dirty="0"/>
          </a:p>
          <a:p>
            <a:pPr marL="107950" indent="-107950"/>
            <a:r>
              <a:rPr kumimoji="1" lang="ja-JP" altLang="en-US" sz="900" b="1" dirty="0"/>
              <a:t>■安心な暮らしをサポートする事業者の紹介</a:t>
            </a:r>
          </a:p>
        </p:txBody>
      </p:sp>
      <p:cxnSp>
        <p:nvCxnSpPr>
          <p:cNvPr id="15" name="直線コネクタ 14"/>
          <p:cNvCxnSpPr/>
          <p:nvPr/>
        </p:nvCxnSpPr>
        <p:spPr bwMode="gray">
          <a:xfrm>
            <a:off x="454886" y="3813407"/>
            <a:ext cx="2794640" cy="0"/>
          </a:xfrm>
          <a:prstGeom prst="line">
            <a:avLst/>
          </a:prstGeom>
          <a:ln w="15875"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gray">
          <a:xfrm>
            <a:off x="234987" y="3042578"/>
            <a:ext cx="1011815" cy="215444"/>
          </a:xfrm>
          <a:prstGeom prst="rect">
            <a:avLst/>
          </a:prstGeom>
          <a:noFill/>
        </p:spPr>
        <p:txBody>
          <a:bodyPr wrap="none" rtlCol="0">
            <a:spAutoFit/>
          </a:bodyPr>
          <a:lstStyle/>
          <a:p>
            <a:r>
              <a:rPr kumimoji="1" lang="ja-JP" altLang="en-US" sz="800" dirty="0" smtClean="0">
                <a:solidFill>
                  <a:schemeClr val="bg1"/>
                </a:solidFill>
              </a:rPr>
              <a:t>平日</a:t>
            </a:r>
            <a:r>
              <a:rPr kumimoji="1" lang="en-US" altLang="ja-JP" sz="800" dirty="0" smtClean="0">
                <a:solidFill>
                  <a:schemeClr val="bg1"/>
                </a:solidFill>
              </a:rPr>
              <a:t>14:00</a:t>
            </a:r>
            <a:r>
              <a:rPr kumimoji="1" lang="ja-JP" altLang="en-US" sz="800" dirty="0" smtClean="0">
                <a:solidFill>
                  <a:schemeClr val="bg1"/>
                </a:solidFill>
              </a:rPr>
              <a:t>～</a:t>
            </a:r>
            <a:r>
              <a:rPr kumimoji="1" lang="en-US" altLang="ja-JP" sz="800" dirty="0" smtClean="0">
                <a:solidFill>
                  <a:schemeClr val="bg1"/>
                </a:solidFill>
              </a:rPr>
              <a:t>17:00</a:t>
            </a:r>
            <a:endParaRPr kumimoji="1" lang="ja-JP" altLang="en-US" sz="800" dirty="0">
              <a:solidFill>
                <a:schemeClr val="bg1"/>
              </a:solidFill>
            </a:endParaRPr>
          </a:p>
        </p:txBody>
      </p:sp>
      <p:sp>
        <p:nvSpPr>
          <p:cNvPr id="25" name="正方形/長方形 24"/>
          <p:cNvSpPr/>
          <p:nvPr/>
        </p:nvSpPr>
        <p:spPr bwMode="gray">
          <a:xfrm>
            <a:off x="313141" y="1271063"/>
            <a:ext cx="3046877" cy="254411"/>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b="1"/>
          </a:p>
        </p:txBody>
      </p:sp>
      <p:sp>
        <p:nvSpPr>
          <p:cNvPr id="27" name="楕円 26"/>
          <p:cNvSpPr/>
          <p:nvPr/>
        </p:nvSpPr>
        <p:spPr bwMode="gray">
          <a:xfrm>
            <a:off x="3059169" y="970090"/>
            <a:ext cx="497225" cy="497225"/>
          </a:xfrm>
          <a:prstGeom prst="ellipse">
            <a:avLst/>
          </a:prstGeom>
          <a:solidFill>
            <a:schemeClr val="bg1"/>
          </a:solidFill>
          <a:ln w="12700" algn="ctr">
            <a:solidFill>
              <a:srgbClr val="0099CC"/>
            </a:solidFill>
            <a:round/>
            <a:headEnd/>
            <a:tailEnd/>
          </a:ln>
        </p:spPr>
        <p:txBody>
          <a:bodyPr wrap="none" lIns="0" tIns="0" rIns="0" bIns="0" anchor="ctr"/>
          <a:lstStyle/>
          <a:p>
            <a:endParaRPr lang="ja-JP" altLang="en-US">
              <a:solidFill>
                <a:schemeClr val="tx1"/>
              </a:solidFill>
              <a:ea typeface="HG丸ｺﾞｼｯｸM-PRO" panose="020F0600000000000000" pitchFamily="50" charset="-128"/>
            </a:endParaRPr>
          </a:p>
        </p:txBody>
      </p:sp>
      <p:grpSp>
        <p:nvGrpSpPr>
          <p:cNvPr id="59" name="グループ化 58"/>
          <p:cNvGrpSpPr/>
          <p:nvPr/>
        </p:nvGrpSpPr>
        <p:grpSpPr bwMode="gray">
          <a:xfrm>
            <a:off x="3155239" y="1018760"/>
            <a:ext cx="313170" cy="399884"/>
            <a:chOff x="-1185862" y="5559425"/>
            <a:chExt cx="693737" cy="885825"/>
          </a:xfrm>
          <a:solidFill>
            <a:srgbClr val="0099CC"/>
          </a:solidFill>
        </p:grpSpPr>
        <p:sp>
          <p:nvSpPr>
            <p:cNvPr id="60" name="Freeform 20"/>
            <p:cNvSpPr>
              <a:spLocks/>
            </p:cNvSpPr>
            <p:nvPr/>
          </p:nvSpPr>
          <p:spPr bwMode="gray">
            <a:xfrm>
              <a:off x="-1113753" y="6243700"/>
              <a:ext cx="171569" cy="121925"/>
            </a:xfrm>
            <a:custGeom>
              <a:avLst/>
              <a:gdLst>
                <a:gd name="T0" fmla="*/ 45362813 w 138"/>
                <a:gd name="T1" fmla="*/ 60483750 h 98"/>
                <a:gd name="T2" fmla="*/ 5040313 w 138"/>
                <a:gd name="T3" fmla="*/ 126007813 h 98"/>
                <a:gd name="T4" fmla="*/ 0 w 138"/>
                <a:gd name="T5" fmla="*/ 151209375 h 98"/>
                <a:gd name="T6" fmla="*/ 0 w 138"/>
                <a:gd name="T7" fmla="*/ 176410938 h 98"/>
                <a:gd name="T8" fmla="*/ 5040313 w 138"/>
                <a:gd name="T9" fmla="*/ 201612500 h 98"/>
                <a:gd name="T10" fmla="*/ 10080625 w 138"/>
                <a:gd name="T11" fmla="*/ 216733438 h 98"/>
                <a:gd name="T12" fmla="*/ 15120938 w 138"/>
                <a:gd name="T13" fmla="*/ 231854375 h 98"/>
                <a:gd name="T14" fmla="*/ 35282188 w 138"/>
                <a:gd name="T15" fmla="*/ 241935000 h 98"/>
                <a:gd name="T16" fmla="*/ 55443438 w 138"/>
                <a:gd name="T17" fmla="*/ 216733438 h 98"/>
                <a:gd name="T18" fmla="*/ 50403125 w 138"/>
                <a:gd name="T19" fmla="*/ 216733438 h 98"/>
                <a:gd name="T20" fmla="*/ 45362813 w 138"/>
                <a:gd name="T21" fmla="*/ 211693125 h 98"/>
                <a:gd name="T22" fmla="*/ 40322500 w 138"/>
                <a:gd name="T23" fmla="*/ 206652813 h 98"/>
                <a:gd name="T24" fmla="*/ 35282188 w 138"/>
                <a:gd name="T25" fmla="*/ 191531875 h 98"/>
                <a:gd name="T26" fmla="*/ 35282188 w 138"/>
                <a:gd name="T27" fmla="*/ 176410938 h 98"/>
                <a:gd name="T28" fmla="*/ 35282188 w 138"/>
                <a:gd name="T29" fmla="*/ 156249688 h 98"/>
                <a:gd name="T30" fmla="*/ 40322500 w 138"/>
                <a:gd name="T31" fmla="*/ 136088438 h 98"/>
                <a:gd name="T32" fmla="*/ 60483750 w 138"/>
                <a:gd name="T33" fmla="*/ 100806250 h 98"/>
                <a:gd name="T34" fmla="*/ 105846563 w 138"/>
                <a:gd name="T35" fmla="*/ 50403125 h 98"/>
                <a:gd name="T36" fmla="*/ 141128750 w 138"/>
                <a:gd name="T37" fmla="*/ 35282188 h 98"/>
                <a:gd name="T38" fmla="*/ 171370625 w 138"/>
                <a:gd name="T39" fmla="*/ 30241875 h 98"/>
                <a:gd name="T40" fmla="*/ 196572188 w 138"/>
                <a:gd name="T41" fmla="*/ 35282188 h 98"/>
                <a:gd name="T42" fmla="*/ 216733438 w 138"/>
                <a:gd name="T43" fmla="*/ 40322500 h 98"/>
                <a:gd name="T44" fmla="*/ 272176875 w 138"/>
                <a:gd name="T45" fmla="*/ 80645000 h 98"/>
                <a:gd name="T46" fmla="*/ 292338125 w 138"/>
                <a:gd name="T47" fmla="*/ 105846563 h 98"/>
                <a:gd name="T48" fmla="*/ 307459063 w 138"/>
                <a:gd name="T49" fmla="*/ 136088438 h 98"/>
                <a:gd name="T50" fmla="*/ 312499375 w 138"/>
                <a:gd name="T51" fmla="*/ 176410938 h 98"/>
                <a:gd name="T52" fmla="*/ 312499375 w 138"/>
                <a:gd name="T53" fmla="*/ 191531875 h 98"/>
                <a:gd name="T54" fmla="*/ 307459063 w 138"/>
                <a:gd name="T55" fmla="*/ 201612500 h 98"/>
                <a:gd name="T56" fmla="*/ 302418750 w 138"/>
                <a:gd name="T57" fmla="*/ 206652813 h 98"/>
                <a:gd name="T58" fmla="*/ 297378438 w 138"/>
                <a:gd name="T59" fmla="*/ 211693125 h 98"/>
                <a:gd name="T60" fmla="*/ 292338125 w 138"/>
                <a:gd name="T61" fmla="*/ 216733438 h 98"/>
                <a:gd name="T62" fmla="*/ 292338125 w 138"/>
                <a:gd name="T63" fmla="*/ 246975313 h 98"/>
                <a:gd name="T64" fmla="*/ 307459063 w 138"/>
                <a:gd name="T65" fmla="*/ 246975313 h 98"/>
                <a:gd name="T66" fmla="*/ 322580000 w 138"/>
                <a:gd name="T67" fmla="*/ 236894688 h 98"/>
                <a:gd name="T68" fmla="*/ 332660625 w 138"/>
                <a:gd name="T69" fmla="*/ 221773750 h 98"/>
                <a:gd name="T70" fmla="*/ 342741250 w 138"/>
                <a:gd name="T71" fmla="*/ 201612500 h 98"/>
                <a:gd name="T72" fmla="*/ 347781563 w 138"/>
                <a:gd name="T73" fmla="*/ 176410938 h 98"/>
                <a:gd name="T74" fmla="*/ 337700938 w 138"/>
                <a:gd name="T75" fmla="*/ 126007813 h 98"/>
                <a:gd name="T76" fmla="*/ 327620313 w 138"/>
                <a:gd name="T77" fmla="*/ 100806250 h 98"/>
                <a:gd name="T78" fmla="*/ 317539688 w 138"/>
                <a:gd name="T79" fmla="*/ 80645000 h 98"/>
                <a:gd name="T80" fmla="*/ 257055938 w 138"/>
                <a:gd name="T81" fmla="*/ 20161250 h 98"/>
                <a:gd name="T82" fmla="*/ 216733438 w 138"/>
                <a:gd name="T83" fmla="*/ 5040313 h 98"/>
                <a:gd name="T84" fmla="*/ 196572188 w 138"/>
                <a:gd name="T85" fmla="*/ 0 h 98"/>
                <a:gd name="T86" fmla="*/ 171370625 w 138"/>
                <a:gd name="T87" fmla="*/ 0 h 98"/>
                <a:gd name="T88" fmla="*/ 115927188 w 138"/>
                <a:gd name="T89" fmla="*/ 10080625 h 98"/>
                <a:gd name="T90" fmla="*/ 80645000 w 138"/>
                <a:gd name="T91" fmla="*/ 30241875 h 98"/>
                <a:gd name="T92" fmla="*/ 45362813 w 138"/>
                <a:gd name="T93" fmla="*/ 60483750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8" h="98">
                  <a:moveTo>
                    <a:pt x="18" y="24"/>
                  </a:moveTo>
                  <a:lnTo>
                    <a:pt x="18" y="24"/>
                  </a:lnTo>
                  <a:lnTo>
                    <a:pt x="10" y="36"/>
                  </a:lnTo>
                  <a:lnTo>
                    <a:pt x="2" y="50"/>
                  </a:lnTo>
                  <a:lnTo>
                    <a:pt x="0" y="60"/>
                  </a:lnTo>
                  <a:lnTo>
                    <a:pt x="0" y="70"/>
                  </a:lnTo>
                  <a:lnTo>
                    <a:pt x="2" y="80"/>
                  </a:lnTo>
                  <a:lnTo>
                    <a:pt x="4" y="86"/>
                  </a:lnTo>
                  <a:lnTo>
                    <a:pt x="6" y="92"/>
                  </a:lnTo>
                  <a:lnTo>
                    <a:pt x="14" y="96"/>
                  </a:lnTo>
                  <a:lnTo>
                    <a:pt x="22" y="98"/>
                  </a:lnTo>
                  <a:lnTo>
                    <a:pt x="22" y="86"/>
                  </a:lnTo>
                  <a:lnTo>
                    <a:pt x="20" y="86"/>
                  </a:lnTo>
                  <a:lnTo>
                    <a:pt x="18" y="84"/>
                  </a:lnTo>
                  <a:lnTo>
                    <a:pt x="16" y="82"/>
                  </a:lnTo>
                  <a:lnTo>
                    <a:pt x="14" y="76"/>
                  </a:lnTo>
                  <a:lnTo>
                    <a:pt x="14" y="70"/>
                  </a:lnTo>
                  <a:lnTo>
                    <a:pt x="14" y="62"/>
                  </a:lnTo>
                  <a:lnTo>
                    <a:pt x="16" y="54"/>
                  </a:lnTo>
                  <a:lnTo>
                    <a:pt x="24" y="40"/>
                  </a:lnTo>
                  <a:lnTo>
                    <a:pt x="32" y="28"/>
                  </a:lnTo>
                  <a:lnTo>
                    <a:pt x="42" y="20"/>
                  </a:lnTo>
                  <a:lnTo>
                    <a:pt x="56" y="14"/>
                  </a:lnTo>
                  <a:lnTo>
                    <a:pt x="68" y="12"/>
                  </a:lnTo>
                  <a:lnTo>
                    <a:pt x="78" y="14"/>
                  </a:lnTo>
                  <a:lnTo>
                    <a:pt x="86" y="16"/>
                  </a:lnTo>
                  <a:lnTo>
                    <a:pt x="98" y="24"/>
                  </a:lnTo>
                  <a:lnTo>
                    <a:pt x="108" y="32"/>
                  </a:lnTo>
                  <a:lnTo>
                    <a:pt x="116" y="42"/>
                  </a:lnTo>
                  <a:lnTo>
                    <a:pt x="122" y="54"/>
                  </a:lnTo>
                  <a:lnTo>
                    <a:pt x="124" y="62"/>
                  </a:lnTo>
                  <a:lnTo>
                    <a:pt x="124" y="70"/>
                  </a:lnTo>
                  <a:lnTo>
                    <a:pt x="124" y="76"/>
                  </a:lnTo>
                  <a:lnTo>
                    <a:pt x="122" y="80"/>
                  </a:lnTo>
                  <a:lnTo>
                    <a:pt x="120" y="82"/>
                  </a:lnTo>
                  <a:lnTo>
                    <a:pt x="118" y="84"/>
                  </a:lnTo>
                  <a:lnTo>
                    <a:pt x="116" y="86"/>
                  </a:lnTo>
                  <a:lnTo>
                    <a:pt x="116" y="98"/>
                  </a:lnTo>
                  <a:lnTo>
                    <a:pt x="122" y="98"/>
                  </a:lnTo>
                  <a:lnTo>
                    <a:pt x="128" y="94"/>
                  </a:lnTo>
                  <a:lnTo>
                    <a:pt x="132" y="88"/>
                  </a:lnTo>
                  <a:lnTo>
                    <a:pt x="136" y="80"/>
                  </a:lnTo>
                  <a:lnTo>
                    <a:pt x="138" y="70"/>
                  </a:lnTo>
                  <a:lnTo>
                    <a:pt x="136" y="60"/>
                  </a:lnTo>
                  <a:lnTo>
                    <a:pt x="134" y="50"/>
                  </a:lnTo>
                  <a:lnTo>
                    <a:pt x="130" y="40"/>
                  </a:lnTo>
                  <a:lnTo>
                    <a:pt x="126" y="32"/>
                  </a:lnTo>
                  <a:lnTo>
                    <a:pt x="114" y="20"/>
                  </a:lnTo>
                  <a:lnTo>
                    <a:pt x="102" y="8"/>
                  </a:lnTo>
                  <a:lnTo>
                    <a:pt x="86" y="2"/>
                  </a:lnTo>
                  <a:lnTo>
                    <a:pt x="78" y="0"/>
                  </a:lnTo>
                  <a:lnTo>
                    <a:pt x="68" y="0"/>
                  </a:lnTo>
                  <a:lnTo>
                    <a:pt x="56" y="0"/>
                  </a:lnTo>
                  <a:lnTo>
                    <a:pt x="46" y="4"/>
                  </a:lnTo>
                  <a:lnTo>
                    <a:pt x="32" y="12"/>
                  </a:lnTo>
                  <a:lnTo>
                    <a:pt x="1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Freeform 21"/>
            <p:cNvSpPr>
              <a:spLocks/>
            </p:cNvSpPr>
            <p:nvPr/>
          </p:nvSpPr>
          <p:spPr bwMode="gray">
            <a:xfrm>
              <a:off x="-999374" y="6340743"/>
              <a:ext cx="22379" cy="34836"/>
            </a:xfrm>
            <a:custGeom>
              <a:avLst/>
              <a:gdLst>
                <a:gd name="T0" fmla="*/ 10080625 w 18"/>
                <a:gd name="T1" fmla="*/ 5040313 h 28"/>
                <a:gd name="T2" fmla="*/ 10080625 w 18"/>
                <a:gd name="T3" fmla="*/ 5040313 h 28"/>
                <a:gd name="T4" fmla="*/ 0 w 18"/>
                <a:gd name="T5" fmla="*/ 10080625 h 28"/>
                <a:gd name="T6" fmla="*/ 0 w 18"/>
                <a:gd name="T7" fmla="*/ 20161250 h 28"/>
                <a:gd name="T8" fmla="*/ 0 w 18"/>
                <a:gd name="T9" fmla="*/ 50403125 h 28"/>
                <a:gd name="T10" fmla="*/ 0 w 18"/>
                <a:gd name="T11" fmla="*/ 50403125 h 28"/>
                <a:gd name="T12" fmla="*/ 0 w 18"/>
                <a:gd name="T13" fmla="*/ 60483750 h 28"/>
                <a:gd name="T14" fmla="*/ 10080625 w 18"/>
                <a:gd name="T15" fmla="*/ 65524063 h 28"/>
                <a:gd name="T16" fmla="*/ 10080625 w 18"/>
                <a:gd name="T17" fmla="*/ 65524063 h 28"/>
                <a:gd name="T18" fmla="*/ 20161250 w 18"/>
                <a:gd name="T19" fmla="*/ 70564375 h 28"/>
                <a:gd name="T20" fmla="*/ 30241875 w 18"/>
                <a:gd name="T21" fmla="*/ 70564375 h 28"/>
                <a:gd name="T22" fmla="*/ 45362813 w 18"/>
                <a:gd name="T23" fmla="*/ 65524063 h 28"/>
                <a:gd name="T24" fmla="*/ 45362813 w 18"/>
                <a:gd name="T25" fmla="*/ 5040313 h 28"/>
                <a:gd name="T26" fmla="*/ 30241875 w 18"/>
                <a:gd name="T27" fmla="*/ 0 h 28"/>
                <a:gd name="T28" fmla="*/ 30241875 w 18"/>
                <a:gd name="T29" fmla="*/ 0 h 28"/>
                <a:gd name="T30" fmla="*/ 20161250 w 18"/>
                <a:gd name="T31" fmla="*/ 0 h 28"/>
                <a:gd name="T32" fmla="*/ 10080625 w 18"/>
                <a:gd name="T33" fmla="*/ 5040313 h 28"/>
                <a:gd name="T34" fmla="*/ 10080625 w 18"/>
                <a:gd name="T35" fmla="*/ 5040313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8">
                  <a:moveTo>
                    <a:pt x="4" y="2"/>
                  </a:moveTo>
                  <a:lnTo>
                    <a:pt x="4" y="2"/>
                  </a:lnTo>
                  <a:lnTo>
                    <a:pt x="0" y="4"/>
                  </a:lnTo>
                  <a:lnTo>
                    <a:pt x="0" y="8"/>
                  </a:lnTo>
                  <a:lnTo>
                    <a:pt x="0" y="20"/>
                  </a:lnTo>
                  <a:lnTo>
                    <a:pt x="0" y="24"/>
                  </a:lnTo>
                  <a:lnTo>
                    <a:pt x="4" y="26"/>
                  </a:lnTo>
                  <a:lnTo>
                    <a:pt x="8" y="28"/>
                  </a:lnTo>
                  <a:lnTo>
                    <a:pt x="12" y="28"/>
                  </a:lnTo>
                  <a:lnTo>
                    <a:pt x="18" y="26"/>
                  </a:lnTo>
                  <a:lnTo>
                    <a:pt x="18" y="2"/>
                  </a:lnTo>
                  <a:lnTo>
                    <a:pt x="12" y="0"/>
                  </a:lnTo>
                  <a:lnTo>
                    <a:pt x="8" y="0"/>
                  </a:ln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Freeform 22"/>
            <p:cNvSpPr>
              <a:spLocks/>
            </p:cNvSpPr>
            <p:nvPr/>
          </p:nvSpPr>
          <p:spPr bwMode="gray">
            <a:xfrm>
              <a:off x="-1081428" y="6340743"/>
              <a:ext cx="24865" cy="34836"/>
            </a:xfrm>
            <a:custGeom>
              <a:avLst/>
              <a:gdLst>
                <a:gd name="T0" fmla="*/ 20161250 w 20"/>
                <a:gd name="T1" fmla="*/ 0 h 28"/>
                <a:gd name="T2" fmla="*/ 0 w 20"/>
                <a:gd name="T3" fmla="*/ 5040313 h 28"/>
                <a:gd name="T4" fmla="*/ 0 w 20"/>
                <a:gd name="T5" fmla="*/ 65524063 h 28"/>
                <a:gd name="T6" fmla="*/ 20161250 w 20"/>
                <a:gd name="T7" fmla="*/ 70564375 h 28"/>
                <a:gd name="T8" fmla="*/ 20161250 w 20"/>
                <a:gd name="T9" fmla="*/ 70564375 h 28"/>
                <a:gd name="T10" fmla="*/ 30241875 w 20"/>
                <a:gd name="T11" fmla="*/ 70564375 h 28"/>
                <a:gd name="T12" fmla="*/ 40322500 w 20"/>
                <a:gd name="T13" fmla="*/ 65524063 h 28"/>
                <a:gd name="T14" fmla="*/ 40322500 w 20"/>
                <a:gd name="T15" fmla="*/ 65524063 h 28"/>
                <a:gd name="T16" fmla="*/ 45362813 w 20"/>
                <a:gd name="T17" fmla="*/ 60483750 h 28"/>
                <a:gd name="T18" fmla="*/ 50403125 w 20"/>
                <a:gd name="T19" fmla="*/ 50403125 h 28"/>
                <a:gd name="T20" fmla="*/ 50403125 w 20"/>
                <a:gd name="T21" fmla="*/ 20161250 h 28"/>
                <a:gd name="T22" fmla="*/ 50403125 w 20"/>
                <a:gd name="T23" fmla="*/ 20161250 h 28"/>
                <a:gd name="T24" fmla="*/ 45362813 w 20"/>
                <a:gd name="T25" fmla="*/ 10080625 h 28"/>
                <a:gd name="T26" fmla="*/ 40322500 w 20"/>
                <a:gd name="T27" fmla="*/ 5040313 h 28"/>
                <a:gd name="T28" fmla="*/ 40322500 w 20"/>
                <a:gd name="T29" fmla="*/ 5040313 h 28"/>
                <a:gd name="T30" fmla="*/ 30241875 w 20"/>
                <a:gd name="T31" fmla="*/ 0 h 28"/>
                <a:gd name="T32" fmla="*/ 20161250 w 20"/>
                <a:gd name="T33" fmla="*/ 0 h 28"/>
                <a:gd name="T34" fmla="*/ 20161250 w 20"/>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28">
                  <a:moveTo>
                    <a:pt x="8" y="0"/>
                  </a:moveTo>
                  <a:lnTo>
                    <a:pt x="0" y="2"/>
                  </a:lnTo>
                  <a:lnTo>
                    <a:pt x="0" y="26"/>
                  </a:lnTo>
                  <a:lnTo>
                    <a:pt x="8" y="28"/>
                  </a:lnTo>
                  <a:lnTo>
                    <a:pt x="12" y="28"/>
                  </a:lnTo>
                  <a:lnTo>
                    <a:pt x="16" y="26"/>
                  </a:lnTo>
                  <a:lnTo>
                    <a:pt x="18" y="24"/>
                  </a:lnTo>
                  <a:lnTo>
                    <a:pt x="20" y="20"/>
                  </a:lnTo>
                  <a:lnTo>
                    <a:pt x="20" y="8"/>
                  </a:lnTo>
                  <a:lnTo>
                    <a:pt x="18" y="4"/>
                  </a:lnTo>
                  <a:lnTo>
                    <a:pt x="16" y="2"/>
                  </a:lnTo>
                  <a:lnTo>
                    <a:pt x="12"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Freeform 23"/>
            <p:cNvSpPr>
              <a:spLocks noEditPoints="1"/>
            </p:cNvSpPr>
            <p:nvPr/>
          </p:nvSpPr>
          <p:spPr bwMode="gray">
            <a:xfrm>
              <a:off x="-1185862" y="5559425"/>
              <a:ext cx="693737" cy="885825"/>
            </a:xfrm>
            <a:custGeom>
              <a:avLst/>
              <a:gdLst>
                <a:gd name="T0" fmla="*/ 1249997500 w 558"/>
                <a:gd name="T1" fmla="*/ 1325602188 h 712"/>
                <a:gd name="T2" fmla="*/ 977820625 w 558"/>
                <a:gd name="T3" fmla="*/ 1199594375 h 712"/>
                <a:gd name="T4" fmla="*/ 947578750 w 558"/>
                <a:gd name="T5" fmla="*/ 1018143125 h 712"/>
                <a:gd name="T6" fmla="*/ 1083667188 w 558"/>
                <a:gd name="T7" fmla="*/ 821570938 h 712"/>
                <a:gd name="T8" fmla="*/ 1134070313 w 558"/>
                <a:gd name="T9" fmla="*/ 614918125 h 712"/>
                <a:gd name="T10" fmla="*/ 1134070313 w 558"/>
                <a:gd name="T11" fmla="*/ 307459063 h 712"/>
                <a:gd name="T12" fmla="*/ 957659375 w 558"/>
                <a:gd name="T13" fmla="*/ 105846563 h 712"/>
                <a:gd name="T14" fmla="*/ 756046875 w 558"/>
                <a:gd name="T15" fmla="*/ 15120938 h 712"/>
                <a:gd name="T16" fmla="*/ 574595625 w 558"/>
                <a:gd name="T17" fmla="*/ 35282188 h 712"/>
                <a:gd name="T18" fmla="*/ 453628125 w 558"/>
                <a:gd name="T19" fmla="*/ 5040313 h 712"/>
                <a:gd name="T20" fmla="*/ 428426563 w 558"/>
                <a:gd name="T21" fmla="*/ 5040313 h 712"/>
                <a:gd name="T22" fmla="*/ 332660625 w 558"/>
                <a:gd name="T23" fmla="*/ 100806250 h 712"/>
                <a:gd name="T24" fmla="*/ 287297813 w 558"/>
                <a:gd name="T25" fmla="*/ 493950625 h 712"/>
                <a:gd name="T26" fmla="*/ 292338125 w 558"/>
                <a:gd name="T27" fmla="*/ 539313438 h 712"/>
                <a:gd name="T28" fmla="*/ 262096250 w 558"/>
                <a:gd name="T29" fmla="*/ 640119688 h 712"/>
                <a:gd name="T30" fmla="*/ 327620313 w 558"/>
                <a:gd name="T31" fmla="*/ 831651563 h 712"/>
                <a:gd name="T32" fmla="*/ 468749063 w 558"/>
                <a:gd name="T33" fmla="*/ 1058465625 h 712"/>
                <a:gd name="T34" fmla="*/ 423386250 w 558"/>
                <a:gd name="T35" fmla="*/ 1204634688 h 712"/>
                <a:gd name="T36" fmla="*/ 120967500 w 558"/>
                <a:gd name="T37" fmla="*/ 1345763438 h 712"/>
                <a:gd name="T38" fmla="*/ 0 w 558"/>
                <a:gd name="T39" fmla="*/ 1567537188 h 712"/>
                <a:gd name="T40" fmla="*/ 80645000 w 558"/>
                <a:gd name="T41" fmla="*/ 1698585313 h 712"/>
                <a:gd name="T42" fmla="*/ 604837500 w 558"/>
                <a:gd name="T43" fmla="*/ 1794351250 h 712"/>
                <a:gd name="T44" fmla="*/ 1280239375 w 558"/>
                <a:gd name="T45" fmla="*/ 1718746563 h 712"/>
                <a:gd name="T46" fmla="*/ 1401206875 w 558"/>
                <a:gd name="T47" fmla="*/ 1628020938 h 712"/>
                <a:gd name="T48" fmla="*/ 776208125 w 558"/>
                <a:gd name="T49" fmla="*/ 1290320000 h 712"/>
                <a:gd name="T50" fmla="*/ 589716563 w 558"/>
                <a:gd name="T51" fmla="*/ 317539688 h 712"/>
                <a:gd name="T52" fmla="*/ 972780313 w 558"/>
                <a:gd name="T53" fmla="*/ 423386250 h 712"/>
                <a:gd name="T54" fmla="*/ 887095000 w 558"/>
                <a:gd name="T55" fmla="*/ 519152188 h 712"/>
                <a:gd name="T56" fmla="*/ 529232813 w 558"/>
                <a:gd name="T57" fmla="*/ 519152188 h 712"/>
                <a:gd name="T58" fmla="*/ 383063750 w 558"/>
                <a:gd name="T59" fmla="*/ 549394063 h 712"/>
                <a:gd name="T60" fmla="*/ 997981875 w 558"/>
                <a:gd name="T61" fmla="*/ 630039063 h 712"/>
                <a:gd name="T62" fmla="*/ 846772500 w 558"/>
                <a:gd name="T63" fmla="*/ 735885625 h 712"/>
                <a:gd name="T64" fmla="*/ 771167813 w 558"/>
                <a:gd name="T65" fmla="*/ 640119688 h 712"/>
                <a:gd name="T66" fmla="*/ 947578750 w 558"/>
                <a:gd name="T67" fmla="*/ 564515000 h 712"/>
                <a:gd name="T68" fmla="*/ 640119688 w 558"/>
                <a:gd name="T69" fmla="*/ 670361563 h 712"/>
                <a:gd name="T70" fmla="*/ 473789375 w 558"/>
                <a:gd name="T71" fmla="*/ 725805000 h 712"/>
                <a:gd name="T72" fmla="*/ 428426563 w 558"/>
                <a:gd name="T73" fmla="*/ 579635938 h 712"/>
                <a:gd name="T74" fmla="*/ 640119688 w 558"/>
                <a:gd name="T75" fmla="*/ 589716563 h 712"/>
                <a:gd name="T76" fmla="*/ 418345938 w 558"/>
                <a:gd name="T77" fmla="*/ 816530625 h 712"/>
                <a:gd name="T78" fmla="*/ 317539688 w 558"/>
                <a:gd name="T79" fmla="*/ 690522813 h 712"/>
                <a:gd name="T80" fmla="*/ 378023438 w 558"/>
                <a:gd name="T81" fmla="*/ 655240625 h 712"/>
                <a:gd name="T82" fmla="*/ 483870000 w 558"/>
                <a:gd name="T83" fmla="*/ 761087188 h 712"/>
                <a:gd name="T84" fmla="*/ 695563125 w 558"/>
                <a:gd name="T85" fmla="*/ 619958438 h 712"/>
                <a:gd name="T86" fmla="*/ 786288750 w 558"/>
                <a:gd name="T87" fmla="*/ 735885625 h 712"/>
                <a:gd name="T88" fmla="*/ 1018143125 w 558"/>
                <a:gd name="T89" fmla="*/ 690522813 h 712"/>
                <a:gd name="T90" fmla="*/ 1068546250 w 558"/>
                <a:gd name="T91" fmla="*/ 614918125 h 712"/>
                <a:gd name="T92" fmla="*/ 1068546250 w 558"/>
                <a:gd name="T93" fmla="*/ 740925938 h 712"/>
                <a:gd name="T94" fmla="*/ 962699688 w 558"/>
                <a:gd name="T95" fmla="*/ 882054688 h 712"/>
                <a:gd name="T96" fmla="*/ 877014375 w 558"/>
                <a:gd name="T97" fmla="*/ 1098788125 h 712"/>
                <a:gd name="T98" fmla="*/ 524192500 w 558"/>
                <a:gd name="T99" fmla="*/ 1159271875 h 712"/>
                <a:gd name="T100" fmla="*/ 488910313 w 558"/>
                <a:gd name="T101" fmla="*/ 957659375 h 712"/>
                <a:gd name="T102" fmla="*/ 448587813 w 558"/>
                <a:gd name="T103" fmla="*/ 1255037813 h 712"/>
                <a:gd name="T104" fmla="*/ 1305440938 w 558"/>
                <a:gd name="T105" fmla="*/ 1643141875 h 712"/>
                <a:gd name="T106" fmla="*/ 700603438 w 558"/>
                <a:gd name="T107" fmla="*/ 1738907813 h 712"/>
                <a:gd name="T108" fmla="*/ 100806250 w 558"/>
                <a:gd name="T109" fmla="*/ 1643141875 h 712"/>
                <a:gd name="T110" fmla="*/ 65524063 w 558"/>
                <a:gd name="T111" fmla="*/ 1522174375 h 712"/>
                <a:gd name="T112" fmla="*/ 216733438 w 558"/>
                <a:gd name="T113" fmla="*/ 1355844063 h 712"/>
                <a:gd name="T114" fmla="*/ 982860938 w 558"/>
                <a:gd name="T115" fmla="*/ 1280239375 h 712"/>
                <a:gd name="T116" fmla="*/ 922377188 w 558"/>
                <a:gd name="T117" fmla="*/ 1572577500 h 712"/>
                <a:gd name="T118" fmla="*/ 1048385000 w 558"/>
                <a:gd name="T119" fmla="*/ 1310481250 h 712"/>
                <a:gd name="T120" fmla="*/ 1270158750 w 558"/>
                <a:gd name="T121" fmla="*/ 1411287500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8" h="712">
                  <a:moveTo>
                    <a:pt x="554" y="598"/>
                  </a:moveTo>
                  <a:lnTo>
                    <a:pt x="554" y="598"/>
                  </a:lnTo>
                  <a:lnTo>
                    <a:pt x="548" y="582"/>
                  </a:lnTo>
                  <a:lnTo>
                    <a:pt x="542" y="570"/>
                  </a:lnTo>
                  <a:lnTo>
                    <a:pt x="536" y="560"/>
                  </a:lnTo>
                  <a:lnTo>
                    <a:pt x="528" y="550"/>
                  </a:lnTo>
                  <a:lnTo>
                    <a:pt x="510" y="534"/>
                  </a:lnTo>
                  <a:lnTo>
                    <a:pt x="496" y="526"/>
                  </a:lnTo>
                  <a:lnTo>
                    <a:pt x="480" y="518"/>
                  </a:lnTo>
                  <a:lnTo>
                    <a:pt x="458" y="508"/>
                  </a:lnTo>
                  <a:lnTo>
                    <a:pt x="434" y="500"/>
                  </a:lnTo>
                  <a:lnTo>
                    <a:pt x="414" y="492"/>
                  </a:lnTo>
                  <a:lnTo>
                    <a:pt x="398" y="482"/>
                  </a:lnTo>
                  <a:lnTo>
                    <a:pt x="388" y="476"/>
                  </a:lnTo>
                  <a:lnTo>
                    <a:pt x="382" y="470"/>
                  </a:lnTo>
                  <a:lnTo>
                    <a:pt x="376" y="464"/>
                  </a:lnTo>
                  <a:lnTo>
                    <a:pt x="374" y="458"/>
                  </a:lnTo>
                  <a:lnTo>
                    <a:pt x="372" y="448"/>
                  </a:lnTo>
                  <a:lnTo>
                    <a:pt x="372" y="436"/>
                  </a:lnTo>
                  <a:lnTo>
                    <a:pt x="372" y="420"/>
                  </a:lnTo>
                  <a:lnTo>
                    <a:pt x="376" y="404"/>
                  </a:lnTo>
                  <a:lnTo>
                    <a:pt x="384" y="392"/>
                  </a:lnTo>
                  <a:lnTo>
                    <a:pt x="394" y="378"/>
                  </a:lnTo>
                  <a:lnTo>
                    <a:pt x="402" y="362"/>
                  </a:lnTo>
                  <a:lnTo>
                    <a:pt x="410" y="342"/>
                  </a:lnTo>
                  <a:lnTo>
                    <a:pt x="420" y="336"/>
                  </a:lnTo>
                  <a:lnTo>
                    <a:pt x="430" y="326"/>
                  </a:lnTo>
                  <a:lnTo>
                    <a:pt x="440" y="314"/>
                  </a:lnTo>
                  <a:lnTo>
                    <a:pt x="448" y="298"/>
                  </a:lnTo>
                  <a:lnTo>
                    <a:pt x="454" y="278"/>
                  </a:lnTo>
                  <a:lnTo>
                    <a:pt x="456" y="266"/>
                  </a:lnTo>
                  <a:lnTo>
                    <a:pt x="454" y="254"/>
                  </a:lnTo>
                  <a:lnTo>
                    <a:pt x="450" y="244"/>
                  </a:lnTo>
                  <a:lnTo>
                    <a:pt x="442" y="230"/>
                  </a:lnTo>
                  <a:lnTo>
                    <a:pt x="448" y="204"/>
                  </a:lnTo>
                  <a:lnTo>
                    <a:pt x="452" y="182"/>
                  </a:lnTo>
                  <a:lnTo>
                    <a:pt x="452" y="156"/>
                  </a:lnTo>
                  <a:lnTo>
                    <a:pt x="452" y="140"/>
                  </a:lnTo>
                  <a:lnTo>
                    <a:pt x="450" y="122"/>
                  </a:lnTo>
                  <a:lnTo>
                    <a:pt x="446" y="110"/>
                  </a:lnTo>
                  <a:lnTo>
                    <a:pt x="442" y="96"/>
                  </a:lnTo>
                  <a:lnTo>
                    <a:pt x="432" y="80"/>
                  </a:lnTo>
                  <a:lnTo>
                    <a:pt x="426" y="70"/>
                  </a:lnTo>
                  <a:lnTo>
                    <a:pt x="418" y="64"/>
                  </a:lnTo>
                  <a:lnTo>
                    <a:pt x="400" y="52"/>
                  </a:lnTo>
                  <a:lnTo>
                    <a:pt x="390" y="46"/>
                  </a:lnTo>
                  <a:lnTo>
                    <a:pt x="380" y="42"/>
                  </a:lnTo>
                  <a:lnTo>
                    <a:pt x="364" y="26"/>
                  </a:lnTo>
                  <a:lnTo>
                    <a:pt x="348" y="16"/>
                  </a:lnTo>
                  <a:lnTo>
                    <a:pt x="338" y="10"/>
                  </a:lnTo>
                  <a:lnTo>
                    <a:pt x="326" y="8"/>
                  </a:lnTo>
                  <a:lnTo>
                    <a:pt x="314" y="6"/>
                  </a:lnTo>
                  <a:lnTo>
                    <a:pt x="300" y="6"/>
                  </a:lnTo>
                  <a:lnTo>
                    <a:pt x="264" y="8"/>
                  </a:lnTo>
                  <a:lnTo>
                    <a:pt x="250" y="10"/>
                  </a:lnTo>
                  <a:lnTo>
                    <a:pt x="238" y="12"/>
                  </a:lnTo>
                  <a:lnTo>
                    <a:pt x="232" y="12"/>
                  </a:lnTo>
                  <a:lnTo>
                    <a:pt x="228" y="14"/>
                  </a:lnTo>
                  <a:lnTo>
                    <a:pt x="220" y="12"/>
                  </a:lnTo>
                  <a:lnTo>
                    <a:pt x="194" y="6"/>
                  </a:lnTo>
                  <a:lnTo>
                    <a:pt x="186" y="4"/>
                  </a:lnTo>
                  <a:lnTo>
                    <a:pt x="182" y="2"/>
                  </a:lnTo>
                  <a:lnTo>
                    <a:pt x="180" y="2"/>
                  </a:lnTo>
                  <a:lnTo>
                    <a:pt x="178" y="0"/>
                  </a:lnTo>
                  <a:lnTo>
                    <a:pt x="176" y="0"/>
                  </a:lnTo>
                  <a:lnTo>
                    <a:pt x="172" y="0"/>
                  </a:lnTo>
                  <a:lnTo>
                    <a:pt x="170" y="2"/>
                  </a:lnTo>
                  <a:lnTo>
                    <a:pt x="168" y="2"/>
                  </a:lnTo>
                  <a:lnTo>
                    <a:pt x="162" y="6"/>
                  </a:lnTo>
                  <a:lnTo>
                    <a:pt x="154" y="14"/>
                  </a:lnTo>
                  <a:lnTo>
                    <a:pt x="138" y="30"/>
                  </a:lnTo>
                  <a:lnTo>
                    <a:pt x="132" y="40"/>
                  </a:lnTo>
                  <a:lnTo>
                    <a:pt x="126" y="52"/>
                  </a:lnTo>
                  <a:lnTo>
                    <a:pt x="118" y="78"/>
                  </a:lnTo>
                  <a:lnTo>
                    <a:pt x="112" y="100"/>
                  </a:lnTo>
                  <a:lnTo>
                    <a:pt x="110" y="122"/>
                  </a:lnTo>
                  <a:lnTo>
                    <a:pt x="108" y="144"/>
                  </a:lnTo>
                  <a:lnTo>
                    <a:pt x="110" y="172"/>
                  </a:lnTo>
                  <a:lnTo>
                    <a:pt x="114" y="196"/>
                  </a:lnTo>
                  <a:lnTo>
                    <a:pt x="114" y="200"/>
                  </a:lnTo>
                  <a:lnTo>
                    <a:pt x="114" y="204"/>
                  </a:lnTo>
                  <a:lnTo>
                    <a:pt x="116" y="210"/>
                  </a:lnTo>
                  <a:lnTo>
                    <a:pt x="116" y="212"/>
                  </a:lnTo>
                  <a:lnTo>
                    <a:pt x="116" y="214"/>
                  </a:lnTo>
                  <a:lnTo>
                    <a:pt x="118" y="228"/>
                  </a:lnTo>
                  <a:lnTo>
                    <a:pt x="112" y="234"/>
                  </a:lnTo>
                  <a:lnTo>
                    <a:pt x="108" y="242"/>
                  </a:lnTo>
                  <a:lnTo>
                    <a:pt x="104" y="254"/>
                  </a:lnTo>
                  <a:lnTo>
                    <a:pt x="102" y="266"/>
                  </a:lnTo>
                  <a:lnTo>
                    <a:pt x="104" y="278"/>
                  </a:lnTo>
                  <a:lnTo>
                    <a:pt x="108" y="292"/>
                  </a:lnTo>
                  <a:lnTo>
                    <a:pt x="112" y="304"/>
                  </a:lnTo>
                  <a:lnTo>
                    <a:pt x="120" y="318"/>
                  </a:lnTo>
                  <a:lnTo>
                    <a:pt x="130" y="330"/>
                  </a:lnTo>
                  <a:lnTo>
                    <a:pt x="140" y="336"/>
                  </a:lnTo>
                  <a:lnTo>
                    <a:pt x="148" y="342"/>
                  </a:lnTo>
                  <a:lnTo>
                    <a:pt x="156" y="362"/>
                  </a:lnTo>
                  <a:lnTo>
                    <a:pt x="164" y="378"/>
                  </a:lnTo>
                  <a:lnTo>
                    <a:pt x="174" y="392"/>
                  </a:lnTo>
                  <a:lnTo>
                    <a:pt x="182" y="404"/>
                  </a:lnTo>
                  <a:lnTo>
                    <a:pt x="186" y="420"/>
                  </a:lnTo>
                  <a:lnTo>
                    <a:pt x="186" y="436"/>
                  </a:lnTo>
                  <a:lnTo>
                    <a:pt x="186" y="448"/>
                  </a:lnTo>
                  <a:lnTo>
                    <a:pt x="184" y="460"/>
                  </a:lnTo>
                  <a:lnTo>
                    <a:pt x="180" y="466"/>
                  </a:lnTo>
                  <a:lnTo>
                    <a:pt x="174" y="472"/>
                  </a:lnTo>
                  <a:lnTo>
                    <a:pt x="168" y="478"/>
                  </a:lnTo>
                  <a:lnTo>
                    <a:pt x="160" y="484"/>
                  </a:lnTo>
                  <a:lnTo>
                    <a:pt x="138" y="494"/>
                  </a:lnTo>
                  <a:lnTo>
                    <a:pt x="96" y="510"/>
                  </a:lnTo>
                  <a:lnTo>
                    <a:pt x="78" y="518"/>
                  </a:lnTo>
                  <a:lnTo>
                    <a:pt x="60" y="526"/>
                  </a:lnTo>
                  <a:lnTo>
                    <a:pt x="48" y="534"/>
                  </a:lnTo>
                  <a:lnTo>
                    <a:pt x="36" y="544"/>
                  </a:lnTo>
                  <a:lnTo>
                    <a:pt x="28" y="552"/>
                  </a:lnTo>
                  <a:lnTo>
                    <a:pt x="22" y="560"/>
                  </a:lnTo>
                  <a:lnTo>
                    <a:pt x="16" y="570"/>
                  </a:lnTo>
                  <a:lnTo>
                    <a:pt x="10" y="582"/>
                  </a:lnTo>
                  <a:lnTo>
                    <a:pt x="6" y="594"/>
                  </a:lnTo>
                  <a:lnTo>
                    <a:pt x="2" y="608"/>
                  </a:lnTo>
                  <a:lnTo>
                    <a:pt x="0" y="622"/>
                  </a:lnTo>
                  <a:lnTo>
                    <a:pt x="0" y="638"/>
                  </a:lnTo>
                  <a:lnTo>
                    <a:pt x="2" y="646"/>
                  </a:lnTo>
                  <a:lnTo>
                    <a:pt x="6" y="654"/>
                  </a:lnTo>
                  <a:lnTo>
                    <a:pt x="10" y="660"/>
                  </a:lnTo>
                  <a:lnTo>
                    <a:pt x="16" y="666"/>
                  </a:lnTo>
                  <a:lnTo>
                    <a:pt x="32" y="674"/>
                  </a:lnTo>
                  <a:lnTo>
                    <a:pt x="52" y="682"/>
                  </a:lnTo>
                  <a:lnTo>
                    <a:pt x="68" y="688"/>
                  </a:lnTo>
                  <a:lnTo>
                    <a:pt x="90" y="694"/>
                  </a:lnTo>
                  <a:lnTo>
                    <a:pt x="112" y="700"/>
                  </a:lnTo>
                  <a:lnTo>
                    <a:pt x="140" y="704"/>
                  </a:lnTo>
                  <a:lnTo>
                    <a:pt x="170" y="708"/>
                  </a:lnTo>
                  <a:lnTo>
                    <a:pt x="202" y="710"/>
                  </a:lnTo>
                  <a:lnTo>
                    <a:pt x="240" y="712"/>
                  </a:lnTo>
                  <a:lnTo>
                    <a:pt x="278" y="712"/>
                  </a:lnTo>
                  <a:lnTo>
                    <a:pt x="346" y="710"/>
                  </a:lnTo>
                  <a:lnTo>
                    <a:pt x="402" y="706"/>
                  </a:lnTo>
                  <a:lnTo>
                    <a:pt x="440" y="700"/>
                  </a:lnTo>
                  <a:lnTo>
                    <a:pt x="470" y="694"/>
                  </a:lnTo>
                  <a:lnTo>
                    <a:pt x="490" y="688"/>
                  </a:lnTo>
                  <a:lnTo>
                    <a:pt x="508" y="682"/>
                  </a:lnTo>
                  <a:lnTo>
                    <a:pt x="528" y="674"/>
                  </a:lnTo>
                  <a:lnTo>
                    <a:pt x="540" y="666"/>
                  </a:lnTo>
                  <a:lnTo>
                    <a:pt x="548" y="660"/>
                  </a:lnTo>
                  <a:lnTo>
                    <a:pt x="554" y="654"/>
                  </a:lnTo>
                  <a:lnTo>
                    <a:pt x="556" y="646"/>
                  </a:lnTo>
                  <a:lnTo>
                    <a:pt x="558" y="638"/>
                  </a:lnTo>
                  <a:lnTo>
                    <a:pt x="558" y="616"/>
                  </a:lnTo>
                  <a:lnTo>
                    <a:pt x="554" y="598"/>
                  </a:lnTo>
                  <a:close/>
                  <a:moveTo>
                    <a:pt x="378" y="498"/>
                  </a:moveTo>
                  <a:lnTo>
                    <a:pt x="308" y="608"/>
                  </a:lnTo>
                  <a:lnTo>
                    <a:pt x="300" y="554"/>
                  </a:lnTo>
                  <a:lnTo>
                    <a:pt x="320" y="532"/>
                  </a:lnTo>
                  <a:lnTo>
                    <a:pt x="308" y="512"/>
                  </a:lnTo>
                  <a:lnTo>
                    <a:pt x="362" y="482"/>
                  </a:lnTo>
                  <a:lnTo>
                    <a:pt x="366" y="488"/>
                  </a:lnTo>
                  <a:lnTo>
                    <a:pt x="378" y="498"/>
                  </a:lnTo>
                  <a:close/>
                  <a:moveTo>
                    <a:pt x="178" y="122"/>
                  </a:moveTo>
                  <a:lnTo>
                    <a:pt x="178" y="122"/>
                  </a:lnTo>
                  <a:lnTo>
                    <a:pt x="204" y="124"/>
                  </a:lnTo>
                  <a:lnTo>
                    <a:pt x="234" y="126"/>
                  </a:lnTo>
                  <a:lnTo>
                    <a:pt x="264" y="124"/>
                  </a:lnTo>
                  <a:lnTo>
                    <a:pt x="294" y="120"/>
                  </a:lnTo>
                  <a:lnTo>
                    <a:pt x="344" y="112"/>
                  </a:lnTo>
                  <a:lnTo>
                    <a:pt x="364" y="108"/>
                  </a:lnTo>
                  <a:lnTo>
                    <a:pt x="364" y="114"/>
                  </a:lnTo>
                  <a:lnTo>
                    <a:pt x="366" y="128"/>
                  </a:lnTo>
                  <a:lnTo>
                    <a:pt x="374" y="146"/>
                  </a:lnTo>
                  <a:lnTo>
                    <a:pt x="378" y="156"/>
                  </a:lnTo>
                  <a:lnTo>
                    <a:pt x="386" y="168"/>
                  </a:lnTo>
                  <a:lnTo>
                    <a:pt x="392" y="176"/>
                  </a:lnTo>
                  <a:lnTo>
                    <a:pt x="398" y="188"/>
                  </a:lnTo>
                  <a:lnTo>
                    <a:pt x="406" y="212"/>
                  </a:lnTo>
                  <a:lnTo>
                    <a:pt x="402" y="210"/>
                  </a:lnTo>
                  <a:lnTo>
                    <a:pt x="396" y="208"/>
                  </a:lnTo>
                  <a:lnTo>
                    <a:pt x="376" y="206"/>
                  </a:lnTo>
                  <a:lnTo>
                    <a:pt x="352" y="206"/>
                  </a:lnTo>
                  <a:lnTo>
                    <a:pt x="322" y="208"/>
                  </a:lnTo>
                  <a:lnTo>
                    <a:pt x="304" y="210"/>
                  </a:lnTo>
                  <a:lnTo>
                    <a:pt x="294" y="212"/>
                  </a:lnTo>
                  <a:lnTo>
                    <a:pt x="282" y="214"/>
                  </a:lnTo>
                  <a:lnTo>
                    <a:pt x="268" y="212"/>
                  </a:lnTo>
                  <a:lnTo>
                    <a:pt x="258" y="210"/>
                  </a:lnTo>
                  <a:lnTo>
                    <a:pt x="242" y="208"/>
                  </a:lnTo>
                  <a:lnTo>
                    <a:pt x="210" y="206"/>
                  </a:lnTo>
                  <a:lnTo>
                    <a:pt x="186" y="206"/>
                  </a:lnTo>
                  <a:lnTo>
                    <a:pt x="166" y="208"/>
                  </a:lnTo>
                  <a:lnTo>
                    <a:pt x="158" y="210"/>
                  </a:lnTo>
                  <a:lnTo>
                    <a:pt x="156" y="210"/>
                  </a:lnTo>
                  <a:lnTo>
                    <a:pt x="156" y="214"/>
                  </a:lnTo>
                  <a:lnTo>
                    <a:pt x="154" y="216"/>
                  </a:lnTo>
                  <a:lnTo>
                    <a:pt x="152" y="218"/>
                  </a:lnTo>
                  <a:lnTo>
                    <a:pt x="160" y="200"/>
                  </a:lnTo>
                  <a:lnTo>
                    <a:pt x="166" y="178"/>
                  </a:lnTo>
                  <a:lnTo>
                    <a:pt x="174" y="152"/>
                  </a:lnTo>
                  <a:lnTo>
                    <a:pt x="176" y="138"/>
                  </a:lnTo>
                  <a:lnTo>
                    <a:pt x="178" y="122"/>
                  </a:lnTo>
                  <a:close/>
                  <a:moveTo>
                    <a:pt x="396" y="246"/>
                  </a:moveTo>
                  <a:lnTo>
                    <a:pt x="396" y="246"/>
                  </a:lnTo>
                  <a:lnTo>
                    <a:pt x="396" y="250"/>
                  </a:lnTo>
                  <a:lnTo>
                    <a:pt x="392" y="262"/>
                  </a:lnTo>
                  <a:lnTo>
                    <a:pt x="390" y="270"/>
                  </a:lnTo>
                  <a:lnTo>
                    <a:pt x="386" y="276"/>
                  </a:lnTo>
                  <a:lnTo>
                    <a:pt x="382" y="282"/>
                  </a:lnTo>
                  <a:lnTo>
                    <a:pt x="374" y="288"/>
                  </a:lnTo>
                  <a:lnTo>
                    <a:pt x="362" y="292"/>
                  </a:lnTo>
                  <a:lnTo>
                    <a:pt x="350" y="292"/>
                  </a:lnTo>
                  <a:lnTo>
                    <a:pt x="336" y="292"/>
                  </a:lnTo>
                  <a:lnTo>
                    <a:pt x="324" y="286"/>
                  </a:lnTo>
                  <a:lnTo>
                    <a:pt x="318" y="282"/>
                  </a:lnTo>
                  <a:lnTo>
                    <a:pt x="314" y="278"/>
                  </a:lnTo>
                  <a:lnTo>
                    <a:pt x="312" y="272"/>
                  </a:lnTo>
                  <a:lnTo>
                    <a:pt x="308" y="266"/>
                  </a:lnTo>
                  <a:lnTo>
                    <a:pt x="308" y="260"/>
                  </a:lnTo>
                  <a:lnTo>
                    <a:pt x="306" y="254"/>
                  </a:lnTo>
                  <a:lnTo>
                    <a:pt x="304" y="246"/>
                  </a:lnTo>
                  <a:lnTo>
                    <a:pt x="306" y="238"/>
                  </a:lnTo>
                  <a:lnTo>
                    <a:pt x="308" y="234"/>
                  </a:lnTo>
                  <a:lnTo>
                    <a:pt x="310" y="230"/>
                  </a:lnTo>
                  <a:lnTo>
                    <a:pt x="318" y="228"/>
                  </a:lnTo>
                  <a:lnTo>
                    <a:pt x="328" y="226"/>
                  </a:lnTo>
                  <a:lnTo>
                    <a:pt x="354" y="224"/>
                  </a:lnTo>
                  <a:lnTo>
                    <a:pt x="376" y="224"/>
                  </a:lnTo>
                  <a:lnTo>
                    <a:pt x="386" y="228"/>
                  </a:lnTo>
                  <a:lnTo>
                    <a:pt x="392" y="230"/>
                  </a:lnTo>
                  <a:lnTo>
                    <a:pt x="396" y="238"/>
                  </a:lnTo>
                  <a:lnTo>
                    <a:pt x="396" y="246"/>
                  </a:lnTo>
                  <a:close/>
                  <a:moveTo>
                    <a:pt x="256" y="260"/>
                  </a:moveTo>
                  <a:lnTo>
                    <a:pt x="256" y="260"/>
                  </a:lnTo>
                  <a:lnTo>
                    <a:pt x="254" y="266"/>
                  </a:lnTo>
                  <a:lnTo>
                    <a:pt x="250" y="272"/>
                  </a:lnTo>
                  <a:lnTo>
                    <a:pt x="248" y="278"/>
                  </a:lnTo>
                  <a:lnTo>
                    <a:pt x="244" y="282"/>
                  </a:lnTo>
                  <a:lnTo>
                    <a:pt x="238" y="286"/>
                  </a:lnTo>
                  <a:lnTo>
                    <a:pt x="226" y="292"/>
                  </a:lnTo>
                  <a:lnTo>
                    <a:pt x="212" y="292"/>
                  </a:lnTo>
                  <a:lnTo>
                    <a:pt x="200" y="292"/>
                  </a:lnTo>
                  <a:lnTo>
                    <a:pt x="188" y="288"/>
                  </a:lnTo>
                  <a:lnTo>
                    <a:pt x="180" y="282"/>
                  </a:lnTo>
                  <a:lnTo>
                    <a:pt x="176" y="276"/>
                  </a:lnTo>
                  <a:lnTo>
                    <a:pt x="172" y="270"/>
                  </a:lnTo>
                  <a:lnTo>
                    <a:pt x="170" y="262"/>
                  </a:lnTo>
                  <a:lnTo>
                    <a:pt x="166" y="250"/>
                  </a:lnTo>
                  <a:lnTo>
                    <a:pt x="166" y="246"/>
                  </a:lnTo>
                  <a:lnTo>
                    <a:pt x="168" y="238"/>
                  </a:lnTo>
                  <a:lnTo>
                    <a:pt x="170" y="230"/>
                  </a:lnTo>
                  <a:lnTo>
                    <a:pt x="176" y="228"/>
                  </a:lnTo>
                  <a:lnTo>
                    <a:pt x="186" y="224"/>
                  </a:lnTo>
                  <a:lnTo>
                    <a:pt x="208" y="224"/>
                  </a:lnTo>
                  <a:lnTo>
                    <a:pt x="234" y="226"/>
                  </a:lnTo>
                  <a:lnTo>
                    <a:pt x="244" y="228"/>
                  </a:lnTo>
                  <a:lnTo>
                    <a:pt x="252" y="230"/>
                  </a:lnTo>
                  <a:lnTo>
                    <a:pt x="254" y="234"/>
                  </a:lnTo>
                  <a:lnTo>
                    <a:pt x="256" y="238"/>
                  </a:lnTo>
                  <a:lnTo>
                    <a:pt x="258" y="246"/>
                  </a:lnTo>
                  <a:lnTo>
                    <a:pt x="256" y="254"/>
                  </a:lnTo>
                  <a:lnTo>
                    <a:pt x="256" y="260"/>
                  </a:lnTo>
                  <a:close/>
                  <a:moveTo>
                    <a:pt x="186" y="368"/>
                  </a:moveTo>
                  <a:lnTo>
                    <a:pt x="186" y="368"/>
                  </a:lnTo>
                  <a:lnTo>
                    <a:pt x="178" y="350"/>
                  </a:lnTo>
                  <a:lnTo>
                    <a:pt x="168" y="328"/>
                  </a:lnTo>
                  <a:lnTo>
                    <a:pt x="166" y="324"/>
                  </a:lnTo>
                  <a:lnTo>
                    <a:pt x="162" y="322"/>
                  </a:lnTo>
                  <a:lnTo>
                    <a:pt x="152" y="316"/>
                  </a:lnTo>
                  <a:lnTo>
                    <a:pt x="144" y="310"/>
                  </a:lnTo>
                  <a:lnTo>
                    <a:pt x="138" y="302"/>
                  </a:lnTo>
                  <a:lnTo>
                    <a:pt x="132" y="290"/>
                  </a:lnTo>
                  <a:lnTo>
                    <a:pt x="126" y="274"/>
                  </a:lnTo>
                  <a:lnTo>
                    <a:pt x="126" y="266"/>
                  </a:lnTo>
                  <a:lnTo>
                    <a:pt x="126" y="260"/>
                  </a:lnTo>
                  <a:lnTo>
                    <a:pt x="128" y="252"/>
                  </a:lnTo>
                  <a:lnTo>
                    <a:pt x="136" y="242"/>
                  </a:lnTo>
                  <a:lnTo>
                    <a:pt x="148" y="258"/>
                  </a:lnTo>
                  <a:lnTo>
                    <a:pt x="150" y="260"/>
                  </a:lnTo>
                  <a:lnTo>
                    <a:pt x="152" y="258"/>
                  </a:lnTo>
                  <a:lnTo>
                    <a:pt x="152" y="252"/>
                  </a:lnTo>
                  <a:lnTo>
                    <a:pt x="156" y="262"/>
                  </a:lnTo>
                  <a:lnTo>
                    <a:pt x="160" y="276"/>
                  </a:lnTo>
                  <a:lnTo>
                    <a:pt x="168" y="286"/>
                  </a:lnTo>
                  <a:lnTo>
                    <a:pt x="174" y="292"/>
                  </a:lnTo>
                  <a:lnTo>
                    <a:pt x="180" y="296"/>
                  </a:lnTo>
                  <a:lnTo>
                    <a:pt x="192" y="302"/>
                  </a:lnTo>
                  <a:lnTo>
                    <a:pt x="204" y="304"/>
                  </a:lnTo>
                  <a:lnTo>
                    <a:pt x="216" y="304"/>
                  </a:lnTo>
                  <a:lnTo>
                    <a:pt x="228" y="302"/>
                  </a:lnTo>
                  <a:lnTo>
                    <a:pt x="240" y="298"/>
                  </a:lnTo>
                  <a:lnTo>
                    <a:pt x="250" y="292"/>
                  </a:lnTo>
                  <a:lnTo>
                    <a:pt x="258" y="284"/>
                  </a:lnTo>
                  <a:lnTo>
                    <a:pt x="264" y="272"/>
                  </a:lnTo>
                  <a:lnTo>
                    <a:pt x="272" y="252"/>
                  </a:lnTo>
                  <a:lnTo>
                    <a:pt x="276" y="246"/>
                  </a:lnTo>
                  <a:lnTo>
                    <a:pt x="278" y="244"/>
                  </a:lnTo>
                  <a:lnTo>
                    <a:pt x="282" y="242"/>
                  </a:lnTo>
                  <a:lnTo>
                    <a:pt x="284" y="244"/>
                  </a:lnTo>
                  <a:lnTo>
                    <a:pt x="286" y="246"/>
                  </a:lnTo>
                  <a:lnTo>
                    <a:pt x="290" y="252"/>
                  </a:lnTo>
                  <a:lnTo>
                    <a:pt x="298" y="272"/>
                  </a:lnTo>
                  <a:lnTo>
                    <a:pt x="304" y="284"/>
                  </a:lnTo>
                  <a:lnTo>
                    <a:pt x="312" y="292"/>
                  </a:lnTo>
                  <a:lnTo>
                    <a:pt x="322" y="298"/>
                  </a:lnTo>
                  <a:lnTo>
                    <a:pt x="334" y="302"/>
                  </a:lnTo>
                  <a:lnTo>
                    <a:pt x="346" y="304"/>
                  </a:lnTo>
                  <a:lnTo>
                    <a:pt x="358" y="304"/>
                  </a:lnTo>
                  <a:lnTo>
                    <a:pt x="370" y="302"/>
                  </a:lnTo>
                  <a:lnTo>
                    <a:pt x="382" y="296"/>
                  </a:lnTo>
                  <a:lnTo>
                    <a:pt x="392" y="290"/>
                  </a:lnTo>
                  <a:lnTo>
                    <a:pt x="398" y="282"/>
                  </a:lnTo>
                  <a:lnTo>
                    <a:pt x="404" y="274"/>
                  </a:lnTo>
                  <a:lnTo>
                    <a:pt x="406" y="264"/>
                  </a:lnTo>
                  <a:lnTo>
                    <a:pt x="410" y="250"/>
                  </a:lnTo>
                  <a:lnTo>
                    <a:pt x="410" y="242"/>
                  </a:lnTo>
                  <a:lnTo>
                    <a:pt x="412" y="240"/>
                  </a:lnTo>
                  <a:lnTo>
                    <a:pt x="414" y="240"/>
                  </a:lnTo>
                  <a:lnTo>
                    <a:pt x="416" y="256"/>
                  </a:lnTo>
                  <a:lnTo>
                    <a:pt x="424" y="244"/>
                  </a:lnTo>
                  <a:lnTo>
                    <a:pt x="430" y="254"/>
                  </a:lnTo>
                  <a:lnTo>
                    <a:pt x="432" y="260"/>
                  </a:lnTo>
                  <a:lnTo>
                    <a:pt x="432" y="266"/>
                  </a:lnTo>
                  <a:lnTo>
                    <a:pt x="432" y="274"/>
                  </a:lnTo>
                  <a:lnTo>
                    <a:pt x="428" y="284"/>
                  </a:lnTo>
                  <a:lnTo>
                    <a:pt x="424" y="294"/>
                  </a:lnTo>
                  <a:lnTo>
                    <a:pt x="418" y="306"/>
                  </a:lnTo>
                  <a:lnTo>
                    <a:pt x="412" y="312"/>
                  </a:lnTo>
                  <a:lnTo>
                    <a:pt x="404" y="318"/>
                  </a:lnTo>
                  <a:lnTo>
                    <a:pt x="396" y="322"/>
                  </a:lnTo>
                  <a:lnTo>
                    <a:pt x="392" y="324"/>
                  </a:lnTo>
                  <a:lnTo>
                    <a:pt x="390" y="328"/>
                  </a:lnTo>
                  <a:lnTo>
                    <a:pt x="382" y="350"/>
                  </a:lnTo>
                  <a:lnTo>
                    <a:pt x="372" y="368"/>
                  </a:lnTo>
                  <a:lnTo>
                    <a:pt x="364" y="382"/>
                  </a:lnTo>
                  <a:lnTo>
                    <a:pt x="356" y="392"/>
                  </a:lnTo>
                  <a:lnTo>
                    <a:pt x="354" y="394"/>
                  </a:lnTo>
                  <a:lnTo>
                    <a:pt x="354" y="396"/>
                  </a:lnTo>
                  <a:lnTo>
                    <a:pt x="350" y="416"/>
                  </a:lnTo>
                  <a:lnTo>
                    <a:pt x="348" y="436"/>
                  </a:lnTo>
                  <a:lnTo>
                    <a:pt x="350" y="452"/>
                  </a:lnTo>
                  <a:lnTo>
                    <a:pt x="350" y="460"/>
                  </a:lnTo>
                  <a:lnTo>
                    <a:pt x="354" y="468"/>
                  </a:lnTo>
                  <a:lnTo>
                    <a:pt x="282" y="506"/>
                  </a:lnTo>
                  <a:lnTo>
                    <a:pt x="204" y="470"/>
                  </a:lnTo>
                  <a:lnTo>
                    <a:pt x="208" y="460"/>
                  </a:lnTo>
                  <a:lnTo>
                    <a:pt x="208" y="452"/>
                  </a:lnTo>
                  <a:lnTo>
                    <a:pt x="210" y="436"/>
                  </a:lnTo>
                  <a:lnTo>
                    <a:pt x="208" y="416"/>
                  </a:lnTo>
                  <a:lnTo>
                    <a:pt x="204" y="396"/>
                  </a:lnTo>
                  <a:lnTo>
                    <a:pt x="204" y="394"/>
                  </a:lnTo>
                  <a:lnTo>
                    <a:pt x="202" y="392"/>
                  </a:lnTo>
                  <a:lnTo>
                    <a:pt x="194" y="380"/>
                  </a:lnTo>
                  <a:lnTo>
                    <a:pt x="186" y="368"/>
                  </a:lnTo>
                  <a:close/>
                  <a:moveTo>
                    <a:pt x="184" y="494"/>
                  </a:moveTo>
                  <a:lnTo>
                    <a:pt x="184" y="494"/>
                  </a:lnTo>
                  <a:lnTo>
                    <a:pt x="196" y="484"/>
                  </a:lnTo>
                  <a:lnTo>
                    <a:pt x="256" y="512"/>
                  </a:lnTo>
                  <a:lnTo>
                    <a:pt x="242" y="532"/>
                  </a:lnTo>
                  <a:lnTo>
                    <a:pt x="262" y="554"/>
                  </a:lnTo>
                  <a:lnTo>
                    <a:pt x="256" y="604"/>
                  </a:lnTo>
                  <a:lnTo>
                    <a:pt x="178" y="498"/>
                  </a:lnTo>
                  <a:lnTo>
                    <a:pt x="184" y="494"/>
                  </a:lnTo>
                  <a:close/>
                  <a:moveTo>
                    <a:pt x="536" y="638"/>
                  </a:moveTo>
                  <a:lnTo>
                    <a:pt x="536" y="638"/>
                  </a:lnTo>
                  <a:lnTo>
                    <a:pt x="534" y="640"/>
                  </a:lnTo>
                  <a:lnTo>
                    <a:pt x="528" y="646"/>
                  </a:lnTo>
                  <a:lnTo>
                    <a:pt x="518" y="652"/>
                  </a:lnTo>
                  <a:lnTo>
                    <a:pt x="504" y="658"/>
                  </a:lnTo>
                  <a:lnTo>
                    <a:pt x="486" y="666"/>
                  </a:lnTo>
                  <a:lnTo>
                    <a:pt x="450" y="674"/>
                  </a:lnTo>
                  <a:lnTo>
                    <a:pt x="404" y="682"/>
                  </a:lnTo>
                  <a:lnTo>
                    <a:pt x="346" y="688"/>
                  </a:lnTo>
                  <a:lnTo>
                    <a:pt x="278" y="690"/>
                  </a:lnTo>
                  <a:lnTo>
                    <a:pt x="214" y="688"/>
                  </a:lnTo>
                  <a:lnTo>
                    <a:pt x="158" y="682"/>
                  </a:lnTo>
                  <a:lnTo>
                    <a:pt x="122" y="678"/>
                  </a:lnTo>
                  <a:lnTo>
                    <a:pt x="94" y="672"/>
                  </a:lnTo>
                  <a:lnTo>
                    <a:pt x="60" y="660"/>
                  </a:lnTo>
                  <a:lnTo>
                    <a:pt x="40" y="652"/>
                  </a:lnTo>
                  <a:lnTo>
                    <a:pt x="32" y="646"/>
                  </a:lnTo>
                  <a:lnTo>
                    <a:pt x="24" y="640"/>
                  </a:lnTo>
                  <a:lnTo>
                    <a:pt x="22" y="638"/>
                  </a:lnTo>
                  <a:lnTo>
                    <a:pt x="24" y="620"/>
                  </a:lnTo>
                  <a:lnTo>
                    <a:pt x="26" y="604"/>
                  </a:lnTo>
                  <a:lnTo>
                    <a:pt x="30" y="592"/>
                  </a:lnTo>
                  <a:lnTo>
                    <a:pt x="36" y="582"/>
                  </a:lnTo>
                  <a:lnTo>
                    <a:pt x="48" y="566"/>
                  </a:lnTo>
                  <a:lnTo>
                    <a:pt x="62" y="554"/>
                  </a:lnTo>
                  <a:lnTo>
                    <a:pt x="74" y="546"/>
                  </a:lnTo>
                  <a:lnTo>
                    <a:pt x="86" y="538"/>
                  </a:lnTo>
                  <a:lnTo>
                    <a:pt x="118" y="526"/>
                  </a:lnTo>
                  <a:lnTo>
                    <a:pt x="118" y="550"/>
                  </a:lnTo>
                  <a:lnTo>
                    <a:pt x="126" y="550"/>
                  </a:lnTo>
                  <a:lnTo>
                    <a:pt x="134" y="550"/>
                  </a:lnTo>
                  <a:lnTo>
                    <a:pt x="134" y="520"/>
                  </a:lnTo>
                  <a:lnTo>
                    <a:pt x="164" y="508"/>
                  </a:lnTo>
                  <a:lnTo>
                    <a:pt x="286" y="674"/>
                  </a:lnTo>
                  <a:lnTo>
                    <a:pt x="390" y="508"/>
                  </a:lnTo>
                  <a:lnTo>
                    <a:pt x="392" y="510"/>
                  </a:lnTo>
                  <a:lnTo>
                    <a:pt x="398" y="522"/>
                  </a:lnTo>
                  <a:lnTo>
                    <a:pt x="402" y="534"/>
                  </a:lnTo>
                  <a:lnTo>
                    <a:pt x="404" y="548"/>
                  </a:lnTo>
                  <a:lnTo>
                    <a:pt x="404" y="564"/>
                  </a:lnTo>
                  <a:lnTo>
                    <a:pt x="404" y="624"/>
                  </a:lnTo>
                  <a:lnTo>
                    <a:pt x="366" y="624"/>
                  </a:lnTo>
                  <a:lnTo>
                    <a:pt x="366" y="642"/>
                  </a:lnTo>
                  <a:lnTo>
                    <a:pt x="460" y="642"/>
                  </a:lnTo>
                  <a:lnTo>
                    <a:pt x="460" y="624"/>
                  </a:lnTo>
                  <a:lnTo>
                    <a:pt x="422" y="624"/>
                  </a:lnTo>
                  <a:lnTo>
                    <a:pt x="422" y="564"/>
                  </a:lnTo>
                  <a:lnTo>
                    <a:pt x="420" y="540"/>
                  </a:lnTo>
                  <a:lnTo>
                    <a:pt x="416" y="520"/>
                  </a:lnTo>
                  <a:lnTo>
                    <a:pt x="414" y="516"/>
                  </a:lnTo>
                  <a:lnTo>
                    <a:pt x="454" y="532"/>
                  </a:lnTo>
                  <a:lnTo>
                    <a:pt x="470" y="538"/>
                  </a:lnTo>
                  <a:lnTo>
                    <a:pt x="484" y="546"/>
                  </a:lnTo>
                  <a:lnTo>
                    <a:pt x="496" y="552"/>
                  </a:lnTo>
                  <a:lnTo>
                    <a:pt x="504" y="560"/>
                  </a:lnTo>
                  <a:lnTo>
                    <a:pt x="518" y="574"/>
                  </a:lnTo>
                  <a:lnTo>
                    <a:pt x="526" y="590"/>
                  </a:lnTo>
                  <a:lnTo>
                    <a:pt x="530" y="600"/>
                  </a:lnTo>
                  <a:lnTo>
                    <a:pt x="532" y="612"/>
                  </a:lnTo>
                  <a:lnTo>
                    <a:pt x="534" y="624"/>
                  </a:lnTo>
                  <a:lnTo>
                    <a:pt x="536" y="6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3" name="テキスト ボックス 92"/>
          <p:cNvSpPr txBox="1"/>
          <p:nvPr/>
        </p:nvSpPr>
        <p:spPr bwMode="gray">
          <a:xfrm>
            <a:off x="308378" y="1275170"/>
            <a:ext cx="883575" cy="253916"/>
          </a:xfrm>
          <a:prstGeom prst="rect">
            <a:avLst/>
          </a:prstGeom>
          <a:noFill/>
        </p:spPr>
        <p:txBody>
          <a:bodyPr wrap="none" rtlCol="0">
            <a:spAutoFit/>
          </a:bodyPr>
          <a:lstStyle/>
          <a:p>
            <a:r>
              <a:rPr kumimoji="1" lang="ja-JP" altLang="en-US" sz="1000" b="1" dirty="0" smtClean="0">
                <a:solidFill>
                  <a:schemeClr val="bg1"/>
                </a:solidFill>
              </a:rPr>
              <a:t>健康・医療</a:t>
            </a:r>
            <a:r>
              <a:rPr kumimoji="1" lang="en-US" altLang="ja-JP" sz="1000" b="1" baseline="30000" dirty="0" smtClean="0">
                <a:solidFill>
                  <a:schemeClr val="bg1"/>
                </a:solidFill>
              </a:rPr>
              <a:t>※</a:t>
            </a:r>
            <a:endParaRPr kumimoji="1" lang="ja-JP" altLang="en-US" sz="1000" b="1" baseline="30000" dirty="0">
              <a:solidFill>
                <a:schemeClr val="bg1"/>
              </a:solidFill>
            </a:endParaRPr>
          </a:p>
        </p:txBody>
      </p:sp>
      <p:sp>
        <p:nvSpPr>
          <p:cNvPr id="128" name="正方形/長方形 127"/>
          <p:cNvSpPr/>
          <p:nvPr/>
        </p:nvSpPr>
        <p:spPr bwMode="gray">
          <a:xfrm>
            <a:off x="3721737" y="1271063"/>
            <a:ext cx="3046877" cy="254411"/>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b="1"/>
          </a:p>
        </p:txBody>
      </p:sp>
      <p:sp>
        <p:nvSpPr>
          <p:cNvPr id="129" name="楕円 128"/>
          <p:cNvSpPr/>
          <p:nvPr/>
        </p:nvSpPr>
        <p:spPr bwMode="gray">
          <a:xfrm>
            <a:off x="6467765" y="970090"/>
            <a:ext cx="497225" cy="497225"/>
          </a:xfrm>
          <a:prstGeom prst="ellipse">
            <a:avLst/>
          </a:prstGeom>
          <a:solidFill>
            <a:schemeClr val="bg1"/>
          </a:solidFill>
          <a:ln w="12700" algn="ctr">
            <a:solidFill>
              <a:srgbClr val="0099CC"/>
            </a:solidFill>
            <a:round/>
            <a:headEnd/>
            <a:tailEnd/>
          </a:ln>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135" name="テキスト ボックス 134"/>
          <p:cNvSpPr txBox="1"/>
          <p:nvPr/>
        </p:nvSpPr>
        <p:spPr bwMode="gray">
          <a:xfrm>
            <a:off x="3720266" y="1275170"/>
            <a:ext cx="453970" cy="253916"/>
          </a:xfrm>
          <a:prstGeom prst="rect">
            <a:avLst/>
          </a:prstGeom>
          <a:noFill/>
        </p:spPr>
        <p:txBody>
          <a:bodyPr wrap="none" rtlCol="0">
            <a:spAutoFit/>
          </a:bodyPr>
          <a:lstStyle/>
          <a:p>
            <a:pPr lvl="0"/>
            <a:r>
              <a:rPr kumimoji="1" lang="ja-JP" altLang="en-US" sz="1000" b="1" dirty="0">
                <a:solidFill>
                  <a:prstClr val="white"/>
                </a:solidFill>
              </a:rPr>
              <a:t>介護</a:t>
            </a:r>
          </a:p>
        </p:txBody>
      </p:sp>
      <p:sp>
        <p:nvSpPr>
          <p:cNvPr id="136" name="対角する 2 つの角を丸めた四角形 135"/>
          <p:cNvSpPr/>
          <p:nvPr/>
        </p:nvSpPr>
        <p:spPr bwMode="gray">
          <a:xfrm>
            <a:off x="225697" y="2958384"/>
            <a:ext cx="3234495" cy="1502932"/>
          </a:xfrm>
          <a:prstGeom prst="round2DiagRect">
            <a:avLst>
              <a:gd name="adj1" fmla="val 9132"/>
              <a:gd name="adj2" fmla="val 0"/>
            </a:avLst>
          </a:prstGeom>
          <a:noFill/>
          <a:ln w="12700" algn="ctr">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137" name="正方形/長方形 136"/>
          <p:cNvSpPr/>
          <p:nvPr/>
        </p:nvSpPr>
        <p:spPr bwMode="gray">
          <a:xfrm>
            <a:off x="313141" y="3049675"/>
            <a:ext cx="3046877" cy="254411"/>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b="1"/>
          </a:p>
        </p:txBody>
      </p:sp>
      <p:sp>
        <p:nvSpPr>
          <p:cNvPr id="138" name="楕円 137"/>
          <p:cNvSpPr/>
          <p:nvPr/>
        </p:nvSpPr>
        <p:spPr bwMode="gray">
          <a:xfrm>
            <a:off x="3059169" y="2745981"/>
            <a:ext cx="497225" cy="497225"/>
          </a:xfrm>
          <a:prstGeom prst="ellipse">
            <a:avLst/>
          </a:prstGeom>
          <a:solidFill>
            <a:schemeClr val="bg1"/>
          </a:solidFill>
          <a:ln w="12700" algn="ctr">
            <a:solidFill>
              <a:srgbClr val="0099CC"/>
            </a:solidFill>
            <a:round/>
            <a:headEnd/>
            <a:tailEnd/>
          </a:ln>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144" name="テキスト ボックス 143"/>
          <p:cNvSpPr txBox="1"/>
          <p:nvPr/>
        </p:nvSpPr>
        <p:spPr bwMode="gray">
          <a:xfrm>
            <a:off x="310781" y="3053770"/>
            <a:ext cx="878767" cy="246221"/>
          </a:xfrm>
          <a:prstGeom prst="rect">
            <a:avLst/>
          </a:prstGeom>
          <a:noFill/>
        </p:spPr>
        <p:txBody>
          <a:bodyPr wrap="none" rtlCol="0">
            <a:spAutoFit/>
          </a:bodyPr>
          <a:lstStyle/>
          <a:p>
            <a:r>
              <a:rPr kumimoji="1" lang="ja-JP" altLang="en-US" sz="1000" b="1" dirty="0">
                <a:solidFill>
                  <a:schemeClr val="bg1"/>
                </a:solidFill>
              </a:rPr>
              <a:t>暮らしの相談</a:t>
            </a:r>
          </a:p>
        </p:txBody>
      </p:sp>
      <p:sp>
        <p:nvSpPr>
          <p:cNvPr id="146" name="正方形/長方形 145"/>
          <p:cNvSpPr/>
          <p:nvPr/>
        </p:nvSpPr>
        <p:spPr bwMode="gray">
          <a:xfrm>
            <a:off x="3721737" y="2437452"/>
            <a:ext cx="3046877" cy="254411"/>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b="1"/>
          </a:p>
        </p:txBody>
      </p:sp>
      <p:sp>
        <p:nvSpPr>
          <p:cNvPr id="147" name="楕円 146"/>
          <p:cNvSpPr/>
          <p:nvPr/>
        </p:nvSpPr>
        <p:spPr bwMode="gray">
          <a:xfrm>
            <a:off x="6467765" y="2136479"/>
            <a:ext cx="497225" cy="497225"/>
          </a:xfrm>
          <a:prstGeom prst="ellipse">
            <a:avLst/>
          </a:prstGeom>
          <a:solidFill>
            <a:schemeClr val="bg1"/>
          </a:solidFill>
          <a:ln w="12700" algn="ctr">
            <a:solidFill>
              <a:srgbClr val="0099CC"/>
            </a:solidFill>
            <a:round/>
            <a:headEnd/>
            <a:tailEnd/>
          </a:ln>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153" name="テキスト ボックス 152"/>
          <p:cNvSpPr txBox="1"/>
          <p:nvPr/>
        </p:nvSpPr>
        <p:spPr bwMode="gray">
          <a:xfrm>
            <a:off x="3716974" y="2449241"/>
            <a:ext cx="1734770" cy="230832"/>
          </a:xfrm>
          <a:prstGeom prst="rect">
            <a:avLst/>
          </a:prstGeom>
          <a:noFill/>
        </p:spPr>
        <p:txBody>
          <a:bodyPr wrap="none" rtlCol="0">
            <a:spAutoFit/>
          </a:bodyPr>
          <a:lstStyle/>
          <a:p>
            <a:r>
              <a:rPr kumimoji="1" lang="ja-JP" altLang="en-US" sz="900" b="1" dirty="0">
                <a:solidFill>
                  <a:schemeClr val="bg1"/>
                </a:solidFill>
              </a:rPr>
              <a:t>認知症</a:t>
            </a:r>
            <a:r>
              <a:rPr kumimoji="1" lang="ja-JP" altLang="en-US" sz="900" b="1" dirty="0" smtClean="0">
                <a:solidFill>
                  <a:schemeClr val="bg1"/>
                </a:solidFill>
              </a:rPr>
              <a:t>・行方</a:t>
            </a:r>
            <a:r>
              <a:rPr kumimoji="1" lang="ja-JP" altLang="en-US" sz="900" b="1" dirty="0">
                <a:solidFill>
                  <a:schemeClr val="bg1"/>
                </a:solidFill>
              </a:rPr>
              <a:t>不明時</a:t>
            </a:r>
            <a:r>
              <a:rPr kumimoji="1" lang="ja-JP" altLang="en-US" sz="900" b="1" dirty="0" smtClean="0">
                <a:solidFill>
                  <a:schemeClr val="bg1"/>
                </a:solidFill>
              </a:rPr>
              <a:t>の対応</a:t>
            </a:r>
            <a:r>
              <a:rPr kumimoji="1" lang="ja-JP" altLang="en-US" sz="900" b="1" dirty="0">
                <a:solidFill>
                  <a:schemeClr val="bg1"/>
                </a:solidFill>
              </a:rPr>
              <a:t>相談</a:t>
            </a:r>
          </a:p>
        </p:txBody>
      </p:sp>
      <p:sp>
        <p:nvSpPr>
          <p:cNvPr id="157" name="対角する 2 つの角を丸めた四角形 156"/>
          <p:cNvSpPr/>
          <p:nvPr/>
        </p:nvSpPr>
        <p:spPr bwMode="gray">
          <a:xfrm>
            <a:off x="3634293" y="3544427"/>
            <a:ext cx="3234495" cy="916890"/>
          </a:xfrm>
          <a:prstGeom prst="round2DiagRect">
            <a:avLst>
              <a:gd name="adj1" fmla="val 9132"/>
              <a:gd name="adj2" fmla="val 0"/>
            </a:avLst>
          </a:prstGeom>
          <a:noFill/>
          <a:ln w="12700" algn="ctr">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158" name="正方形/長方形 157"/>
          <p:cNvSpPr/>
          <p:nvPr/>
        </p:nvSpPr>
        <p:spPr bwMode="gray">
          <a:xfrm>
            <a:off x="3721737" y="3637788"/>
            <a:ext cx="3046877" cy="254411"/>
          </a:xfrm>
          <a:prstGeom prst="rect">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b="1"/>
          </a:p>
        </p:txBody>
      </p:sp>
      <p:sp>
        <p:nvSpPr>
          <p:cNvPr id="159" name="楕円 158"/>
          <p:cNvSpPr/>
          <p:nvPr/>
        </p:nvSpPr>
        <p:spPr bwMode="gray">
          <a:xfrm>
            <a:off x="6467765" y="3336815"/>
            <a:ext cx="497225" cy="497225"/>
          </a:xfrm>
          <a:prstGeom prst="ellipse">
            <a:avLst/>
          </a:prstGeom>
          <a:solidFill>
            <a:schemeClr val="bg1"/>
          </a:solidFill>
          <a:ln w="12700" algn="ctr">
            <a:solidFill>
              <a:srgbClr val="0099CC"/>
            </a:solidFill>
            <a:round/>
            <a:headEnd/>
            <a:tailEnd/>
          </a:ln>
        </p:spPr>
        <p:txBody>
          <a:bodyPr wrap="none" lIns="0" tIns="0" rIns="0" bIns="0" anchor="ctr"/>
          <a:lstStyle/>
          <a:p>
            <a:endParaRPr lang="ja-JP" altLang="en-US">
              <a:solidFill>
                <a:schemeClr val="tx1"/>
              </a:solidFill>
              <a:ea typeface="HG丸ｺﾞｼｯｸM-PRO" panose="020F0600000000000000" pitchFamily="50" charset="-128"/>
            </a:endParaRPr>
          </a:p>
        </p:txBody>
      </p:sp>
      <p:sp>
        <p:nvSpPr>
          <p:cNvPr id="165" name="テキスト ボックス 164"/>
          <p:cNvSpPr txBox="1"/>
          <p:nvPr/>
        </p:nvSpPr>
        <p:spPr bwMode="gray">
          <a:xfrm>
            <a:off x="3716974" y="3651420"/>
            <a:ext cx="1439818" cy="246221"/>
          </a:xfrm>
          <a:prstGeom prst="rect">
            <a:avLst/>
          </a:prstGeom>
          <a:noFill/>
        </p:spPr>
        <p:txBody>
          <a:bodyPr wrap="none" rtlCol="0">
            <a:spAutoFit/>
          </a:bodyPr>
          <a:lstStyle/>
          <a:p>
            <a:r>
              <a:rPr kumimoji="1" lang="ja-JP" altLang="en-US" sz="1000" b="1" dirty="0">
                <a:solidFill>
                  <a:schemeClr val="bg1"/>
                </a:solidFill>
              </a:rPr>
              <a:t>情報提供・紹介サービス</a:t>
            </a:r>
          </a:p>
        </p:txBody>
      </p:sp>
      <p:grpSp>
        <p:nvGrpSpPr>
          <p:cNvPr id="66" name="グループ化 154"/>
          <p:cNvGrpSpPr>
            <a:grpSpLocks/>
          </p:cNvGrpSpPr>
          <p:nvPr/>
        </p:nvGrpSpPr>
        <p:grpSpPr bwMode="gray">
          <a:xfrm>
            <a:off x="3124605" y="2880480"/>
            <a:ext cx="364451" cy="241069"/>
            <a:chOff x="9513888" y="3195638"/>
            <a:chExt cx="1219200" cy="806450"/>
          </a:xfrm>
          <a:solidFill>
            <a:srgbClr val="0099CC"/>
          </a:solidFill>
        </p:grpSpPr>
        <p:sp>
          <p:nvSpPr>
            <p:cNvPr id="67" name="Freeform 24"/>
            <p:cNvSpPr>
              <a:spLocks/>
            </p:cNvSpPr>
            <p:nvPr/>
          </p:nvSpPr>
          <p:spPr bwMode="gray">
            <a:xfrm>
              <a:off x="9513888" y="3576638"/>
              <a:ext cx="311150" cy="361950"/>
            </a:xfrm>
            <a:custGeom>
              <a:avLst/>
              <a:gdLst>
                <a:gd name="T0" fmla="*/ 181451250 w 196"/>
                <a:gd name="T1" fmla="*/ 398184688 h 228"/>
                <a:gd name="T2" fmla="*/ 181451250 w 196"/>
                <a:gd name="T3" fmla="*/ 398184688 h 228"/>
                <a:gd name="T4" fmla="*/ 151209375 w 196"/>
                <a:gd name="T5" fmla="*/ 362902500 h 228"/>
                <a:gd name="T6" fmla="*/ 131048125 w 196"/>
                <a:gd name="T7" fmla="*/ 322580000 h 228"/>
                <a:gd name="T8" fmla="*/ 115927188 w 196"/>
                <a:gd name="T9" fmla="*/ 282257500 h 228"/>
                <a:gd name="T10" fmla="*/ 110886875 w 196"/>
                <a:gd name="T11" fmla="*/ 236894688 h 228"/>
                <a:gd name="T12" fmla="*/ 110886875 w 196"/>
                <a:gd name="T13" fmla="*/ 0 h 228"/>
                <a:gd name="T14" fmla="*/ 0 w 196"/>
                <a:gd name="T15" fmla="*/ 0 h 228"/>
                <a:gd name="T16" fmla="*/ 0 w 196"/>
                <a:gd name="T17" fmla="*/ 236894688 h 228"/>
                <a:gd name="T18" fmla="*/ 0 w 196"/>
                <a:gd name="T19" fmla="*/ 236894688 h 228"/>
                <a:gd name="T20" fmla="*/ 5040313 w 196"/>
                <a:gd name="T21" fmla="*/ 272176875 h 228"/>
                <a:gd name="T22" fmla="*/ 10080625 w 196"/>
                <a:gd name="T23" fmla="*/ 302418750 h 228"/>
                <a:gd name="T24" fmla="*/ 15120938 w 196"/>
                <a:gd name="T25" fmla="*/ 337700938 h 228"/>
                <a:gd name="T26" fmla="*/ 25201563 w 196"/>
                <a:gd name="T27" fmla="*/ 367942813 h 228"/>
                <a:gd name="T28" fmla="*/ 40322500 w 196"/>
                <a:gd name="T29" fmla="*/ 398184688 h 228"/>
                <a:gd name="T30" fmla="*/ 60483750 w 196"/>
                <a:gd name="T31" fmla="*/ 423386250 h 228"/>
                <a:gd name="T32" fmla="*/ 80645000 w 196"/>
                <a:gd name="T33" fmla="*/ 453628125 h 228"/>
                <a:gd name="T34" fmla="*/ 100806250 w 196"/>
                <a:gd name="T35" fmla="*/ 473789375 h 228"/>
                <a:gd name="T36" fmla="*/ 126007813 w 196"/>
                <a:gd name="T37" fmla="*/ 498990938 h 228"/>
                <a:gd name="T38" fmla="*/ 151209375 w 196"/>
                <a:gd name="T39" fmla="*/ 519152188 h 228"/>
                <a:gd name="T40" fmla="*/ 176410938 w 196"/>
                <a:gd name="T41" fmla="*/ 534273125 h 228"/>
                <a:gd name="T42" fmla="*/ 206652813 w 196"/>
                <a:gd name="T43" fmla="*/ 549394063 h 228"/>
                <a:gd name="T44" fmla="*/ 241935000 w 196"/>
                <a:gd name="T45" fmla="*/ 559474688 h 228"/>
                <a:gd name="T46" fmla="*/ 272176875 w 196"/>
                <a:gd name="T47" fmla="*/ 569555313 h 228"/>
                <a:gd name="T48" fmla="*/ 307459063 w 196"/>
                <a:gd name="T49" fmla="*/ 574595625 h 228"/>
                <a:gd name="T50" fmla="*/ 342741250 w 196"/>
                <a:gd name="T51" fmla="*/ 574595625 h 228"/>
                <a:gd name="T52" fmla="*/ 493950625 w 196"/>
                <a:gd name="T53" fmla="*/ 574595625 h 228"/>
                <a:gd name="T54" fmla="*/ 493950625 w 196"/>
                <a:gd name="T55" fmla="*/ 463708750 h 228"/>
                <a:gd name="T56" fmla="*/ 342741250 w 196"/>
                <a:gd name="T57" fmla="*/ 463708750 h 228"/>
                <a:gd name="T58" fmla="*/ 342741250 w 196"/>
                <a:gd name="T59" fmla="*/ 463708750 h 228"/>
                <a:gd name="T60" fmla="*/ 292338125 w 196"/>
                <a:gd name="T61" fmla="*/ 458668438 h 228"/>
                <a:gd name="T62" fmla="*/ 252015625 w 196"/>
                <a:gd name="T63" fmla="*/ 443547500 h 228"/>
                <a:gd name="T64" fmla="*/ 211693125 w 196"/>
                <a:gd name="T65" fmla="*/ 423386250 h 228"/>
                <a:gd name="T66" fmla="*/ 181451250 w 196"/>
                <a:gd name="T67" fmla="*/ 398184688 h 228"/>
                <a:gd name="T68" fmla="*/ 181451250 w 196"/>
                <a:gd name="T69" fmla="*/ 398184688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6" h="228">
                  <a:moveTo>
                    <a:pt x="72" y="158"/>
                  </a:moveTo>
                  <a:lnTo>
                    <a:pt x="72" y="158"/>
                  </a:lnTo>
                  <a:lnTo>
                    <a:pt x="60" y="144"/>
                  </a:lnTo>
                  <a:lnTo>
                    <a:pt x="52" y="128"/>
                  </a:lnTo>
                  <a:lnTo>
                    <a:pt x="46" y="112"/>
                  </a:lnTo>
                  <a:lnTo>
                    <a:pt x="44" y="94"/>
                  </a:lnTo>
                  <a:lnTo>
                    <a:pt x="44" y="0"/>
                  </a:lnTo>
                  <a:lnTo>
                    <a:pt x="0" y="0"/>
                  </a:lnTo>
                  <a:lnTo>
                    <a:pt x="0" y="94"/>
                  </a:lnTo>
                  <a:lnTo>
                    <a:pt x="2" y="108"/>
                  </a:lnTo>
                  <a:lnTo>
                    <a:pt x="4" y="120"/>
                  </a:lnTo>
                  <a:lnTo>
                    <a:pt x="6" y="134"/>
                  </a:lnTo>
                  <a:lnTo>
                    <a:pt x="10" y="146"/>
                  </a:lnTo>
                  <a:lnTo>
                    <a:pt x="16" y="158"/>
                  </a:lnTo>
                  <a:lnTo>
                    <a:pt x="24" y="168"/>
                  </a:lnTo>
                  <a:lnTo>
                    <a:pt x="32" y="180"/>
                  </a:lnTo>
                  <a:lnTo>
                    <a:pt x="40" y="188"/>
                  </a:lnTo>
                  <a:lnTo>
                    <a:pt x="50" y="198"/>
                  </a:lnTo>
                  <a:lnTo>
                    <a:pt x="60" y="206"/>
                  </a:lnTo>
                  <a:lnTo>
                    <a:pt x="70" y="212"/>
                  </a:lnTo>
                  <a:lnTo>
                    <a:pt x="82" y="218"/>
                  </a:lnTo>
                  <a:lnTo>
                    <a:pt x="96" y="222"/>
                  </a:lnTo>
                  <a:lnTo>
                    <a:pt x="108" y="226"/>
                  </a:lnTo>
                  <a:lnTo>
                    <a:pt x="122" y="228"/>
                  </a:lnTo>
                  <a:lnTo>
                    <a:pt x="136" y="228"/>
                  </a:lnTo>
                  <a:lnTo>
                    <a:pt x="196" y="228"/>
                  </a:lnTo>
                  <a:lnTo>
                    <a:pt x="196" y="184"/>
                  </a:lnTo>
                  <a:lnTo>
                    <a:pt x="136" y="184"/>
                  </a:lnTo>
                  <a:lnTo>
                    <a:pt x="116" y="182"/>
                  </a:lnTo>
                  <a:lnTo>
                    <a:pt x="100" y="176"/>
                  </a:lnTo>
                  <a:lnTo>
                    <a:pt x="84" y="168"/>
                  </a:lnTo>
                  <a:lnTo>
                    <a:pt x="7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8" name="Freeform 25"/>
            <p:cNvSpPr>
              <a:spLocks/>
            </p:cNvSpPr>
            <p:nvPr/>
          </p:nvSpPr>
          <p:spPr bwMode="gray">
            <a:xfrm>
              <a:off x="9625013" y="3195638"/>
              <a:ext cx="187325" cy="184150"/>
            </a:xfrm>
            <a:custGeom>
              <a:avLst/>
              <a:gdLst>
                <a:gd name="T0" fmla="*/ 151209375 w 118"/>
                <a:gd name="T1" fmla="*/ 292338125 h 116"/>
                <a:gd name="T2" fmla="*/ 151209375 w 118"/>
                <a:gd name="T3" fmla="*/ 292338125 h 116"/>
                <a:gd name="T4" fmla="*/ 181451250 w 118"/>
                <a:gd name="T5" fmla="*/ 292338125 h 116"/>
                <a:gd name="T6" fmla="*/ 206652813 w 118"/>
                <a:gd name="T7" fmla="*/ 282257500 h 116"/>
                <a:gd name="T8" fmla="*/ 231854375 w 118"/>
                <a:gd name="T9" fmla="*/ 267136563 h 116"/>
                <a:gd name="T10" fmla="*/ 252015625 w 118"/>
                <a:gd name="T11" fmla="*/ 252015625 h 116"/>
                <a:gd name="T12" fmla="*/ 272176875 w 118"/>
                <a:gd name="T13" fmla="*/ 226814063 h 116"/>
                <a:gd name="T14" fmla="*/ 287297813 w 118"/>
                <a:gd name="T15" fmla="*/ 201612500 h 116"/>
                <a:gd name="T16" fmla="*/ 292338125 w 118"/>
                <a:gd name="T17" fmla="*/ 176410938 h 116"/>
                <a:gd name="T18" fmla="*/ 297378438 w 118"/>
                <a:gd name="T19" fmla="*/ 146169063 h 116"/>
                <a:gd name="T20" fmla="*/ 297378438 w 118"/>
                <a:gd name="T21" fmla="*/ 146169063 h 116"/>
                <a:gd name="T22" fmla="*/ 292338125 w 118"/>
                <a:gd name="T23" fmla="*/ 115927188 h 116"/>
                <a:gd name="T24" fmla="*/ 287297813 w 118"/>
                <a:gd name="T25" fmla="*/ 90725625 h 116"/>
                <a:gd name="T26" fmla="*/ 272176875 w 118"/>
                <a:gd name="T27" fmla="*/ 65524063 h 116"/>
                <a:gd name="T28" fmla="*/ 252015625 w 118"/>
                <a:gd name="T29" fmla="*/ 40322500 h 116"/>
                <a:gd name="T30" fmla="*/ 231854375 w 118"/>
                <a:gd name="T31" fmla="*/ 25201563 h 116"/>
                <a:gd name="T32" fmla="*/ 206652813 w 118"/>
                <a:gd name="T33" fmla="*/ 10080625 h 116"/>
                <a:gd name="T34" fmla="*/ 181451250 w 118"/>
                <a:gd name="T35" fmla="*/ 0 h 116"/>
                <a:gd name="T36" fmla="*/ 151209375 w 118"/>
                <a:gd name="T37" fmla="*/ 0 h 116"/>
                <a:gd name="T38" fmla="*/ 151209375 w 118"/>
                <a:gd name="T39" fmla="*/ 0 h 116"/>
                <a:gd name="T40" fmla="*/ 120967500 w 118"/>
                <a:gd name="T41" fmla="*/ 0 h 116"/>
                <a:gd name="T42" fmla="*/ 90725625 w 118"/>
                <a:gd name="T43" fmla="*/ 10080625 h 116"/>
                <a:gd name="T44" fmla="*/ 65524063 w 118"/>
                <a:gd name="T45" fmla="*/ 25201563 h 116"/>
                <a:gd name="T46" fmla="*/ 45362813 w 118"/>
                <a:gd name="T47" fmla="*/ 40322500 h 116"/>
                <a:gd name="T48" fmla="*/ 25201563 w 118"/>
                <a:gd name="T49" fmla="*/ 65524063 h 116"/>
                <a:gd name="T50" fmla="*/ 15120938 w 118"/>
                <a:gd name="T51" fmla="*/ 90725625 h 116"/>
                <a:gd name="T52" fmla="*/ 5040313 w 118"/>
                <a:gd name="T53" fmla="*/ 115927188 h 116"/>
                <a:gd name="T54" fmla="*/ 0 w 118"/>
                <a:gd name="T55" fmla="*/ 146169063 h 116"/>
                <a:gd name="T56" fmla="*/ 0 w 118"/>
                <a:gd name="T57" fmla="*/ 146169063 h 116"/>
                <a:gd name="T58" fmla="*/ 5040313 w 118"/>
                <a:gd name="T59" fmla="*/ 176410938 h 116"/>
                <a:gd name="T60" fmla="*/ 15120938 w 118"/>
                <a:gd name="T61" fmla="*/ 201612500 h 116"/>
                <a:gd name="T62" fmla="*/ 25201563 w 118"/>
                <a:gd name="T63" fmla="*/ 226814063 h 116"/>
                <a:gd name="T64" fmla="*/ 45362813 w 118"/>
                <a:gd name="T65" fmla="*/ 252015625 h 116"/>
                <a:gd name="T66" fmla="*/ 65524063 w 118"/>
                <a:gd name="T67" fmla="*/ 267136563 h 116"/>
                <a:gd name="T68" fmla="*/ 90725625 w 118"/>
                <a:gd name="T69" fmla="*/ 282257500 h 116"/>
                <a:gd name="T70" fmla="*/ 120967500 w 118"/>
                <a:gd name="T71" fmla="*/ 292338125 h 116"/>
                <a:gd name="T72" fmla="*/ 151209375 w 118"/>
                <a:gd name="T73" fmla="*/ 292338125 h 116"/>
                <a:gd name="T74" fmla="*/ 151209375 w 118"/>
                <a:gd name="T75" fmla="*/ 292338125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8" h="116">
                  <a:moveTo>
                    <a:pt x="60" y="116"/>
                  </a:moveTo>
                  <a:lnTo>
                    <a:pt x="60" y="116"/>
                  </a:lnTo>
                  <a:lnTo>
                    <a:pt x="72" y="116"/>
                  </a:lnTo>
                  <a:lnTo>
                    <a:pt x="82" y="112"/>
                  </a:lnTo>
                  <a:lnTo>
                    <a:pt x="92" y="106"/>
                  </a:lnTo>
                  <a:lnTo>
                    <a:pt x="100" y="100"/>
                  </a:lnTo>
                  <a:lnTo>
                    <a:pt x="108" y="90"/>
                  </a:lnTo>
                  <a:lnTo>
                    <a:pt x="114" y="80"/>
                  </a:lnTo>
                  <a:lnTo>
                    <a:pt x="116" y="70"/>
                  </a:lnTo>
                  <a:lnTo>
                    <a:pt x="118" y="58"/>
                  </a:lnTo>
                  <a:lnTo>
                    <a:pt x="116" y="46"/>
                  </a:lnTo>
                  <a:lnTo>
                    <a:pt x="114" y="36"/>
                  </a:lnTo>
                  <a:lnTo>
                    <a:pt x="108" y="26"/>
                  </a:lnTo>
                  <a:lnTo>
                    <a:pt x="100" y="16"/>
                  </a:lnTo>
                  <a:lnTo>
                    <a:pt x="92" y="10"/>
                  </a:lnTo>
                  <a:lnTo>
                    <a:pt x="82" y="4"/>
                  </a:lnTo>
                  <a:lnTo>
                    <a:pt x="72" y="0"/>
                  </a:lnTo>
                  <a:lnTo>
                    <a:pt x="60" y="0"/>
                  </a:lnTo>
                  <a:lnTo>
                    <a:pt x="48" y="0"/>
                  </a:lnTo>
                  <a:lnTo>
                    <a:pt x="36" y="4"/>
                  </a:lnTo>
                  <a:lnTo>
                    <a:pt x="26" y="10"/>
                  </a:lnTo>
                  <a:lnTo>
                    <a:pt x="18" y="16"/>
                  </a:lnTo>
                  <a:lnTo>
                    <a:pt x="10" y="26"/>
                  </a:lnTo>
                  <a:lnTo>
                    <a:pt x="6" y="36"/>
                  </a:lnTo>
                  <a:lnTo>
                    <a:pt x="2" y="46"/>
                  </a:lnTo>
                  <a:lnTo>
                    <a:pt x="0" y="58"/>
                  </a:lnTo>
                  <a:lnTo>
                    <a:pt x="2" y="70"/>
                  </a:lnTo>
                  <a:lnTo>
                    <a:pt x="6" y="80"/>
                  </a:lnTo>
                  <a:lnTo>
                    <a:pt x="10" y="90"/>
                  </a:lnTo>
                  <a:lnTo>
                    <a:pt x="18" y="100"/>
                  </a:lnTo>
                  <a:lnTo>
                    <a:pt x="26" y="106"/>
                  </a:lnTo>
                  <a:lnTo>
                    <a:pt x="36" y="112"/>
                  </a:lnTo>
                  <a:lnTo>
                    <a:pt x="48" y="116"/>
                  </a:lnTo>
                  <a:lnTo>
                    <a:pt x="6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26"/>
            <p:cNvSpPr>
              <a:spLocks/>
            </p:cNvSpPr>
            <p:nvPr/>
          </p:nvSpPr>
          <p:spPr bwMode="gray">
            <a:xfrm>
              <a:off x="9628188" y="3411538"/>
              <a:ext cx="371475" cy="590550"/>
            </a:xfrm>
            <a:custGeom>
              <a:avLst/>
              <a:gdLst>
                <a:gd name="T0" fmla="*/ 498990938 w 234"/>
                <a:gd name="T1" fmla="*/ 453628125 h 372"/>
                <a:gd name="T2" fmla="*/ 287297813 w 234"/>
                <a:gd name="T3" fmla="*/ 453628125 h 372"/>
                <a:gd name="T4" fmla="*/ 287297813 w 234"/>
                <a:gd name="T5" fmla="*/ 146169063 h 372"/>
                <a:gd name="T6" fmla="*/ 287297813 w 234"/>
                <a:gd name="T7" fmla="*/ 146169063 h 372"/>
                <a:gd name="T8" fmla="*/ 287297813 w 234"/>
                <a:gd name="T9" fmla="*/ 115927188 h 372"/>
                <a:gd name="T10" fmla="*/ 277217188 w 234"/>
                <a:gd name="T11" fmla="*/ 90725625 h 372"/>
                <a:gd name="T12" fmla="*/ 267136563 w 234"/>
                <a:gd name="T13" fmla="*/ 65524063 h 372"/>
                <a:gd name="T14" fmla="*/ 246975313 w 234"/>
                <a:gd name="T15" fmla="*/ 45362813 h 372"/>
                <a:gd name="T16" fmla="*/ 226814063 w 234"/>
                <a:gd name="T17" fmla="*/ 25201563 h 372"/>
                <a:gd name="T18" fmla="*/ 201612500 w 234"/>
                <a:gd name="T19" fmla="*/ 15120938 h 372"/>
                <a:gd name="T20" fmla="*/ 171370625 w 234"/>
                <a:gd name="T21" fmla="*/ 5040313 h 372"/>
                <a:gd name="T22" fmla="*/ 146169063 w 234"/>
                <a:gd name="T23" fmla="*/ 0 h 372"/>
                <a:gd name="T24" fmla="*/ 146169063 w 234"/>
                <a:gd name="T25" fmla="*/ 0 h 372"/>
                <a:gd name="T26" fmla="*/ 115927188 w 234"/>
                <a:gd name="T27" fmla="*/ 5040313 h 372"/>
                <a:gd name="T28" fmla="*/ 85685313 w 234"/>
                <a:gd name="T29" fmla="*/ 15120938 h 372"/>
                <a:gd name="T30" fmla="*/ 65524063 w 234"/>
                <a:gd name="T31" fmla="*/ 25201563 h 372"/>
                <a:gd name="T32" fmla="*/ 40322500 w 234"/>
                <a:gd name="T33" fmla="*/ 45362813 h 372"/>
                <a:gd name="T34" fmla="*/ 25201563 w 234"/>
                <a:gd name="T35" fmla="*/ 65524063 h 372"/>
                <a:gd name="T36" fmla="*/ 10080625 w 234"/>
                <a:gd name="T37" fmla="*/ 90725625 h 372"/>
                <a:gd name="T38" fmla="*/ 5040313 w 234"/>
                <a:gd name="T39" fmla="*/ 115927188 h 372"/>
                <a:gd name="T40" fmla="*/ 0 w 234"/>
                <a:gd name="T41" fmla="*/ 146169063 h 372"/>
                <a:gd name="T42" fmla="*/ 0 w 234"/>
                <a:gd name="T43" fmla="*/ 498990938 h 372"/>
                <a:gd name="T44" fmla="*/ 0 w 234"/>
                <a:gd name="T45" fmla="*/ 498990938 h 372"/>
                <a:gd name="T46" fmla="*/ 5040313 w 234"/>
                <a:gd name="T47" fmla="*/ 529232813 h 372"/>
                <a:gd name="T48" fmla="*/ 10080625 w 234"/>
                <a:gd name="T49" fmla="*/ 554434375 h 372"/>
                <a:gd name="T50" fmla="*/ 25201563 w 234"/>
                <a:gd name="T51" fmla="*/ 579635938 h 372"/>
                <a:gd name="T52" fmla="*/ 40322500 w 234"/>
                <a:gd name="T53" fmla="*/ 599797188 h 372"/>
                <a:gd name="T54" fmla="*/ 65524063 w 234"/>
                <a:gd name="T55" fmla="*/ 619958438 h 372"/>
                <a:gd name="T56" fmla="*/ 85685313 w 234"/>
                <a:gd name="T57" fmla="*/ 635079375 h 372"/>
                <a:gd name="T58" fmla="*/ 115927188 w 234"/>
                <a:gd name="T59" fmla="*/ 640119688 h 372"/>
                <a:gd name="T60" fmla="*/ 146169063 w 234"/>
                <a:gd name="T61" fmla="*/ 645160000 h 372"/>
                <a:gd name="T62" fmla="*/ 146169063 w 234"/>
                <a:gd name="T63" fmla="*/ 645160000 h 372"/>
                <a:gd name="T64" fmla="*/ 408265313 w 234"/>
                <a:gd name="T65" fmla="*/ 645160000 h 372"/>
                <a:gd name="T66" fmla="*/ 423386250 w 234"/>
                <a:gd name="T67" fmla="*/ 856853125 h 372"/>
                <a:gd name="T68" fmla="*/ 423386250 w 234"/>
                <a:gd name="T69" fmla="*/ 856853125 h 372"/>
                <a:gd name="T70" fmla="*/ 423386250 w 234"/>
                <a:gd name="T71" fmla="*/ 871974063 h 372"/>
                <a:gd name="T72" fmla="*/ 428426563 w 234"/>
                <a:gd name="T73" fmla="*/ 887095000 h 372"/>
                <a:gd name="T74" fmla="*/ 448587813 w 234"/>
                <a:gd name="T75" fmla="*/ 912296563 h 372"/>
                <a:gd name="T76" fmla="*/ 473789375 w 234"/>
                <a:gd name="T77" fmla="*/ 932457813 h 372"/>
                <a:gd name="T78" fmla="*/ 488910313 w 234"/>
                <a:gd name="T79" fmla="*/ 932457813 h 372"/>
                <a:gd name="T80" fmla="*/ 504031250 w 234"/>
                <a:gd name="T81" fmla="*/ 937498125 h 372"/>
                <a:gd name="T82" fmla="*/ 504031250 w 234"/>
                <a:gd name="T83" fmla="*/ 937498125 h 372"/>
                <a:gd name="T84" fmla="*/ 519152188 w 234"/>
                <a:gd name="T85" fmla="*/ 932457813 h 372"/>
                <a:gd name="T86" fmla="*/ 534273125 w 234"/>
                <a:gd name="T87" fmla="*/ 927417500 h 372"/>
                <a:gd name="T88" fmla="*/ 559474688 w 234"/>
                <a:gd name="T89" fmla="*/ 912296563 h 372"/>
                <a:gd name="T90" fmla="*/ 574595625 w 234"/>
                <a:gd name="T91" fmla="*/ 887095000 h 372"/>
                <a:gd name="T92" fmla="*/ 579635938 w 234"/>
                <a:gd name="T93" fmla="*/ 871974063 h 372"/>
                <a:gd name="T94" fmla="*/ 584676250 w 234"/>
                <a:gd name="T95" fmla="*/ 851812813 h 372"/>
                <a:gd name="T96" fmla="*/ 589716563 w 234"/>
                <a:gd name="T97" fmla="*/ 549394063 h 372"/>
                <a:gd name="T98" fmla="*/ 589716563 w 234"/>
                <a:gd name="T99" fmla="*/ 549394063 h 372"/>
                <a:gd name="T100" fmla="*/ 589716563 w 234"/>
                <a:gd name="T101" fmla="*/ 529232813 h 372"/>
                <a:gd name="T102" fmla="*/ 584676250 w 234"/>
                <a:gd name="T103" fmla="*/ 514111875 h 372"/>
                <a:gd name="T104" fmla="*/ 574595625 w 234"/>
                <a:gd name="T105" fmla="*/ 498990938 h 372"/>
                <a:gd name="T106" fmla="*/ 564515000 w 234"/>
                <a:gd name="T107" fmla="*/ 483870000 h 372"/>
                <a:gd name="T108" fmla="*/ 549394063 w 234"/>
                <a:gd name="T109" fmla="*/ 473789375 h 372"/>
                <a:gd name="T110" fmla="*/ 534273125 w 234"/>
                <a:gd name="T111" fmla="*/ 463708750 h 372"/>
                <a:gd name="T112" fmla="*/ 514111875 w 234"/>
                <a:gd name="T113" fmla="*/ 458668438 h 372"/>
                <a:gd name="T114" fmla="*/ 498990938 w 234"/>
                <a:gd name="T115" fmla="*/ 453628125 h 372"/>
                <a:gd name="T116" fmla="*/ 498990938 w 234"/>
                <a:gd name="T117" fmla="*/ 453628125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4" h="372">
                  <a:moveTo>
                    <a:pt x="198" y="180"/>
                  </a:moveTo>
                  <a:lnTo>
                    <a:pt x="114" y="180"/>
                  </a:lnTo>
                  <a:lnTo>
                    <a:pt x="114" y="58"/>
                  </a:lnTo>
                  <a:lnTo>
                    <a:pt x="114" y="46"/>
                  </a:lnTo>
                  <a:lnTo>
                    <a:pt x="110" y="36"/>
                  </a:lnTo>
                  <a:lnTo>
                    <a:pt x="106" y="26"/>
                  </a:lnTo>
                  <a:lnTo>
                    <a:pt x="98" y="18"/>
                  </a:lnTo>
                  <a:lnTo>
                    <a:pt x="90" y="10"/>
                  </a:lnTo>
                  <a:lnTo>
                    <a:pt x="80" y="6"/>
                  </a:lnTo>
                  <a:lnTo>
                    <a:pt x="68" y="2"/>
                  </a:lnTo>
                  <a:lnTo>
                    <a:pt x="58" y="0"/>
                  </a:lnTo>
                  <a:lnTo>
                    <a:pt x="46" y="2"/>
                  </a:lnTo>
                  <a:lnTo>
                    <a:pt x="34" y="6"/>
                  </a:lnTo>
                  <a:lnTo>
                    <a:pt x="26" y="10"/>
                  </a:lnTo>
                  <a:lnTo>
                    <a:pt x="16" y="18"/>
                  </a:lnTo>
                  <a:lnTo>
                    <a:pt x="10" y="26"/>
                  </a:lnTo>
                  <a:lnTo>
                    <a:pt x="4" y="36"/>
                  </a:lnTo>
                  <a:lnTo>
                    <a:pt x="2" y="46"/>
                  </a:lnTo>
                  <a:lnTo>
                    <a:pt x="0" y="58"/>
                  </a:lnTo>
                  <a:lnTo>
                    <a:pt x="0" y="198"/>
                  </a:lnTo>
                  <a:lnTo>
                    <a:pt x="2" y="210"/>
                  </a:lnTo>
                  <a:lnTo>
                    <a:pt x="4" y="220"/>
                  </a:lnTo>
                  <a:lnTo>
                    <a:pt x="10" y="230"/>
                  </a:lnTo>
                  <a:lnTo>
                    <a:pt x="16" y="238"/>
                  </a:lnTo>
                  <a:lnTo>
                    <a:pt x="26" y="246"/>
                  </a:lnTo>
                  <a:lnTo>
                    <a:pt x="34" y="252"/>
                  </a:lnTo>
                  <a:lnTo>
                    <a:pt x="46" y="254"/>
                  </a:lnTo>
                  <a:lnTo>
                    <a:pt x="58" y="256"/>
                  </a:lnTo>
                  <a:lnTo>
                    <a:pt x="162" y="256"/>
                  </a:lnTo>
                  <a:lnTo>
                    <a:pt x="168" y="340"/>
                  </a:lnTo>
                  <a:lnTo>
                    <a:pt x="168" y="346"/>
                  </a:lnTo>
                  <a:lnTo>
                    <a:pt x="170" y="352"/>
                  </a:lnTo>
                  <a:lnTo>
                    <a:pt x="178" y="362"/>
                  </a:lnTo>
                  <a:lnTo>
                    <a:pt x="188" y="370"/>
                  </a:lnTo>
                  <a:lnTo>
                    <a:pt x="194" y="370"/>
                  </a:lnTo>
                  <a:lnTo>
                    <a:pt x="200" y="372"/>
                  </a:lnTo>
                  <a:lnTo>
                    <a:pt x="206" y="370"/>
                  </a:lnTo>
                  <a:lnTo>
                    <a:pt x="212" y="368"/>
                  </a:lnTo>
                  <a:lnTo>
                    <a:pt x="222" y="362"/>
                  </a:lnTo>
                  <a:lnTo>
                    <a:pt x="228" y="352"/>
                  </a:lnTo>
                  <a:lnTo>
                    <a:pt x="230" y="346"/>
                  </a:lnTo>
                  <a:lnTo>
                    <a:pt x="232" y="338"/>
                  </a:lnTo>
                  <a:lnTo>
                    <a:pt x="234" y="218"/>
                  </a:lnTo>
                  <a:lnTo>
                    <a:pt x="234" y="210"/>
                  </a:lnTo>
                  <a:lnTo>
                    <a:pt x="232" y="204"/>
                  </a:lnTo>
                  <a:lnTo>
                    <a:pt x="228" y="198"/>
                  </a:lnTo>
                  <a:lnTo>
                    <a:pt x="224" y="192"/>
                  </a:lnTo>
                  <a:lnTo>
                    <a:pt x="218" y="188"/>
                  </a:lnTo>
                  <a:lnTo>
                    <a:pt x="212" y="184"/>
                  </a:lnTo>
                  <a:lnTo>
                    <a:pt x="204" y="182"/>
                  </a:lnTo>
                  <a:lnTo>
                    <a:pt x="198"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0" name="Freeform 27"/>
            <p:cNvSpPr>
              <a:spLocks/>
            </p:cNvSpPr>
            <p:nvPr/>
          </p:nvSpPr>
          <p:spPr bwMode="gray">
            <a:xfrm>
              <a:off x="10425113" y="3576638"/>
              <a:ext cx="307975" cy="361950"/>
            </a:xfrm>
            <a:custGeom>
              <a:avLst/>
              <a:gdLst>
                <a:gd name="T0" fmla="*/ 378023438 w 194"/>
                <a:gd name="T1" fmla="*/ 0 h 228"/>
                <a:gd name="T2" fmla="*/ 378023438 w 194"/>
                <a:gd name="T3" fmla="*/ 236894688 h 228"/>
                <a:gd name="T4" fmla="*/ 378023438 w 194"/>
                <a:gd name="T5" fmla="*/ 236894688 h 228"/>
                <a:gd name="T6" fmla="*/ 372983125 w 194"/>
                <a:gd name="T7" fmla="*/ 282257500 h 228"/>
                <a:gd name="T8" fmla="*/ 362902500 w 194"/>
                <a:gd name="T9" fmla="*/ 322580000 h 228"/>
                <a:gd name="T10" fmla="*/ 337700938 w 194"/>
                <a:gd name="T11" fmla="*/ 362902500 h 228"/>
                <a:gd name="T12" fmla="*/ 312499375 w 194"/>
                <a:gd name="T13" fmla="*/ 398184688 h 228"/>
                <a:gd name="T14" fmla="*/ 312499375 w 194"/>
                <a:gd name="T15" fmla="*/ 398184688 h 228"/>
                <a:gd name="T16" fmla="*/ 277217188 w 194"/>
                <a:gd name="T17" fmla="*/ 423386250 h 228"/>
                <a:gd name="T18" fmla="*/ 241935000 w 194"/>
                <a:gd name="T19" fmla="*/ 443547500 h 228"/>
                <a:gd name="T20" fmla="*/ 196572188 w 194"/>
                <a:gd name="T21" fmla="*/ 458668438 h 228"/>
                <a:gd name="T22" fmla="*/ 151209375 w 194"/>
                <a:gd name="T23" fmla="*/ 463708750 h 228"/>
                <a:gd name="T24" fmla="*/ 0 w 194"/>
                <a:gd name="T25" fmla="*/ 463708750 h 228"/>
                <a:gd name="T26" fmla="*/ 0 w 194"/>
                <a:gd name="T27" fmla="*/ 574595625 h 228"/>
                <a:gd name="T28" fmla="*/ 151209375 w 194"/>
                <a:gd name="T29" fmla="*/ 574595625 h 228"/>
                <a:gd name="T30" fmla="*/ 151209375 w 194"/>
                <a:gd name="T31" fmla="*/ 574595625 h 228"/>
                <a:gd name="T32" fmla="*/ 186491563 w 194"/>
                <a:gd name="T33" fmla="*/ 574595625 h 228"/>
                <a:gd name="T34" fmla="*/ 221773750 w 194"/>
                <a:gd name="T35" fmla="*/ 569555313 h 228"/>
                <a:gd name="T36" fmla="*/ 252015625 w 194"/>
                <a:gd name="T37" fmla="*/ 559474688 h 228"/>
                <a:gd name="T38" fmla="*/ 282257500 w 194"/>
                <a:gd name="T39" fmla="*/ 549394063 h 228"/>
                <a:gd name="T40" fmla="*/ 312499375 w 194"/>
                <a:gd name="T41" fmla="*/ 534273125 h 228"/>
                <a:gd name="T42" fmla="*/ 342741250 w 194"/>
                <a:gd name="T43" fmla="*/ 519152188 h 228"/>
                <a:gd name="T44" fmla="*/ 367942813 w 194"/>
                <a:gd name="T45" fmla="*/ 498990938 h 228"/>
                <a:gd name="T46" fmla="*/ 393144375 w 194"/>
                <a:gd name="T47" fmla="*/ 473789375 h 228"/>
                <a:gd name="T48" fmla="*/ 413305625 w 194"/>
                <a:gd name="T49" fmla="*/ 453628125 h 228"/>
                <a:gd name="T50" fmla="*/ 433466875 w 194"/>
                <a:gd name="T51" fmla="*/ 423386250 h 228"/>
                <a:gd name="T52" fmla="*/ 448587813 w 194"/>
                <a:gd name="T53" fmla="*/ 398184688 h 228"/>
                <a:gd name="T54" fmla="*/ 463708750 w 194"/>
                <a:gd name="T55" fmla="*/ 367942813 h 228"/>
                <a:gd name="T56" fmla="*/ 473789375 w 194"/>
                <a:gd name="T57" fmla="*/ 337700938 h 228"/>
                <a:gd name="T58" fmla="*/ 483870000 w 194"/>
                <a:gd name="T59" fmla="*/ 302418750 h 228"/>
                <a:gd name="T60" fmla="*/ 488910313 w 194"/>
                <a:gd name="T61" fmla="*/ 272176875 h 228"/>
                <a:gd name="T62" fmla="*/ 488910313 w 194"/>
                <a:gd name="T63" fmla="*/ 236894688 h 228"/>
                <a:gd name="T64" fmla="*/ 488910313 w 194"/>
                <a:gd name="T65" fmla="*/ 0 h 228"/>
                <a:gd name="T66" fmla="*/ 378023438 w 194"/>
                <a:gd name="T67" fmla="*/ 0 h 228"/>
                <a:gd name="T68" fmla="*/ 378023438 w 194"/>
                <a:gd name="T69" fmla="*/ 0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4" h="228">
                  <a:moveTo>
                    <a:pt x="150" y="0"/>
                  </a:moveTo>
                  <a:lnTo>
                    <a:pt x="150" y="94"/>
                  </a:lnTo>
                  <a:lnTo>
                    <a:pt x="148" y="112"/>
                  </a:lnTo>
                  <a:lnTo>
                    <a:pt x="144" y="128"/>
                  </a:lnTo>
                  <a:lnTo>
                    <a:pt x="134" y="144"/>
                  </a:lnTo>
                  <a:lnTo>
                    <a:pt x="124" y="158"/>
                  </a:lnTo>
                  <a:lnTo>
                    <a:pt x="110" y="168"/>
                  </a:lnTo>
                  <a:lnTo>
                    <a:pt x="96" y="176"/>
                  </a:lnTo>
                  <a:lnTo>
                    <a:pt x="78" y="182"/>
                  </a:lnTo>
                  <a:lnTo>
                    <a:pt x="60" y="184"/>
                  </a:lnTo>
                  <a:lnTo>
                    <a:pt x="0" y="184"/>
                  </a:lnTo>
                  <a:lnTo>
                    <a:pt x="0" y="228"/>
                  </a:lnTo>
                  <a:lnTo>
                    <a:pt x="60" y="228"/>
                  </a:lnTo>
                  <a:lnTo>
                    <a:pt x="74" y="228"/>
                  </a:lnTo>
                  <a:lnTo>
                    <a:pt x="88" y="226"/>
                  </a:lnTo>
                  <a:lnTo>
                    <a:pt x="100" y="222"/>
                  </a:lnTo>
                  <a:lnTo>
                    <a:pt x="112" y="218"/>
                  </a:lnTo>
                  <a:lnTo>
                    <a:pt x="124" y="212"/>
                  </a:lnTo>
                  <a:lnTo>
                    <a:pt x="136" y="206"/>
                  </a:lnTo>
                  <a:lnTo>
                    <a:pt x="146" y="198"/>
                  </a:lnTo>
                  <a:lnTo>
                    <a:pt x="156" y="188"/>
                  </a:lnTo>
                  <a:lnTo>
                    <a:pt x="164" y="180"/>
                  </a:lnTo>
                  <a:lnTo>
                    <a:pt x="172" y="168"/>
                  </a:lnTo>
                  <a:lnTo>
                    <a:pt x="178" y="158"/>
                  </a:lnTo>
                  <a:lnTo>
                    <a:pt x="184" y="146"/>
                  </a:lnTo>
                  <a:lnTo>
                    <a:pt x="188" y="134"/>
                  </a:lnTo>
                  <a:lnTo>
                    <a:pt x="192" y="120"/>
                  </a:lnTo>
                  <a:lnTo>
                    <a:pt x="194" y="108"/>
                  </a:lnTo>
                  <a:lnTo>
                    <a:pt x="194" y="94"/>
                  </a:lnTo>
                  <a:lnTo>
                    <a:pt x="194" y="0"/>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28"/>
            <p:cNvSpPr>
              <a:spLocks/>
            </p:cNvSpPr>
            <p:nvPr/>
          </p:nvSpPr>
          <p:spPr bwMode="gray">
            <a:xfrm>
              <a:off x="10437813" y="3195638"/>
              <a:ext cx="184150" cy="184150"/>
            </a:xfrm>
            <a:custGeom>
              <a:avLst/>
              <a:gdLst>
                <a:gd name="T0" fmla="*/ 146169063 w 116"/>
                <a:gd name="T1" fmla="*/ 292338125 h 116"/>
                <a:gd name="T2" fmla="*/ 146169063 w 116"/>
                <a:gd name="T3" fmla="*/ 292338125 h 116"/>
                <a:gd name="T4" fmla="*/ 176410938 w 116"/>
                <a:gd name="T5" fmla="*/ 292338125 h 116"/>
                <a:gd name="T6" fmla="*/ 201612500 w 116"/>
                <a:gd name="T7" fmla="*/ 282257500 h 116"/>
                <a:gd name="T8" fmla="*/ 226814063 w 116"/>
                <a:gd name="T9" fmla="*/ 267136563 h 116"/>
                <a:gd name="T10" fmla="*/ 252015625 w 116"/>
                <a:gd name="T11" fmla="*/ 252015625 h 116"/>
                <a:gd name="T12" fmla="*/ 267136563 w 116"/>
                <a:gd name="T13" fmla="*/ 226814063 h 116"/>
                <a:gd name="T14" fmla="*/ 282257500 w 116"/>
                <a:gd name="T15" fmla="*/ 201612500 h 116"/>
                <a:gd name="T16" fmla="*/ 292338125 w 116"/>
                <a:gd name="T17" fmla="*/ 176410938 h 116"/>
                <a:gd name="T18" fmla="*/ 292338125 w 116"/>
                <a:gd name="T19" fmla="*/ 146169063 h 116"/>
                <a:gd name="T20" fmla="*/ 292338125 w 116"/>
                <a:gd name="T21" fmla="*/ 146169063 h 116"/>
                <a:gd name="T22" fmla="*/ 292338125 w 116"/>
                <a:gd name="T23" fmla="*/ 115927188 h 116"/>
                <a:gd name="T24" fmla="*/ 282257500 w 116"/>
                <a:gd name="T25" fmla="*/ 90725625 h 116"/>
                <a:gd name="T26" fmla="*/ 267136563 w 116"/>
                <a:gd name="T27" fmla="*/ 65524063 h 116"/>
                <a:gd name="T28" fmla="*/ 252015625 w 116"/>
                <a:gd name="T29" fmla="*/ 40322500 h 116"/>
                <a:gd name="T30" fmla="*/ 226814063 w 116"/>
                <a:gd name="T31" fmla="*/ 25201563 h 116"/>
                <a:gd name="T32" fmla="*/ 201612500 w 116"/>
                <a:gd name="T33" fmla="*/ 10080625 h 116"/>
                <a:gd name="T34" fmla="*/ 176410938 w 116"/>
                <a:gd name="T35" fmla="*/ 0 h 116"/>
                <a:gd name="T36" fmla="*/ 146169063 w 116"/>
                <a:gd name="T37" fmla="*/ 0 h 116"/>
                <a:gd name="T38" fmla="*/ 146169063 w 116"/>
                <a:gd name="T39" fmla="*/ 0 h 116"/>
                <a:gd name="T40" fmla="*/ 115927188 w 116"/>
                <a:gd name="T41" fmla="*/ 0 h 116"/>
                <a:gd name="T42" fmla="*/ 85685313 w 116"/>
                <a:gd name="T43" fmla="*/ 10080625 h 116"/>
                <a:gd name="T44" fmla="*/ 60483750 w 116"/>
                <a:gd name="T45" fmla="*/ 25201563 h 116"/>
                <a:gd name="T46" fmla="*/ 40322500 w 116"/>
                <a:gd name="T47" fmla="*/ 40322500 h 116"/>
                <a:gd name="T48" fmla="*/ 25201563 w 116"/>
                <a:gd name="T49" fmla="*/ 65524063 h 116"/>
                <a:gd name="T50" fmla="*/ 10080625 w 116"/>
                <a:gd name="T51" fmla="*/ 90725625 h 116"/>
                <a:gd name="T52" fmla="*/ 0 w 116"/>
                <a:gd name="T53" fmla="*/ 115927188 h 116"/>
                <a:gd name="T54" fmla="*/ 0 w 116"/>
                <a:gd name="T55" fmla="*/ 146169063 h 116"/>
                <a:gd name="T56" fmla="*/ 0 w 116"/>
                <a:gd name="T57" fmla="*/ 146169063 h 116"/>
                <a:gd name="T58" fmla="*/ 0 w 116"/>
                <a:gd name="T59" fmla="*/ 176410938 h 116"/>
                <a:gd name="T60" fmla="*/ 10080625 w 116"/>
                <a:gd name="T61" fmla="*/ 201612500 h 116"/>
                <a:gd name="T62" fmla="*/ 25201563 w 116"/>
                <a:gd name="T63" fmla="*/ 226814063 h 116"/>
                <a:gd name="T64" fmla="*/ 40322500 w 116"/>
                <a:gd name="T65" fmla="*/ 252015625 h 116"/>
                <a:gd name="T66" fmla="*/ 60483750 w 116"/>
                <a:gd name="T67" fmla="*/ 267136563 h 116"/>
                <a:gd name="T68" fmla="*/ 85685313 w 116"/>
                <a:gd name="T69" fmla="*/ 282257500 h 116"/>
                <a:gd name="T70" fmla="*/ 115927188 w 116"/>
                <a:gd name="T71" fmla="*/ 292338125 h 116"/>
                <a:gd name="T72" fmla="*/ 146169063 w 116"/>
                <a:gd name="T73" fmla="*/ 292338125 h 116"/>
                <a:gd name="T74" fmla="*/ 146169063 w 116"/>
                <a:gd name="T75" fmla="*/ 292338125 h 1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6" h="116">
                  <a:moveTo>
                    <a:pt x="58" y="116"/>
                  </a:moveTo>
                  <a:lnTo>
                    <a:pt x="58" y="116"/>
                  </a:lnTo>
                  <a:lnTo>
                    <a:pt x="70" y="116"/>
                  </a:lnTo>
                  <a:lnTo>
                    <a:pt x="80" y="112"/>
                  </a:lnTo>
                  <a:lnTo>
                    <a:pt x="90" y="106"/>
                  </a:lnTo>
                  <a:lnTo>
                    <a:pt x="100" y="100"/>
                  </a:lnTo>
                  <a:lnTo>
                    <a:pt x="106" y="90"/>
                  </a:lnTo>
                  <a:lnTo>
                    <a:pt x="112" y="80"/>
                  </a:lnTo>
                  <a:lnTo>
                    <a:pt x="116" y="70"/>
                  </a:lnTo>
                  <a:lnTo>
                    <a:pt x="116" y="58"/>
                  </a:lnTo>
                  <a:lnTo>
                    <a:pt x="116" y="46"/>
                  </a:lnTo>
                  <a:lnTo>
                    <a:pt x="112" y="36"/>
                  </a:lnTo>
                  <a:lnTo>
                    <a:pt x="106" y="26"/>
                  </a:lnTo>
                  <a:lnTo>
                    <a:pt x="100" y="16"/>
                  </a:lnTo>
                  <a:lnTo>
                    <a:pt x="90" y="10"/>
                  </a:lnTo>
                  <a:lnTo>
                    <a:pt x="80" y="4"/>
                  </a:lnTo>
                  <a:lnTo>
                    <a:pt x="70" y="0"/>
                  </a:lnTo>
                  <a:lnTo>
                    <a:pt x="58" y="0"/>
                  </a:lnTo>
                  <a:lnTo>
                    <a:pt x="46" y="0"/>
                  </a:lnTo>
                  <a:lnTo>
                    <a:pt x="34" y="4"/>
                  </a:lnTo>
                  <a:lnTo>
                    <a:pt x="24" y="10"/>
                  </a:lnTo>
                  <a:lnTo>
                    <a:pt x="16" y="16"/>
                  </a:lnTo>
                  <a:lnTo>
                    <a:pt x="10" y="26"/>
                  </a:lnTo>
                  <a:lnTo>
                    <a:pt x="4" y="36"/>
                  </a:lnTo>
                  <a:lnTo>
                    <a:pt x="0" y="46"/>
                  </a:lnTo>
                  <a:lnTo>
                    <a:pt x="0" y="58"/>
                  </a:lnTo>
                  <a:lnTo>
                    <a:pt x="0" y="70"/>
                  </a:lnTo>
                  <a:lnTo>
                    <a:pt x="4" y="80"/>
                  </a:lnTo>
                  <a:lnTo>
                    <a:pt x="10" y="90"/>
                  </a:lnTo>
                  <a:lnTo>
                    <a:pt x="16" y="100"/>
                  </a:lnTo>
                  <a:lnTo>
                    <a:pt x="24" y="106"/>
                  </a:lnTo>
                  <a:lnTo>
                    <a:pt x="34" y="112"/>
                  </a:lnTo>
                  <a:lnTo>
                    <a:pt x="46" y="116"/>
                  </a:lnTo>
                  <a:lnTo>
                    <a:pt x="5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 name="Freeform 29"/>
            <p:cNvSpPr>
              <a:spLocks/>
            </p:cNvSpPr>
            <p:nvPr/>
          </p:nvSpPr>
          <p:spPr bwMode="gray">
            <a:xfrm>
              <a:off x="10247313" y="3411538"/>
              <a:ext cx="374650" cy="590550"/>
            </a:xfrm>
            <a:custGeom>
              <a:avLst/>
              <a:gdLst>
                <a:gd name="T0" fmla="*/ 594756875 w 236"/>
                <a:gd name="T1" fmla="*/ 498990938 h 372"/>
                <a:gd name="T2" fmla="*/ 594756875 w 236"/>
                <a:gd name="T3" fmla="*/ 146169063 h 372"/>
                <a:gd name="T4" fmla="*/ 594756875 w 236"/>
                <a:gd name="T5" fmla="*/ 146169063 h 372"/>
                <a:gd name="T6" fmla="*/ 589716563 w 236"/>
                <a:gd name="T7" fmla="*/ 115927188 h 372"/>
                <a:gd name="T8" fmla="*/ 579635938 w 236"/>
                <a:gd name="T9" fmla="*/ 90725625 h 372"/>
                <a:gd name="T10" fmla="*/ 569555313 w 236"/>
                <a:gd name="T11" fmla="*/ 65524063 h 372"/>
                <a:gd name="T12" fmla="*/ 549394063 w 236"/>
                <a:gd name="T13" fmla="*/ 45362813 h 372"/>
                <a:gd name="T14" fmla="*/ 529232813 w 236"/>
                <a:gd name="T15" fmla="*/ 25201563 h 372"/>
                <a:gd name="T16" fmla="*/ 504031250 w 236"/>
                <a:gd name="T17" fmla="*/ 15120938 h 372"/>
                <a:gd name="T18" fmla="*/ 478829688 w 236"/>
                <a:gd name="T19" fmla="*/ 5040313 h 372"/>
                <a:gd name="T20" fmla="*/ 448587813 w 236"/>
                <a:gd name="T21" fmla="*/ 0 h 372"/>
                <a:gd name="T22" fmla="*/ 448587813 w 236"/>
                <a:gd name="T23" fmla="*/ 0 h 372"/>
                <a:gd name="T24" fmla="*/ 418345938 w 236"/>
                <a:gd name="T25" fmla="*/ 5040313 h 372"/>
                <a:gd name="T26" fmla="*/ 393144375 w 236"/>
                <a:gd name="T27" fmla="*/ 15120938 h 372"/>
                <a:gd name="T28" fmla="*/ 367942813 w 236"/>
                <a:gd name="T29" fmla="*/ 25201563 h 372"/>
                <a:gd name="T30" fmla="*/ 347781563 w 236"/>
                <a:gd name="T31" fmla="*/ 45362813 h 372"/>
                <a:gd name="T32" fmla="*/ 327620313 w 236"/>
                <a:gd name="T33" fmla="*/ 65524063 h 372"/>
                <a:gd name="T34" fmla="*/ 312499375 w 236"/>
                <a:gd name="T35" fmla="*/ 90725625 h 372"/>
                <a:gd name="T36" fmla="*/ 307459063 w 236"/>
                <a:gd name="T37" fmla="*/ 115927188 h 372"/>
                <a:gd name="T38" fmla="*/ 302418750 w 236"/>
                <a:gd name="T39" fmla="*/ 146169063 h 372"/>
                <a:gd name="T40" fmla="*/ 302418750 w 236"/>
                <a:gd name="T41" fmla="*/ 453628125 h 372"/>
                <a:gd name="T42" fmla="*/ 95765938 w 236"/>
                <a:gd name="T43" fmla="*/ 453628125 h 372"/>
                <a:gd name="T44" fmla="*/ 95765938 w 236"/>
                <a:gd name="T45" fmla="*/ 453628125 h 372"/>
                <a:gd name="T46" fmla="*/ 75604688 w 236"/>
                <a:gd name="T47" fmla="*/ 458668438 h 372"/>
                <a:gd name="T48" fmla="*/ 60483750 w 236"/>
                <a:gd name="T49" fmla="*/ 463708750 h 372"/>
                <a:gd name="T50" fmla="*/ 45362813 w 236"/>
                <a:gd name="T51" fmla="*/ 473789375 h 372"/>
                <a:gd name="T52" fmla="*/ 30241875 w 236"/>
                <a:gd name="T53" fmla="*/ 483870000 h 372"/>
                <a:gd name="T54" fmla="*/ 20161250 w 236"/>
                <a:gd name="T55" fmla="*/ 498990938 h 372"/>
                <a:gd name="T56" fmla="*/ 10080625 w 236"/>
                <a:gd name="T57" fmla="*/ 514111875 h 372"/>
                <a:gd name="T58" fmla="*/ 5040313 w 236"/>
                <a:gd name="T59" fmla="*/ 529232813 h 372"/>
                <a:gd name="T60" fmla="*/ 0 w 236"/>
                <a:gd name="T61" fmla="*/ 549394063 h 372"/>
                <a:gd name="T62" fmla="*/ 10080625 w 236"/>
                <a:gd name="T63" fmla="*/ 851812813 h 372"/>
                <a:gd name="T64" fmla="*/ 10080625 w 236"/>
                <a:gd name="T65" fmla="*/ 851812813 h 372"/>
                <a:gd name="T66" fmla="*/ 10080625 w 236"/>
                <a:gd name="T67" fmla="*/ 871974063 h 372"/>
                <a:gd name="T68" fmla="*/ 15120938 w 236"/>
                <a:gd name="T69" fmla="*/ 887095000 h 372"/>
                <a:gd name="T70" fmla="*/ 30241875 w 236"/>
                <a:gd name="T71" fmla="*/ 912296563 h 372"/>
                <a:gd name="T72" fmla="*/ 55443438 w 236"/>
                <a:gd name="T73" fmla="*/ 927417500 h 372"/>
                <a:gd name="T74" fmla="*/ 70564375 w 236"/>
                <a:gd name="T75" fmla="*/ 932457813 h 372"/>
                <a:gd name="T76" fmla="*/ 85685313 w 236"/>
                <a:gd name="T77" fmla="*/ 937498125 h 372"/>
                <a:gd name="T78" fmla="*/ 85685313 w 236"/>
                <a:gd name="T79" fmla="*/ 937498125 h 372"/>
                <a:gd name="T80" fmla="*/ 105846563 w 236"/>
                <a:gd name="T81" fmla="*/ 932457813 h 372"/>
                <a:gd name="T82" fmla="*/ 120967500 w 236"/>
                <a:gd name="T83" fmla="*/ 932457813 h 372"/>
                <a:gd name="T84" fmla="*/ 146169063 w 236"/>
                <a:gd name="T85" fmla="*/ 912296563 h 372"/>
                <a:gd name="T86" fmla="*/ 161290000 w 236"/>
                <a:gd name="T87" fmla="*/ 887095000 h 372"/>
                <a:gd name="T88" fmla="*/ 166330313 w 236"/>
                <a:gd name="T89" fmla="*/ 871974063 h 372"/>
                <a:gd name="T90" fmla="*/ 171370625 w 236"/>
                <a:gd name="T91" fmla="*/ 856853125 h 372"/>
                <a:gd name="T92" fmla="*/ 181451250 w 236"/>
                <a:gd name="T93" fmla="*/ 645160000 h 372"/>
                <a:gd name="T94" fmla="*/ 181451250 w 236"/>
                <a:gd name="T95" fmla="*/ 645160000 h 372"/>
                <a:gd name="T96" fmla="*/ 448587813 w 236"/>
                <a:gd name="T97" fmla="*/ 645160000 h 372"/>
                <a:gd name="T98" fmla="*/ 448587813 w 236"/>
                <a:gd name="T99" fmla="*/ 645160000 h 372"/>
                <a:gd name="T100" fmla="*/ 478829688 w 236"/>
                <a:gd name="T101" fmla="*/ 640119688 h 372"/>
                <a:gd name="T102" fmla="*/ 504031250 w 236"/>
                <a:gd name="T103" fmla="*/ 635079375 h 372"/>
                <a:gd name="T104" fmla="*/ 529232813 w 236"/>
                <a:gd name="T105" fmla="*/ 619958438 h 372"/>
                <a:gd name="T106" fmla="*/ 549394063 w 236"/>
                <a:gd name="T107" fmla="*/ 599797188 h 372"/>
                <a:gd name="T108" fmla="*/ 569555313 w 236"/>
                <a:gd name="T109" fmla="*/ 579635938 h 372"/>
                <a:gd name="T110" fmla="*/ 579635938 w 236"/>
                <a:gd name="T111" fmla="*/ 554434375 h 372"/>
                <a:gd name="T112" fmla="*/ 589716563 w 236"/>
                <a:gd name="T113" fmla="*/ 529232813 h 372"/>
                <a:gd name="T114" fmla="*/ 594756875 w 236"/>
                <a:gd name="T115" fmla="*/ 498990938 h 372"/>
                <a:gd name="T116" fmla="*/ 594756875 w 236"/>
                <a:gd name="T117" fmla="*/ 498990938 h 3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6" h="372">
                  <a:moveTo>
                    <a:pt x="236" y="198"/>
                  </a:moveTo>
                  <a:lnTo>
                    <a:pt x="236" y="58"/>
                  </a:lnTo>
                  <a:lnTo>
                    <a:pt x="234" y="46"/>
                  </a:lnTo>
                  <a:lnTo>
                    <a:pt x="230" y="36"/>
                  </a:lnTo>
                  <a:lnTo>
                    <a:pt x="226" y="26"/>
                  </a:lnTo>
                  <a:lnTo>
                    <a:pt x="218" y="18"/>
                  </a:lnTo>
                  <a:lnTo>
                    <a:pt x="210" y="10"/>
                  </a:lnTo>
                  <a:lnTo>
                    <a:pt x="200" y="6"/>
                  </a:lnTo>
                  <a:lnTo>
                    <a:pt x="190" y="2"/>
                  </a:lnTo>
                  <a:lnTo>
                    <a:pt x="178" y="0"/>
                  </a:lnTo>
                  <a:lnTo>
                    <a:pt x="166" y="2"/>
                  </a:lnTo>
                  <a:lnTo>
                    <a:pt x="156" y="6"/>
                  </a:lnTo>
                  <a:lnTo>
                    <a:pt x="146" y="10"/>
                  </a:lnTo>
                  <a:lnTo>
                    <a:pt x="138" y="18"/>
                  </a:lnTo>
                  <a:lnTo>
                    <a:pt x="130" y="26"/>
                  </a:lnTo>
                  <a:lnTo>
                    <a:pt x="124" y="36"/>
                  </a:lnTo>
                  <a:lnTo>
                    <a:pt x="122" y="46"/>
                  </a:lnTo>
                  <a:lnTo>
                    <a:pt x="120" y="58"/>
                  </a:lnTo>
                  <a:lnTo>
                    <a:pt x="120" y="180"/>
                  </a:lnTo>
                  <a:lnTo>
                    <a:pt x="38" y="180"/>
                  </a:lnTo>
                  <a:lnTo>
                    <a:pt x="30" y="182"/>
                  </a:lnTo>
                  <a:lnTo>
                    <a:pt x="24" y="184"/>
                  </a:lnTo>
                  <a:lnTo>
                    <a:pt x="18" y="188"/>
                  </a:lnTo>
                  <a:lnTo>
                    <a:pt x="12" y="192"/>
                  </a:lnTo>
                  <a:lnTo>
                    <a:pt x="8" y="198"/>
                  </a:lnTo>
                  <a:lnTo>
                    <a:pt x="4" y="204"/>
                  </a:lnTo>
                  <a:lnTo>
                    <a:pt x="2" y="210"/>
                  </a:lnTo>
                  <a:lnTo>
                    <a:pt x="0" y="218"/>
                  </a:lnTo>
                  <a:lnTo>
                    <a:pt x="4" y="338"/>
                  </a:lnTo>
                  <a:lnTo>
                    <a:pt x="4" y="346"/>
                  </a:lnTo>
                  <a:lnTo>
                    <a:pt x="6" y="352"/>
                  </a:lnTo>
                  <a:lnTo>
                    <a:pt x="12" y="362"/>
                  </a:lnTo>
                  <a:lnTo>
                    <a:pt x="22" y="368"/>
                  </a:lnTo>
                  <a:lnTo>
                    <a:pt x="28" y="370"/>
                  </a:lnTo>
                  <a:lnTo>
                    <a:pt x="34" y="372"/>
                  </a:lnTo>
                  <a:lnTo>
                    <a:pt x="42" y="370"/>
                  </a:lnTo>
                  <a:lnTo>
                    <a:pt x="48" y="370"/>
                  </a:lnTo>
                  <a:lnTo>
                    <a:pt x="58" y="362"/>
                  </a:lnTo>
                  <a:lnTo>
                    <a:pt x="64" y="352"/>
                  </a:lnTo>
                  <a:lnTo>
                    <a:pt x="66" y="346"/>
                  </a:lnTo>
                  <a:lnTo>
                    <a:pt x="68" y="340"/>
                  </a:lnTo>
                  <a:lnTo>
                    <a:pt x="72" y="256"/>
                  </a:lnTo>
                  <a:lnTo>
                    <a:pt x="178" y="256"/>
                  </a:lnTo>
                  <a:lnTo>
                    <a:pt x="190" y="254"/>
                  </a:lnTo>
                  <a:lnTo>
                    <a:pt x="200" y="252"/>
                  </a:lnTo>
                  <a:lnTo>
                    <a:pt x="210" y="246"/>
                  </a:lnTo>
                  <a:lnTo>
                    <a:pt x="218" y="238"/>
                  </a:lnTo>
                  <a:lnTo>
                    <a:pt x="226" y="230"/>
                  </a:lnTo>
                  <a:lnTo>
                    <a:pt x="230" y="220"/>
                  </a:lnTo>
                  <a:lnTo>
                    <a:pt x="234" y="210"/>
                  </a:lnTo>
                  <a:lnTo>
                    <a:pt x="236"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Rectangle 30"/>
            <p:cNvSpPr>
              <a:spLocks noChangeArrowheads="1"/>
            </p:cNvSpPr>
            <p:nvPr/>
          </p:nvSpPr>
          <p:spPr bwMode="gray">
            <a:xfrm>
              <a:off x="9879013" y="3579813"/>
              <a:ext cx="508000"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kumimoji="1"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charset="0"/>
                <a:buChar char="•"/>
                <a:defRPr kumimoji="1">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charset="0"/>
                <a:buChar char="•"/>
                <a:defRPr kumimoji="1">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charset="0"/>
                <a:buChar char="•"/>
                <a:defRPr kumimoji="1">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charset="0"/>
                <a:buChar char="•"/>
                <a:defRPr kumimoji="1">
                  <a:solidFill>
                    <a:schemeClr val="tx1"/>
                  </a:solidFill>
                  <a:latin typeface="Calibri" pitchFamily="34" charset="0"/>
                </a:defRPr>
              </a:lvl9pPr>
            </a:lstStyle>
            <a:p>
              <a:pPr eaLnBrk="1" hangingPunct="1">
                <a:lnSpc>
                  <a:spcPct val="100000"/>
                </a:lnSpc>
                <a:spcBef>
                  <a:spcPct val="0"/>
                </a:spcBef>
                <a:buFontTx/>
                <a:buNone/>
              </a:pPr>
              <a:endParaRPr lang="ja-JP" altLang="en-US" sz="1800"/>
            </a:p>
          </p:txBody>
        </p:sp>
        <p:sp>
          <p:nvSpPr>
            <p:cNvPr id="74" name="Rectangle 31"/>
            <p:cNvSpPr>
              <a:spLocks noChangeArrowheads="1"/>
            </p:cNvSpPr>
            <p:nvPr/>
          </p:nvSpPr>
          <p:spPr bwMode="gray">
            <a:xfrm>
              <a:off x="10094913" y="3709988"/>
              <a:ext cx="60325" cy="209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kumimoji="1"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kumimoji="1"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kumimoji="1"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kumimoji="1">
                  <a:solidFill>
                    <a:schemeClr val="tx1"/>
                  </a:solidFill>
                  <a:latin typeface="Calibri" pitchFamily="34" charset="0"/>
                </a:defRPr>
              </a:lvl4pPr>
              <a:lvl5pPr marL="2057400" indent="-228600" eaLnBrk="0" hangingPunct="0">
                <a:lnSpc>
                  <a:spcPct val="90000"/>
                </a:lnSpc>
                <a:spcBef>
                  <a:spcPts val="500"/>
                </a:spcBef>
                <a:buFont typeface="Arial" charset="0"/>
                <a:buChar char="•"/>
                <a:defRPr kumimoji="1">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charset="0"/>
                <a:buChar char="•"/>
                <a:defRPr kumimoji="1">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charset="0"/>
                <a:buChar char="•"/>
                <a:defRPr kumimoji="1">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charset="0"/>
                <a:buChar char="•"/>
                <a:defRPr kumimoji="1">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charset="0"/>
                <a:buChar char="•"/>
                <a:defRPr kumimoji="1">
                  <a:solidFill>
                    <a:schemeClr val="tx1"/>
                  </a:solidFill>
                  <a:latin typeface="Calibri" pitchFamily="34" charset="0"/>
                </a:defRPr>
              </a:lvl9pPr>
            </a:lstStyle>
            <a:p>
              <a:pPr eaLnBrk="1" hangingPunct="1">
                <a:lnSpc>
                  <a:spcPct val="100000"/>
                </a:lnSpc>
                <a:spcBef>
                  <a:spcPct val="0"/>
                </a:spcBef>
                <a:buFontTx/>
                <a:buNone/>
              </a:pPr>
              <a:endParaRPr lang="ja-JP" altLang="en-US" sz="1800"/>
            </a:p>
          </p:txBody>
        </p:sp>
      </p:grpSp>
      <p:sp>
        <p:nvSpPr>
          <p:cNvPr id="166" name="テキスト ボックス 165"/>
          <p:cNvSpPr txBox="1"/>
          <p:nvPr/>
        </p:nvSpPr>
        <p:spPr bwMode="gray">
          <a:xfrm>
            <a:off x="1967789" y="3067595"/>
            <a:ext cx="1127232" cy="246221"/>
          </a:xfrm>
          <a:prstGeom prst="rect">
            <a:avLst/>
          </a:prstGeom>
          <a:noFill/>
        </p:spPr>
        <p:txBody>
          <a:bodyPr wrap="none" rtlCol="0">
            <a:spAutoFit/>
          </a:bodyPr>
          <a:lstStyle/>
          <a:p>
            <a:pPr algn="r"/>
            <a:r>
              <a:rPr kumimoji="1" lang="ja-JP" altLang="en-US" sz="800" dirty="0" smtClean="0">
                <a:solidFill>
                  <a:schemeClr val="bg1"/>
                </a:solidFill>
              </a:rPr>
              <a:t>平日</a:t>
            </a:r>
            <a:r>
              <a:rPr kumimoji="1" lang="en-US" altLang="ja-JP" sz="1000" dirty="0" smtClean="0">
                <a:solidFill>
                  <a:schemeClr val="bg1"/>
                </a:solidFill>
              </a:rPr>
              <a:t>14:00</a:t>
            </a:r>
            <a:r>
              <a:rPr kumimoji="1" lang="ja-JP" altLang="en-US" sz="800" dirty="0">
                <a:solidFill>
                  <a:schemeClr val="bg1"/>
                </a:solidFill>
              </a:rPr>
              <a:t>～</a:t>
            </a:r>
            <a:r>
              <a:rPr kumimoji="1" lang="en-US" altLang="ja-JP" sz="1000" dirty="0" smtClean="0">
                <a:solidFill>
                  <a:schemeClr val="bg1"/>
                </a:solidFill>
              </a:rPr>
              <a:t>17:00</a:t>
            </a:r>
            <a:endParaRPr kumimoji="1" lang="ja-JP" altLang="en-US" sz="1000" dirty="0">
              <a:solidFill>
                <a:schemeClr val="bg1"/>
              </a:solidFill>
            </a:endParaRPr>
          </a:p>
        </p:txBody>
      </p:sp>
      <p:sp>
        <p:nvSpPr>
          <p:cNvPr id="124" name="テキスト ボックス 123"/>
          <p:cNvSpPr txBox="1"/>
          <p:nvPr/>
        </p:nvSpPr>
        <p:spPr bwMode="gray">
          <a:xfrm>
            <a:off x="5359109" y="1294406"/>
            <a:ext cx="1120820" cy="215444"/>
          </a:xfrm>
          <a:prstGeom prst="rect">
            <a:avLst/>
          </a:prstGeom>
          <a:noFill/>
        </p:spPr>
        <p:txBody>
          <a:bodyPr wrap="none" rtlCol="0">
            <a:spAutoFit/>
          </a:bodyPr>
          <a:lstStyle/>
          <a:p>
            <a:pPr algn="ctr"/>
            <a:r>
              <a:rPr kumimoji="1" lang="zh-TW" altLang="en-US" sz="800" dirty="0">
                <a:solidFill>
                  <a:schemeClr val="bg1"/>
                </a:solidFill>
              </a:rPr>
              <a:t>年中</a:t>
            </a:r>
            <a:r>
              <a:rPr kumimoji="1" lang="zh-TW" altLang="en-US" sz="800" dirty="0" smtClean="0">
                <a:solidFill>
                  <a:schemeClr val="bg1"/>
                </a:solidFill>
              </a:rPr>
              <a:t>無休</a:t>
            </a:r>
            <a:r>
              <a:rPr kumimoji="1" lang="en-US" altLang="zh-TW" sz="800" dirty="0" smtClean="0">
                <a:solidFill>
                  <a:schemeClr val="bg1"/>
                </a:solidFill>
              </a:rPr>
              <a:t>24</a:t>
            </a:r>
            <a:r>
              <a:rPr kumimoji="1" lang="zh-TW" altLang="en-US" sz="800" dirty="0">
                <a:solidFill>
                  <a:schemeClr val="bg1"/>
                </a:solidFill>
              </a:rPr>
              <a:t>時間対応</a:t>
            </a:r>
            <a:endParaRPr kumimoji="1" lang="ja-JP" altLang="en-US" sz="800" dirty="0">
              <a:solidFill>
                <a:schemeClr val="bg1"/>
              </a:solidFill>
            </a:endParaRPr>
          </a:p>
        </p:txBody>
      </p:sp>
      <p:grpSp>
        <p:nvGrpSpPr>
          <p:cNvPr id="77" name="グループ化 152"/>
          <p:cNvGrpSpPr>
            <a:grpSpLocks/>
          </p:cNvGrpSpPr>
          <p:nvPr/>
        </p:nvGrpSpPr>
        <p:grpSpPr bwMode="gray">
          <a:xfrm>
            <a:off x="6538815" y="1033132"/>
            <a:ext cx="339018" cy="354061"/>
            <a:chOff x="11509376" y="942975"/>
            <a:chExt cx="930275" cy="971550"/>
          </a:xfrm>
          <a:solidFill>
            <a:srgbClr val="0099CC"/>
          </a:solidFill>
        </p:grpSpPr>
        <p:sp>
          <p:nvSpPr>
            <p:cNvPr id="78" name="Freeform 10"/>
            <p:cNvSpPr>
              <a:spLocks/>
            </p:cNvSpPr>
            <p:nvPr/>
          </p:nvSpPr>
          <p:spPr bwMode="gray">
            <a:xfrm>
              <a:off x="11798301" y="1082675"/>
              <a:ext cx="165100" cy="165100"/>
            </a:xfrm>
            <a:custGeom>
              <a:avLst/>
              <a:gdLst>
                <a:gd name="T0" fmla="*/ 161290000 w 104"/>
                <a:gd name="T1" fmla="*/ 257055938 h 104"/>
                <a:gd name="T2" fmla="*/ 161290000 w 104"/>
                <a:gd name="T3" fmla="*/ 257055938 h 104"/>
                <a:gd name="T4" fmla="*/ 186491563 w 104"/>
                <a:gd name="T5" fmla="*/ 246975313 h 104"/>
                <a:gd name="T6" fmla="*/ 211693125 w 104"/>
                <a:gd name="T7" fmla="*/ 231854375 h 104"/>
                <a:gd name="T8" fmla="*/ 226814063 w 104"/>
                <a:gd name="T9" fmla="*/ 216733438 h 104"/>
                <a:gd name="T10" fmla="*/ 241935000 w 104"/>
                <a:gd name="T11" fmla="*/ 196572188 h 104"/>
                <a:gd name="T12" fmla="*/ 252015625 w 104"/>
                <a:gd name="T13" fmla="*/ 171370625 h 104"/>
                <a:gd name="T14" fmla="*/ 257055938 w 104"/>
                <a:gd name="T15" fmla="*/ 146169063 h 104"/>
                <a:gd name="T16" fmla="*/ 262096250 w 104"/>
                <a:gd name="T17" fmla="*/ 120967500 h 104"/>
                <a:gd name="T18" fmla="*/ 257055938 w 104"/>
                <a:gd name="T19" fmla="*/ 95765938 h 104"/>
                <a:gd name="T20" fmla="*/ 257055938 w 104"/>
                <a:gd name="T21" fmla="*/ 95765938 h 104"/>
                <a:gd name="T22" fmla="*/ 246975313 w 104"/>
                <a:gd name="T23" fmla="*/ 70564375 h 104"/>
                <a:gd name="T24" fmla="*/ 231854375 w 104"/>
                <a:gd name="T25" fmla="*/ 50403125 h 104"/>
                <a:gd name="T26" fmla="*/ 216733438 w 104"/>
                <a:gd name="T27" fmla="*/ 30241875 h 104"/>
                <a:gd name="T28" fmla="*/ 196572188 w 104"/>
                <a:gd name="T29" fmla="*/ 15120938 h 104"/>
                <a:gd name="T30" fmla="*/ 176410938 w 104"/>
                <a:gd name="T31" fmla="*/ 5040313 h 104"/>
                <a:gd name="T32" fmla="*/ 151209375 w 104"/>
                <a:gd name="T33" fmla="*/ 0 h 104"/>
                <a:gd name="T34" fmla="*/ 126007813 w 104"/>
                <a:gd name="T35" fmla="*/ 0 h 104"/>
                <a:gd name="T36" fmla="*/ 95765938 w 104"/>
                <a:gd name="T37" fmla="*/ 5040313 h 104"/>
                <a:gd name="T38" fmla="*/ 95765938 w 104"/>
                <a:gd name="T39" fmla="*/ 5040313 h 104"/>
                <a:gd name="T40" fmla="*/ 75604688 w 104"/>
                <a:gd name="T41" fmla="*/ 10080625 h 104"/>
                <a:gd name="T42" fmla="*/ 50403125 w 104"/>
                <a:gd name="T43" fmla="*/ 25201563 h 104"/>
                <a:gd name="T44" fmla="*/ 35282188 w 104"/>
                <a:gd name="T45" fmla="*/ 40322500 h 104"/>
                <a:gd name="T46" fmla="*/ 20161250 w 104"/>
                <a:gd name="T47" fmla="*/ 60483750 h 104"/>
                <a:gd name="T48" fmla="*/ 5040313 w 104"/>
                <a:gd name="T49" fmla="*/ 85685313 h 104"/>
                <a:gd name="T50" fmla="*/ 0 w 104"/>
                <a:gd name="T51" fmla="*/ 110886875 h 104"/>
                <a:gd name="T52" fmla="*/ 0 w 104"/>
                <a:gd name="T53" fmla="*/ 136088438 h 104"/>
                <a:gd name="T54" fmla="*/ 5040313 w 104"/>
                <a:gd name="T55" fmla="*/ 161290000 h 104"/>
                <a:gd name="T56" fmla="*/ 5040313 w 104"/>
                <a:gd name="T57" fmla="*/ 161290000 h 104"/>
                <a:gd name="T58" fmla="*/ 15120938 w 104"/>
                <a:gd name="T59" fmla="*/ 186491563 h 104"/>
                <a:gd name="T60" fmla="*/ 25201563 w 104"/>
                <a:gd name="T61" fmla="*/ 206652813 h 104"/>
                <a:gd name="T62" fmla="*/ 45362813 w 104"/>
                <a:gd name="T63" fmla="*/ 226814063 h 104"/>
                <a:gd name="T64" fmla="*/ 65524063 w 104"/>
                <a:gd name="T65" fmla="*/ 241935000 h 104"/>
                <a:gd name="T66" fmla="*/ 85685313 w 104"/>
                <a:gd name="T67" fmla="*/ 252015625 h 104"/>
                <a:gd name="T68" fmla="*/ 110886875 w 104"/>
                <a:gd name="T69" fmla="*/ 257055938 h 104"/>
                <a:gd name="T70" fmla="*/ 136088438 w 104"/>
                <a:gd name="T71" fmla="*/ 262096250 h 104"/>
                <a:gd name="T72" fmla="*/ 161290000 w 104"/>
                <a:gd name="T73" fmla="*/ 257055938 h 104"/>
                <a:gd name="T74" fmla="*/ 161290000 w 104"/>
                <a:gd name="T75" fmla="*/ 257055938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64" y="102"/>
                  </a:moveTo>
                  <a:lnTo>
                    <a:pt x="64" y="102"/>
                  </a:lnTo>
                  <a:lnTo>
                    <a:pt x="74" y="98"/>
                  </a:lnTo>
                  <a:lnTo>
                    <a:pt x="84" y="92"/>
                  </a:lnTo>
                  <a:lnTo>
                    <a:pt x="90" y="86"/>
                  </a:lnTo>
                  <a:lnTo>
                    <a:pt x="96" y="78"/>
                  </a:lnTo>
                  <a:lnTo>
                    <a:pt x="100" y="68"/>
                  </a:lnTo>
                  <a:lnTo>
                    <a:pt x="102" y="58"/>
                  </a:lnTo>
                  <a:lnTo>
                    <a:pt x="104" y="48"/>
                  </a:lnTo>
                  <a:lnTo>
                    <a:pt x="102" y="38"/>
                  </a:lnTo>
                  <a:lnTo>
                    <a:pt x="98" y="28"/>
                  </a:lnTo>
                  <a:lnTo>
                    <a:pt x="92" y="20"/>
                  </a:lnTo>
                  <a:lnTo>
                    <a:pt x="86" y="12"/>
                  </a:lnTo>
                  <a:lnTo>
                    <a:pt x="78" y="6"/>
                  </a:lnTo>
                  <a:lnTo>
                    <a:pt x="70" y="2"/>
                  </a:lnTo>
                  <a:lnTo>
                    <a:pt x="60" y="0"/>
                  </a:lnTo>
                  <a:lnTo>
                    <a:pt x="50" y="0"/>
                  </a:lnTo>
                  <a:lnTo>
                    <a:pt x="38" y="2"/>
                  </a:lnTo>
                  <a:lnTo>
                    <a:pt x="30" y="4"/>
                  </a:lnTo>
                  <a:lnTo>
                    <a:pt x="20" y="10"/>
                  </a:lnTo>
                  <a:lnTo>
                    <a:pt x="14" y="16"/>
                  </a:lnTo>
                  <a:lnTo>
                    <a:pt x="8" y="24"/>
                  </a:lnTo>
                  <a:lnTo>
                    <a:pt x="2" y="34"/>
                  </a:lnTo>
                  <a:lnTo>
                    <a:pt x="0" y="44"/>
                  </a:lnTo>
                  <a:lnTo>
                    <a:pt x="0" y="54"/>
                  </a:lnTo>
                  <a:lnTo>
                    <a:pt x="2" y="64"/>
                  </a:lnTo>
                  <a:lnTo>
                    <a:pt x="6" y="74"/>
                  </a:lnTo>
                  <a:lnTo>
                    <a:pt x="10" y="82"/>
                  </a:lnTo>
                  <a:lnTo>
                    <a:pt x="18" y="90"/>
                  </a:lnTo>
                  <a:lnTo>
                    <a:pt x="26" y="96"/>
                  </a:lnTo>
                  <a:lnTo>
                    <a:pt x="34" y="100"/>
                  </a:lnTo>
                  <a:lnTo>
                    <a:pt x="44" y="102"/>
                  </a:lnTo>
                  <a:lnTo>
                    <a:pt x="54" y="104"/>
                  </a:lnTo>
                  <a:lnTo>
                    <a:pt x="6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Freeform 11"/>
            <p:cNvSpPr>
              <a:spLocks/>
            </p:cNvSpPr>
            <p:nvPr/>
          </p:nvSpPr>
          <p:spPr bwMode="gray">
            <a:xfrm>
              <a:off x="11680826" y="1485900"/>
              <a:ext cx="422275" cy="428625"/>
            </a:xfrm>
            <a:custGeom>
              <a:avLst/>
              <a:gdLst>
                <a:gd name="T0" fmla="*/ 463708750 w 266"/>
                <a:gd name="T1" fmla="*/ 90725625 h 270"/>
                <a:gd name="T2" fmla="*/ 509071563 w 266"/>
                <a:gd name="T3" fmla="*/ 126007813 h 270"/>
                <a:gd name="T4" fmla="*/ 539313438 w 266"/>
                <a:gd name="T5" fmla="*/ 171370625 h 270"/>
                <a:gd name="T6" fmla="*/ 584676250 w 266"/>
                <a:gd name="T7" fmla="*/ 267136563 h 270"/>
                <a:gd name="T8" fmla="*/ 589716563 w 266"/>
                <a:gd name="T9" fmla="*/ 322580000 h 270"/>
                <a:gd name="T10" fmla="*/ 564515000 w 266"/>
                <a:gd name="T11" fmla="*/ 428426563 h 270"/>
                <a:gd name="T12" fmla="*/ 509071563 w 266"/>
                <a:gd name="T13" fmla="*/ 519152188 h 270"/>
                <a:gd name="T14" fmla="*/ 463708750 w 266"/>
                <a:gd name="T15" fmla="*/ 554434375 h 270"/>
                <a:gd name="T16" fmla="*/ 367942813 w 266"/>
                <a:gd name="T17" fmla="*/ 594756875 h 270"/>
                <a:gd name="T18" fmla="*/ 312499375 w 266"/>
                <a:gd name="T19" fmla="*/ 599797188 h 270"/>
                <a:gd name="T20" fmla="*/ 206652813 w 266"/>
                <a:gd name="T21" fmla="*/ 579635938 h 270"/>
                <a:gd name="T22" fmla="*/ 115927188 w 266"/>
                <a:gd name="T23" fmla="*/ 519152188 h 270"/>
                <a:gd name="T24" fmla="*/ 90725625 w 266"/>
                <a:gd name="T25" fmla="*/ 488910313 h 270"/>
                <a:gd name="T26" fmla="*/ 60483750 w 266"/>
                <a:gd name="T27" fmla="*/ 433466875 h 270"/>
                <a:gd name="T28" fmla="*/ 0 w 266"/>
                <a:gd name="T29" fmla="*/ 504031250 h 270"/>
                <a:gd name="T30" fmla="*/ 25201563 w 266"/>
                <a:gd name="T31" fmla="*/ 544353750 h 270"/>
                <a:gd name="T32" fmla="*/ 90725625 w 266"/>
                <a:gd name="T33" fmla="*/ 609877813 h 270"/>
                <a:gd name="T34" fmla="*/ 171370625 w 266"/>
                <a:gd name="T35" fmla="*/ 655240625 h 270"/>
                <a:gd name="T36" fmla="*/ 262096250 w 266"/>
                <a:gd name="T37" fmla="*/ 680442188 h 270"/>
                <a:gd name="T38" fmla="*/ 312499375 w 266"/>
                <a:gd name="T39" fmla="*/ 680442188 h 270"/>
                <a:gd name="T40" fmla="*/ 383063750 w 266"/>
                <a:gd name="T41" fmla="*/ 675401875 h 270"/>
                <a:gd name="T42" fmla="*/ 453628125 w 266"/>
                <a:gd name="T43" fmla="*/ 655240625 h 270"/>
                <a:gd name="T44" fmla="*/ 514111875 w 266"/>
                <a:gd name="T45" fmla="*/ 619958438 h 270"/>
                <a:gd name="T46" fmla="*/ 564515000 w 266"/>
                <a:gd name="T47" fmla="*/ 574595625 h 270"/>
                <a:gd name="T48" fmla="*/ 609877813 w 266"/>
                <a:gd name="T49" fmla="*/ 524192500 h 270"/>
                <a:gd name="T50" fmla="*/ 645160000 w 266"/>
                <a:gd name="T51" fmla="*/ 463708750 h 270"/>
                <a:gd name="T52" fmla="*/ 665321250 w 266"/>
                <a:gd name="T53" fmla="*/ 393144375 h 270"/>
                <a:gd name="T54" fmla="*/ 670361563 w 266"/>
                <a:gd name="T55" fmla="*/ 322580000 h 270"/>
                <a:gd name="T56" fmla="*/ 670361563 w 266"/>
                <a:gd name="T57" fmla="*/ 272176875 h 270"/>
                <a:gd name="T58" fmla="*/ 640119688 w 266"/>
                <a:gd name="T59" fmla="*/ 176410938 h 270"/>
                <a:gd name="T60" fmla="*/ 589716563 w 266"/>
                <a:gd name="T61" fmla="*/ 90725625 h 270"/>
                <a:gd name="T62" fmla="*/ 514111875 w 266"/>
                <a:gd name="T63" fmla="*/ 25201563 h 270"/>
                <a:gd name="T64" fmla="*/ 473789375 w 266"/>
                <a:gd name="T65" fmla="*/ 0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6" h="270">
                  <a:moveTo>
                    <a:pt x="188" y="0"/>
                  </a:moveTo>
                  <a:lnTo>
                    <a:pt x="184" y="36"/>
                  </a:lnTo>
                  <a:lnTo>
                    <a:pt x="202" y="50"/>
                  </a:lnTo>
                  <a:lnTo>
                    <a:pt x="214" y="68"/>
                  </a:lnTo>
                  <a:lnTo>
                    <a:pt x="224" y="86"/>
                  </a:lnTo>
                  <a:lnTo>
                    <a:pt x="232" y="106"/>
                  </a:lnTo>
                  <a:lnTo>
                    <a:pt x="234" y="128"/>
                  </a:lnTo>
                  <a:lnTo>
                    <a:pt x="232" y="150"/>
                  </a:lnTo>
                  <a:lnTo>
                    <a:pt x="224" y="170"/>
                  </a:lnTo>
                  <a:lnTo>
                    <a:pt x="214" y="188"/>
                  </a:lnTo>
                  <a:lnTo>
                    <a:pt x="202" y="206"/>
                  </a:lnTo>
                  <a:lnTo>
                    <a:pt x="184" y="220"/>
                  </a:lnTo>
                  <a:lnTo>
                    <a:pt x="166" y="230"/>
                  </a:lnTo>
                  <a:lnTo>
                    <a:pt x="146" y="236"/>
                  </a:lnTo>
                  <a:lnTo>
                    <a:pt x="124" y="238"/>
                  </a:lnTo>
                  <a:lnTo>
                    <a:pt x="102" y="236"/>
                  </a:lnTo>
                  <a:lnTo>
                    <a:pt x="82" y="230"/>
                  </a:lnTo>
                  <a:lnTo>
                    <a:pt x="62" y="220"/>
                  </a:lnTo>
                  <a:lnTo>
                    <a:pt x="46" y="206"/>
                  </a:lnTo>
                  <a:lnTo>
                    <a:pt x="36" y="194"/>
                  </a:lnTo>
                  <a:lnTo>
                    <a:pt x="30" y="184"/>
                  </a:lnTo>
                  <a:lnTo>
                    <a:pt x="24" y="172"/>
                  </a:lnTo>
                  <a:lnTo>
                    <a:pt x="18" y="158"/>
                  </a:lnTo>
                  <a:lnTo>
                    <a:pt x="0" y="200"/>
                  </a:lnTo>
                  <a:lnTo>
                    <a:pt x="10" y="216"/>
                  </a:lnTo>
                  <a:lnTo>
                    <a:pt x="22" y="230"/>
                  </a:lnTo>
                  <a:lnTo>
                    <a:pt x="36" y="242"/>
                  </a:lnTo>
                  <a:lnTo>
                    <a:pt x="52" y="252"/>
                  </a:lnTo>
                  <a:lnTo>
                    <a:pt x="68" y="260"/>
                  </a:lnTo>
                  <a:lnTo>
                    <a:pt x="86" y="266"/>
                  </a:lnTo>
                  <a:lnTo>
                    <a:pt x="104" y="270"/>
                  </a:lnTo>
                  <a:lnTo>
                    <a:pt x="124" y="270"/>
                  </a:lnTo>
                  <a:lnTo>
                    <a:pt x="138" y="270"/>
                  </a:lnTo>
                  <a:lnTo>
                    <a:pt x="152" y="268"/>
                  </a:lnTo>
                  <a:lnTo>
                    <a:pt x="166" y="264"/>
                  </a:lnTo>
                  <a:lnTo>
                    <a:pt x="180" y="260"/>
                  </a:lnTo>
                  <a:lnTo>
                    <a:pt x="192" y="254"/>
                  </a:lnTo>
                  <a:lnTo>
                    <a:pt x="204" y="246"/>
                  </a:lnTo>
                  <a:lnTo>
                    <a:pt x="214" y="238"/>
                  </a:lnTo>
                  <a:lnTo>
                    <a:pt x="224" y="228"/>
                  </a:lnTo>
                  <a:lnTo>
                    <a:pt x="234" y="218"/>
                  </a:lnTo>
                  <a:lnTo>
                    <a:pt x="242" y="208"/>
                  </a:lnTo>
                  <a:lnTo>
                    <a:pt x="250" y="196"/>
                  </a:lnTo>
                  <a:lnTo>
                    <a:pt x="256" y="184"/>
                  </a:lnTo>
                  <a:lnTo>
                    <a:pt x="260" y="170"/>
                  </a:lnTo>
                  <a:lnTo>
                    <a:pt x="264" y="156"/>
                  </a:lnTo>
                  <a:lnTo>
                    <a:pt x="266" y="142"/>
                  </a:lnTo>
                  <a:lnTo>
                    <a:pt x="266" y="128"/>
                  </a:lnTo>
                  <a:lnTo>
                    <a:pt x="266" y="108"/>
                  </a:lnTo>
                  <a:lnTo>
                    <a:pt x="262" y="88"/>
                  </a:lnTo>
                  <a:lnTo>
                    <a:pt x="254" y="70"/>
                  </a:lnTo>
                  <a:lnTo>
                    <a:pt x="246" y="52"/>
                  </a:lnTo>
                  <a:lnTo>
                    <a:pt x="234" y="36"/>
                  </a:lnTo>
                  <a:lnTo>
                    <a:pt x="220" y="22"/>
                  </a:lnTo>
                  <a:lnTo>
                    <a:pt x="204" y="10"/>
                  </a:lnTo>
                  <a:lnTo>
                    <a:pt x="1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0" name="Freeform 12"/>
            <p:cNvSpPr>
              <a:spLocks/>
            </p:cNvSpPr>
            <p:nvPr/>
          </p:nvSpPr>
          <p:spPr bwMode="gray">
            <a:xfrm>
              <a:off x="11509376" y="1276350"/>
              <a:ext cx="434975" cy="577850"/>
            </a:xfrm>
            <a:custGeom>
              <a:avLst/>
              <a:gdLst>
                <a:gd name="T0" fmla="*/ 690522813 w 274"/>
                <a:gd name="T1" fmla="*/ 115927188 h 364"/>
                <a:gd name="T2" fmla="*/ 690522813 w 274"/>
                <a:gd name="T3" fmla="*/ 95765938 h 364"/>
                <a:gd name="T4" fmla="*/ 680442188 w 274"/>
                <a:gd name="T5" fmla="*/ 55443438 h 364"/>
                <a:gd name="T6" fmla="*/ 660280938 w 274"/>
                <a:gd name="T7" fmla="*/ 25201563 h 364"/>
                <a:gd name="T8" fmla="*/ 624998750 w 274"/>
                <a:gd name="T9" fmla="*/ 5040313 h 364"/>
                <a:gd name="T10" fmla="*/ 604837500 w 274"/>
                <a:gd name="T11" fmla="*/ 0 h 364"/>
                <a:gd name="T12" fmla="*/ 549394063 w 274"/>
                <a:gd name="T13" fmla="*/ 10080625 h 364"/>
                <a:gd name="T14" fmla="*/ 504031250 w 274"/>
                <a:gd name="T15" fmla="*/ 40322500 h 364"/>
                <a:gd name="T16" fmla="*/ 171370625 w 274"/>
                <a:gd name="T17" fmla="*/ 216733438 h 364"/>
                <a:gd name="T18" fmla="*/ 151209375 w 274"/>
                <a:gd name="T19" fmla="*/ 221773750 h 364"/>
                <a:gd name="T20" fmla="*/ 126007813 w 274"/>
                <a:gd name="T21" fmla="*/ 252015625 h 364"/>
                <a:gd name="T22" fmla="*/ 120967500 w 274"/>
                <a:gd name="T23" fmla="*/ 272176875 h 364"/>
                <a:gd name="T24" fmla="*/ 126007813 w 274"/>
                <a:gd name="T25" fmla="*/ 292338125 h 364"/>
                <a:gd name="T26" fmla="*/ 151209375 w 274"/>
                <a:gd name="T27" fmla="*/ 322580000 h 364"/>
                <a:gd name="T28" fmla="*/ 347781563 w 274"/>
                <a:gd name="T29" fmla="*/ 327620313 h 364"/>
                <a:gd name="T30" fmla="*/ 372983125 w 274"/>
                <a:gd name="T31" fmla="*/ 322580000 h 364"/>
                <a:gd name="T32" fmla="*/ 463708750 w 274"/>
                <a:gd name="T33" fmla="*/ 257055938 h 364"/>
                <a:gd name="T34" fmla="*/ 226814063 w 274"/>
                <a:gd name="T35" fmla="*/ 443547500 h 364"/>
                <a:gd name="T36" fmla="*/ 186491563 w 274"/>
                <a:gd name="T37" fmla="*/ 448587813 h 364"/>
                <a:gd name="T38" fmla="*/ 156249688 w 274"/>
                <a:gd name="T39" fmla="*/ 463708750 h 364"/>
                <a:gd name="T40" fmla="*/ 110886875 w 274"/>
                <a:gd name="T41" fmla="*/ 529232813 h 364"/>
                <a:gd name="T42" fmla="*/ 5040313 w 274"/>
                <a:gd name="T43" fmla="*/ 816530625 h 364"/>
                <a:gd name="T44" fmla="*/ 5040313 w 274"/>
                <a:gd name="T45" fmla="*/ 871974063 h 364"/>
                <a:gd name="T46" fmla="*/ 40322500 w 274"/>
                <a:gd name="T47" fmla="*/ 912296563 h 364"/>
                <a:gd name="T48" fmla="*/ 65524063 w 274"/>
                <a:gd name="T49" fmla="*/ 917336875 h 364"/>
                <a:gd name="T50" fmla="*/ 115927188 w 274"/>
                <a:gd name="T51" fmla="*/ 897175625 h 364"/>
                <a:gd name="T52" fmla="*/ 252015625 w 274"/>
                <a:gd name="T53" fmla="*/ 624998750 h 364"/>
                <a:gd name="T54" fmla="*/ 478829688 w 274"/>
                <a:gd name="T55" fmla="*/ 624998750 h 364"/>
                <a:gd name="T56" fmla="*/ 554434375 w 274"/>
                <a:gd name="T57" fmla="*/ 614918125 h 364"/>
                <a:gd name="T58" fmla="*/ 609877813 w 274"/>
                <a:gd name="T59" fmla="*/ 584676250 h 364"/>
                <a:gd name="T60" fmla="*/ 640119688 w 274"/>
                <a:gd name="T61" fmla="*/ 534273125 h 364"/>
                <a:gd name="T62" fmla="*/ 660280938 w 274"/>
                <a:gd name="T63" fmla="*/ 463708750 h 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364">
                  <a:moveTo>
                    <a:pt x="262" y="184"/>
                  </a:moveTo>
                  <a:lnTo>
                    <a:pt x="274" y="46"/>
                  </a:lnTo>
                  <a:lnTo>
                    <a:pt x="274" y="38"/>
                  </a:lnTo>
                  <a:lnTo>
                    <a:pt x="274" y="30"/>
                  </a:lnTo>
                  <a:lnTo>
                    <a:pt x="270" y="22"/>
                  </a:lnTo>
                  <a:lnTo>
                    <a:pt x="266" y="16"/>
                  </a:lnTo>
                  <a:lnTo>
                    <a:pt x="262" y="10"/>
                  </a:lnTo>
                  <a:lnTo>
                    <a:pt x="256" y="6"/>
                  </a:lnTo>
                  <a:lnTo>
                    <a:pt x="248" y="2"/>
                  </a:lnTo>
                  <a:lnTo>
                    <a:pt x="240" y="0"/>
                  </a:lnTo>
                  <a:lnTo>
                    <a:pt x="228" y="2"/>
                  </a:lnTo>
                  <a:lnTo>
                    <a:pt x="218" y="4"/>
                  </a:lnTo>
                  <a:lnTo>
                    <a:pt x="208" y="10"/>
                  </a:lnTo>
                  <a:lnTo>
                    <a:pt x="200" y="16"/>
                  </a:lnTo>
                  <a:lnTo>
                    <a:pt x="134" y="80"/>
                  </a:lnTo>
                  <a:lnTo>
                    <a:pt x="68" y="86"/>
                  </a:lnTo>
                  <a:lnTo>
                    <a:pt x="60" y="88"/>
                  </a:lnTo>
                  <a:lnTo>
                    <a:pt x="54" y="92"/>
                  </a:lnTo>
                  <a:lnTo>
                    <a:pt x="50" y="100"/>
                  </a:lnTo>
                  <a:lnTo>
                    <a:pt x="48" y="106"/>
                  </a:lnTo>
                  <a:lnTo>
                    <a:pt x="48" y="108"/>
                  </a:lnTo>
                  <a:lnTo>
                    <a:pt x="50" y="116"/>
                  </a:lnTo>
                  <a:lnTo>
                    <a:pt x="54" y="124"/>
                  </a:lnTo>
                  <a:lnTo>
                    <a:pt x="60" y="128"/>
                  </a:lnTo>
                  <a:lnTo>
                    <a:pt x="68" y="130"/>
                  </a:lnTo>
                  <a:lnTo>
                    <a:pt x="138" y="130"/>
                  </a:lnTo>
                  <a:lnTo>
                    <a:pt x="148" y="128"/>
                  </a:lnTo>
                  <a:lnTo>
                    <a:pt x="156" y="124"/>
                  </a:lnTo>
                  <a:lnTo>
                    <a:pt x="184" y="102"/>
                  </a:lnTo>
                  <a:lnTo>
                    <a:pt x="178" y="170"/>
                  </a:lnTo>
                  <a:lnTo>
                    <a:pt x="90" y="176"/>
                  </a:lnTo>
                  <a:lnTo>
                    <a:pt x="74" y="178"/>
                  </a:lnTo>
                  <a:lnTo>
                    <a:pt x="66" y="182"/>
                  </a:lnTo>
                  <a:lnTo>
                    <a:pt x="62" y="184"/>
                  </a:lnTo>
                  <a:lnTo>
                    <a:pt x="52" y="196"/>
                  </a:lnTo>
                  <a:lnTo>
                    <a:pt x="44" y="210"/>
                  </a:lnTo>
                  <a:lnTo>
                    <a:pt x="2" y="324"/>
                  </a:lnTo>
                  <a:lnTo>
                    <a:pt x="0" y="336"/>
                  </a:lnTo>
                  <a:lnTo>
                    <a:pt x="2" y="346"/>
                  </a:lnTo>
                  <a:lnTo>
                    <a:pt x="8" y="356"/>
                  </a:lnTo>
                  <a:lnTo>
                    <a:pt x="16" y="362"/>
                  </a:lnTo>
                  <a:lnTo>
                    <a:pt x="26" y="364"/>
                  </a:lnTo>
                  <a:lnTo>
                    <a:pt x="38" y="362"/>
                  </a:lnTo>
                  <a:lnTo>
                    <a:pt x="46" y="356"/>
                  </a:lnTo>
                  <a:lnTo>
                    <a:pt x="54" y="348"/>
                  </a:lnTo>
                  <a:lnTo>
                    <a:pt x="100" y="248"/>
                  </a:lnTo>
                  <a:lnTo>
                    <a:pt x="190" y="248"/>
                  </a:lnTo>
                  <a:lnTo>
                    <a:pt x="206" y="246"/>
                  </a:lnTo>
                  <a:lnTo>
                    <a:pt x="220" y="244"/>
                  </a:lnTo>
                  <a:lnTo>
                    <a:pt x="232" y="238"/>
                  </a:lnTo>
                  <a:lnTo>
                    <a:pt x="242" y="232"/>
                  </a:lnTo>
                  <a:lnTo>
                    <a:pt x="248" y="224"/>
                  </a:lnTo>
                  <a:lnTo>
                    <a:pt x="254" y="212"/>
                  </a:lnTo>
                  <a:lnTo>
                    <a:pt x="260" y="200"/>
                  </a:lnTo>
                  <a:lnTo>
                    <a:pt x="262"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 name="Freeform 13"/>
            <p:cNvSpPr>
              <a:spLocks/>
            </p:cNvSpPr>
            <p:nvPr/>
          </p:nvSpPr>
          <p:spPr bwMode="gray">
            <a:xfrm>
              <a:off x="12192001" y="942975"/>
              <a:ext cx="165100" cy="165100"/>
            </a:xfrm>
            <a:custGeom>
              <a:avLst/>
              <a:gdLst>
                <a:gd name="T0" fmla="*/ 161290000 w 104"/>
                <a:gd name="T1" fmla="*/ 257055938 h 104"/>
                <a:gd name="T2" fmla="*/ 161290000 w 104"/>
                <a:gd name="T3" fmla="*/ 257055938 h 104"/>
                <a:gd name="T4" fmla="*/ 186491563 w 104"/>
                <a:gd name="T5" fmla="*/ 252015625 h 104"/>
                <a:gd name="T6" fmla="*/ 211693125 w 104"/>
                <a:gd name="T7" fmla="*/ 236894688 h 104"/>
                <a:gd name="T8" fmla="*/ 226814063 w 104"/>
                <a:gd name="T9" fmla="*/ 221773750 h 104"/>
                <a:gd name="T10" fmla="*/ 241935000 w 104"/>
                <a:gd name="T11" fmla="*/ 201612500 h 104"/>
                <a:gd name="T12" fmla="*/ 252015625 w 104"/>
                <a:gd name="T13" fmla="*/ 176410938 h 104"/>
                <a:gd name="T14" fmla="*/ 262096250 w 104"/>
                <a:gd name="T15" fmla="*/ 151209375 h 104"/>
                <a:gd name="T16" fmla="*/ 262096250 w 104"/>
                <a:gd name="T17" fmla="*/ 126007813 h 104"/>
                <a:gd name="T18" fmla="*/ 257055938 w 104"/>
                <a:gd name="T19" fmla="*/ 100806250 h 104"/>
                <a:gd name="T20" fmla="*/ 257055938 w 104"/>
                <a:gd name="T21" fmla="*/ 100806250 h 104"/>
                <a:gd name="T22" fmla="*/ 246975313 w 104"/>
                <a:gd name="T23" fmla="*/ 75604688 h 104"/>
                <a:gd name="T24" fmla="*/ 236894688 w 104"/>
                <a:gd name="T25" fmla="*/ 55443438 h 104"/>
                <a:gd name="T26" fmla="*/ 216733438 w 104"/>
                <a:gd name="T27" fmla="*/ 35282188 h 104"/>
                <a:gd name="T28" fmla="*/ 196572188 w 104"/>
                <a:gd name="T29" fmla="*/ 20161250 h 104"/>
                <a:gd name="T30" fmla="*/ 176410938 w 104"/>
                <a:gd name="T31" fmla="*/ 10080625 h 104"/>
                <a:gd name="T32" fmla="*/ 151209375 w 104"/>
                <a:gd name="T33" fmla="*/ 5040313 h 104"/>
                <a:gd name="T34" fmla="*/ 126007813 w 104"/>
                <a:gd name="T35" fmla="*/ 0 h 104"/>
                <a:gd name="T36" fmla="*/ 100806250 w 104"/>
                <a:gd name="T37" fmla="*/ 5040313 h 104"/>
                <a:gd name="T38" fmla="*/ 100806250 w 104"/>
                <a:gd name="T39" fmla="*/ 5040313 h 104"/>
                <a:gd name="T40" fmla="*/ 75604688 w 104"/>
                <a:gd name="T41" fmla="*/ 15120938 h 104"/>
                <a:gd name="T42" fmla="*/ 50403125 w 104"/>
                <a:gd name="T43" fmla="*/ 30241875 h 104"/>
                <a:gd name="T44" fmla="*/ 35282188 w 104"/>
                <a:gd name="T45" fmla="*/ 45362813 h 104"/>
                <a:gd name="T46" fmla="*/ 20161250 w 104"/>
                <a:gd name="T47" fmla="*/ 65524063 h 104"/>
                <a:gd name="T48" fmla="*/ 10080625 w 104"/>
                <a:gd name="T49" fmla="*/ 90725625 h 104"/>
                <a:gd name="T50" fmla="*/ 0 w 104"/>
                <a:gd name="T51" fmla="*/ 110886875 h 104"/>
                <a:gd name="T52" fmla="*/ 0 w 104"/>
                <a:gd name="T53" fmla="*/ 141128750 h 104"/>
                <a:gd name="T54" fmla="*/ 5040313 w 104"/>
                <a:gd name="T55" fmla="*/ 166330313 h 104"/>
                <a:gd name="T56" fmla="*/ 5040313 w 104"/>
                <a:gd name="T57" fmla="*/ 166330313 h 104"/>
                <a:gd name="T58" fmla="*/ 15120938 w 104"/>
                <a:gd name="T59" fmla="*/ 191531875 h 104"/>
                <a:gd name="T60" fmla="*/ 25201563 w 104"/>
                <a:gd name="T61" fmla="*/ 211693125 h 104"/>
                <a:gd name="T62" fmla="*/ 45362813 w 104"/>
                <a:gd name="T63" fmla="*/ 231854375 h 104"/>
                <a:gd name="T64" fmla="*/ 65524063 w 104"/>
                <a:gd name="T65" fmla="*/ 246975313 h 104"/>
                <a:gd name="T66" fmla="*/ 85685313 w 104"/>
                <a:gd name="T67" fmla="*/ 257055938 h 104"/>
                <a:gd name="T68" fmla="*/ 110886875 w 104"/>
                <a:gd name="T69" fmla="*/ 262096250 h 104"/>
                <a:gd name="T70" fmla="*/ 136088438 w 104"/>
                <a:gd name="T71" fmla="*/ 262096250 h 104"/>
                <a:gd name="T72" fmla="*/ 161290000 w 104"/>
                <a:gd name="T73" fmla="*/ 257055938 h 104"/>
                <a:gd name="T74" fmla="*/ 161290000 w 104"/>
                <a:gd name="T75" fmla="*/ 257055938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64" y="102"/>
                  </a:moveTo>
                  <a:lnTo>
                    <a:pt x="64" y="102"/>
                  </a:lnTo>
                  <a:lnTo>
                    <a:pt x="74" y="100"/>
                  </a:lnTo>
                  <a:lnTo>
                    <a:pt x="84" y="94"/>
                  </a:lnTo>
                  <a:lnTo>
                    <a:pt x="90" y="88"/>
                  </a:lnTo>
                  <a:lnTo>
                    <a:pt x="96" y="80"/>
                  </a:lnTo>
                  <a:lnTo>
                    <a:pt x="100" y="70"/>
                  </a:lnTo>
                  <a:lnTo>
                    <a:pt x="104" y="60"/>
                  </a:lnTo>
                  <a:lnTo>
                    <a:pt x="104" y="50"/>
                  </a:lnTo>
                  <a:lnTo>
                    <a:pt x="102" y="40"/>
                  </a:lnTo>
                  <a:lnTo>
                    <a:pt x="98" y="30"/>
                  </a:lnTo>
                  <a:lnTo>
                    <a:pt x="94" y="22"/>
                  </a:lnTo>
                  <a:lnTo>
                    <a:pt x="86" y="14"/>
                  </a:lnTo>
                  <a:lnTo>
                    <a:pt x="78" y="8"/>
                  </a:lnTo>
                  <a:lnTo>
                    <a:pt x="70" y="4"/>
                  </a:lnTo>
                  <a:lnTo>
                    <a:pt x="60" y="2"/>
                  </a:lnTo>
                  <a:lnTo>
                    <a:pt x="50" y="0"/>
                  </a:lnTo>
                  <a:lnTo>
                    <a:pt x="40" y="2"/>
                  </a:lnTo>
                  <a:lnTo>
                    <a:pt x="30" y="6"/>
                  </a:lnTo>
                  <a:lnTo>
                    <a:pt x="20" y="12"/>
                  </a:lnTo>
                  <a:lnTo>
                    <a:pt x="14" y="18"/>
                  </a:lnTo>
                  <a:lnTo>
                    <a:pt x="8" y="26"/>
                  </a:lnTo>
                  <a:lnTo>
                    <a:pt x="4" y="36"/>
                  </a:lnTo>
                  <a:lnTo>
                    <a:pt x="0" y="44"/>
                  </a:lnTo>
                  <a:lnTo>
                    <a:pt x="0" y="56"/>
                  </a:lnTo>
                  <a:lnTo>
                    <a:pt x="2" y="66"/>
                  </a:lnTo>
                  <a:lnTo>
                    <a:pt x="6" y="76"/>
                  </a:lnTo>
                  <a:lnTo>
                    <a:pt x="10" y="84"/>
                  </a:lnTo>
                  <a:lnTo>
                    <a:pt x="18" y="92"/>
                  </a:lnTo>
                  <a:lnTo>
                    <a:pt x="26" y="98"/>
                  </a:lnTo>
                  <a:lnTo>
                    <a:pt x="34" y="102"/>
                  </a:lnTo>
                  <a:lnTo>
                    <a:pt x="44" y="104"/>
                  </a:lnTo>
                  <a:lnTo>
                    <a:pt x="54" y="104"/>
                  </a:lnTo>
                  <a:lnTo>
                    <a:pt x="6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 name="Freeform 14"/>
            <p:cNvSpPr>
              <a:spLocks/>
            </p:cNvSpPr>
            <p:nvPr/>
          </p:nvSpPr>
          <p:spPr bwMode="gray">
            <a:xfrm>
              <a:off x="12004676" y="1139825"/>
              <a:ext cx="434975" cy="774700"/>
            </a:xfrm>
            <a:custGeom>
              <a:avLst/>
              <a:gdLst>
                <a:gd name="T0" fmla="*/ 680442188 w 274"/>
                <a:gd name="T1" fmla="*/ 569555313 h 488"/>
                <a:gd name="T2" fmla="*/ 619958438 w 274"/>
                <a:gd name="T3" fmla="*/ 105846563 h 488"/>
                <a:gd name="T4" fmla="*/ 619958438 w 274"/>
                <a:gd name="T5" fmla="*/ 105846563 h 488"/>
                <a:gd name="T6" fmla="*/ 614918125 w 274"/>
                <a:gd name="T7" fmla="*/ 85685313 h 488"/>
                <a:gd name="T8" fmla="*/ 609877813 w 274"/>
                <a:gd name="T9" fmla="*/ 70564375 h 488"/>
                <a:gd name="T10" fmla="*/ 589716563 w 274"/>
                <a:gd name="T11" fmla="*/ 40322500 h 488"/>
                <a:gd name="T12" fmla="*/ 559474688 w 274"/>
                <a:gd name="T13" fmla="*/ 15120938 h 488"/>
                <a:gd name="T14" fmla="*/ 529232813 w 274"/>
                <a:gd name="T15" fmla="*/ 5040313 h 488"/>
                <a:gd name="T16" fmla="*/ 493950625 w 274"/>
                <a:gd name="T17" fmla="*/ 0 h 488"/>
                <a:gd name="T18" fmla="*/ 458668438 w 274"/>
                <a:gd name="T19" fmla="*/ 0 h 488"/>
                <a:gd name="T20" fmla="*/ 428426563 w 274"/>
                <a:gd name="T21" fmla="*/ 15120938 h 488"/>
                <a:gd name="T22" fmla="*/ 393144375 w 274"/>
                <a:gd name="T23" fmla="*/ 35282188 h 488"/>
                <a:gd name="T24" fmla="*/ 211693125 w 274"/>
                <a:gd name="T25" fmla="*/ 201612500 h 488"/>
                <a:gd name="T26" fmla="*/ 35282188 w 274"/>
                <a:gd name="T27" fmla="*/ 267136563 h 488"/>
                <a:gd name="T28" fmla="*/ 35282188 w 274"/>
                <a:gd name="T29" fmla="*/ 267136563 h 488"/>
                <a:gd name="T30" fmla="*/ 15120938 w 274"/>
                <a:gd name="T31" fmla="*/ 277217188 h 488"/>
                <a:gd name="T32" fmla="*/ 5040313 w 274"/>
                <a:gd name="T33" fmla="*/ 297378438 h 488"/>
                <a:gd name="T34" fmla="*/ 0 w 274"/>
                <a:gd name="T35" fmla="*/ 312499375 h 488"/>
                <a:gd name="T36" fmla="*/ 0 w 274"/>
                <a:gd name="T37" fmla="*/ 337700938 h 488"/>
                <a:gd name="T38" fmla="*/ 0 w 274"/>
                <a:gd name="T39" fmla="*/ 337700938 h 488"/>
                <a:gd name="T40" fmla="*/ 0 w 274"/>
                <a:gd name="T41" fmla="*/ 337700938 h 488"/>
                <a:gd name="T42" fmla="*/ 10080625 w 274"/>
                <a:gd name="T43" fmla="*/ 357862188 h 488"/>
                <a:gd name="T44" fmla="*/ 25201563 w 274"/>
                <a:gd name="T45" fmla="*/ 367942813 h 488"/>
                <a:gd name="T46" fmla="*/ 45362813 w 274"/>
                <a:gd name="T47" fmla="*/ 372983125 h 488"/>
                <a:gd name="T48" fmla="*/ 65524063 w 274"/>
                <a:gd name="T49" fmla="*/ 372983125 h 488"/>
                <a:gd name="T50" fmla="*/ 201612500 w 274"/>
                <a:gd name="T51" fmla="*/ 337700938 h 488"/>
                <a:gd name="T52" fmla="*/ 201612500 w 274"/>
                <a:gd name="T53" fmla="*/ 337700938 h 488"/>
                <a:gd name="T54" fmla="*/ 246975313 w 274"/>
                <a:gd name="T55" fmla="*/ 322580000 h 488"/>
                <a:gd name="T56" fmla="*/ 282257500 w 274"/>
                <a:gd name="T57" fmla="*/ 302418750 h 488"/>
                <a:gd name="T58" fmla="*/ 347781563 w 274"/>
                <a:gd name="T59" fmla="*/ 262096250 h 488"/>
                <a:gd name="T60" fmla="*/ 388104063 w 274"/>
                <a:gd name="T61" fmla="*/ 549394063 h 488"/>
                <a:gd name="T62" fmla="*/ 388104063 w 274"/>
                <a:gd name="T63" fmla="*/ 549394063 h 488"/>
                <a:gd name="T64" fmla="*/ 383063750 w 274"/>
                <a:gd name="T65" fmla="*/ 569555313 h 488"/>
                <a:gd name="T66" fmla="*/ 372983125 w 274"/>
                <a:gd name="T67" fmla="*/ 604837500 h 488"/>
                <a:gd name="T68" fmla="*/ 357862188 w 274"/>
                <a:gd name="T69" fmla="*/ 655240625 h 488"/>
                <a:gd name="T70" fmla="*/ 206652813 w 274"/>
                <a:gd name="T71" fmla="*/ 1118949375 h 488"/>
                <a:gd name="T72" fmla="*/ 206652813 w 274"/>
                <a:gd name="T73" fmla="*/ 1118949375 h 488"/>
                <a:gd name="T74" fmla="*/ 201612500 w 274"/>
                <a:gd name="T75" fmla="*/ 1149191250 h 488"/>
                <a:gd name="T76" fmla="*/ 211693125 w 274"/>
                <a:gd name="T77" fmla="*/ 1174392813 h 488"/>
                <a:gd name="T78" fmla="*/ 226814063 w 274"/>
                <a:gd name="T79" fmla="*/ 1194554063 h 488"/>
                <a:gd name="T80" fmla="*/ 252015625 w 274"/>
                <a:gd name="T81" fmla="*/ 1209675000 h 488"/>
                <a:gd name="T82" fmla="*/ 252015625 w 274"/>
                <a:gd name="T83" fmla="*/ 1209675000 h 488"/>
                <a:gd name="T84" fmla="*/ 252015625 w 274"/>
                <a:gd name="T85" fmla="*/ 1209675000 h 488"/>
                <a:gd name="T86" fmla="*/ 277217188 w 274"/>
                <a:gd name="T87" fmla="*/ 1209675000 h 488"/>
                <a:gd name="T88" fmla="*/ 302418750 w 274"/>
                <a:gd name="T89" fmla="*/ 1204634688 h 488"/>
                <a:gd name="T90" fmla="*/ 322580000 w 274"/>
                <a:gd name="T91" fmla="*/ 1189513750 h 488"/>
                <a:gd name="T92" fmla="*/ 337700938 w 274"/>
                <a:gd name="T93" fmla="*/ 1169352500 h 488"/>
                <a:gd name="T94" fmla="*/ 509071563 w 274"/>
                <a:gd name="T95" fmla="*/ 766127500 h 488"/>
                <a:gd name="T96" fmla="*/ 549394063 w 274"/>
                <a:gd name="T97" fmla="*/ 1169352500 h 488"/>
                <a:gd name="T98" fmla="*/ 549394063 w 274"/>
                <a:gd name="T99" fmla="*/ 1169352500 h 488"/>
                <a:gd name="T100" fmla="*/ 554434375 w 274"/>
                <a:gd name="T101" fmla="*/ 1194554063 h 488"/>
                <a:gd name="T102" fmla="*/ 569555313 w 274"/>
                <a:gd name="T103" fmla="*/ 1214715313 h 488"/>
                <a:gd name="T104" fmla="*/ 594756875 w 274"/>
                <a:gd name="T105" fmla="*/ 1229836250 h 488"/>
                <a:gd name="T106" fmla="*/ 619958438 w 274"/>
                <a:gd name="T107" fmla="*/ 1229836250 h 488"/>
                <a:gd name="T108" fmla="*/ 624998750 w 274"/>
                <a:gd name="T109" fmla="*/ 1229836250 h 488"/>
                <a:gd name="T110" fmla="*/ 624998750 w 274"/>
                <a:gd name="T111" fmla="*/ 1229836250 h 488"/>
                <a:gd name="T112" fmla="*/ 650200313 w 274"/>
                <a:gd name="T113" fmla="*/ 1224795938 h 488"/>
                <a:gd name="T114" fmla="*/ 670361563 w 274"/>
                <a:gd name="T115" fmla="*/ 1209675000 h 488"/>
                <a:gd name="T116" fmla="*/ 685482500 w 274"/>
                <a:gd name="T117" fmla="*/ 1189513750 h 488"/>
                <a:gd name="T118" fmla="*/ 690522813 w 274"/>
                <a:gd name="T119" fmla="*/ 1164312188 h 488"/>
                <a:gd name="T120" fmla="*/ 680442188 w 274"/>
                <a:gd name="T121" fmla="*/ 569555313 h 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4" h="488">
                  <a:moveTo>
                    <a:pt x="270" y="226"/>
                  </a:moveTo>
                  <a:lnTo>
                    <a:pt x="246" y="42"/>
                  </a:lnTo>
                  <a:lnTo>
                    <a:pt x="244" y="34"/>
                  </a:lnTo>
                  <a:lnTo>
                    <a:pt x="242" y="28"/>
                  </a:lnTo>
                  <a:lnTo>
                    <a:pt x="234" y="16"/>
                  </a:lnTo>
                  <a:lnTo>
                    <a:pt x="222" y="6"/>
                  </a:lnTo>
                  <a:lnTo>
                    <a:pt x="210" y="2"/>
                  </a:lnTo>
                  <a:lnTo>
                    <a:pt x="196" y="0"/>
                  </a:lnTo>
                  <a:lnTo>
                    <a:pt x="182" y="0"/>
                  </a:lnTo>
                  <a:lnTo>
                    <a:pt x="170" y="6"/>
                  </a:lnTo>
                  <a:lnTo>
                    <a:pt x="156" y="14"/>
                  </a:lnTo>
                  <a:lnTo>
                    <a:pt x="84" y="80"/>
                  </a:lnTo>
                  <a:lnTo>
                    <a:pt x="14" y="106"/>
                  </a:lnTo>
                  <a:lnTo>
                    <a:pt x="6" y="110"/>
                  </a:lnTo>
                  <a:lnTo>
                    <a:pt x="2" y="118"/>
                  </a:lnTo>
                  <a:lnTo>
                    <a:pt x="0" y="124"/>
                  </a:lnTo>
                  <a:lnTo>
                    <a:pt x="0" y="134"/>
                  </a:lnTo>
                  <a:lnTo>
                    <a:pt x="4" y="142"/>
                  </a:lnTo>
                  <a:lnTo>
                    <a:pt x="10" y="146"/>
                  </a:lnTo>
                  <a:lnTo>
                    <a:pt x="18" y="148"/>
                  </a:lnTo>
                  <a:lnTo>
                    <a:pt x="26" y="148"/>
                  </a:lnTo>
                  <a:lnTo>
                    <a:pt x="80" y="134"/>
                  </a:lnTo>
                  <a:lnTo>
                    <a:pt x="98" y="128"/>
                  </a:lnTo>
                  <a:lnTo>
                    <a:pt x="112" y="120"/>
                  </a:lnTo>
                  <a:lnTo>
                    <a:pt x="138" y="104"/>
                  </a:lnTo>
                  <a:lnTo>
                    <a:pt x="154" y="218"/>
                  </a:lnTo>
                  <a:lnTo>
                    <a:pt x="152" y="226"/>
                  </a:lnTo>
                  <a:lnTo>
                    <a:pt x="148" y="240"/>
                  </a:lnTo>
                  <a:lnTo>
                    <a:pt x="142" y="260"/>
                  </a:lnTo>
                  <a:lnTo>
                    <a:pt x="82" y="444"/>
                  </a:lnTo>
                  <a:lnTo>
                    <a:pt x="80" y="456"/>
                  </a:lnTo>
                  <a:lnTo>
                    <a:pt x="84" y="466"/>
                  </a:lnTo>
                  <a:lnTo>
                    <a:pt x="90" y="474"/>
                  </a:lnTo>
                  <a:lnTo>
                    <a:pt x="100" y="480"/>
                  </a:lnTo>
                  <a:lnTo>
                    <a:pt x="110" y="480"/>
                  </a:lnTo>
                  <a:lnTo>
                    <a:pt x="120" y="478"/>
                  </a:lnTo>
                  <a:lnTo>
                    <a:pt x="128" y="472"/>
                  </a:lnTo>
                  <a:lnTo>
                    <a:pt x="134" y="464"/>
                  </a:lnTo>
                  <a:lnTo>
                    <a:pt x="202" y="304"/>
                  </a:lnTo>
                  <a:lnTo>
                    <a:pt x="218" y="464"/>
                  </a:lnTo>
                  <a:lnTo>
                    <a:pt x="220" y="474"/>
                  </a:lnTo>
                  <a:lnTo>
                    <a:pt x="226" y="482"/>
                  </a:lnTo>
                  <a:lnTo>
                    <a:pt x="236" y="488"/>
                  </a:lnTo>
                  <a:lnTo>
                    <a:pt x="246" y="488"/>
                  </a:lnTo>
                  <a:lnTo>
                    <a:pt x="248" y="488"/>
                  </a:lnTo>
                  <a:lnTo>
                    <a:pt x="258" y="486"/>
                  </a:lnTo>
                  <a:lnTo>
                    <a:pt x="266" y="480"/>
                  </a:lnTo>
                  <a:lnTo>
                    <a:pt x="272" y="472"/>
                  </a:lnTo>
                  <a:lnTo>
                    <a:pt x="274" y="462"/>
                  </a:lnTo>
                  <a:lnTo>
                    <a:pt x="270"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67" name="テキスト ボックス 166"/>
          <p:cNvSpPr txBox="1"/>
          <p:nvPr/>
        </p:nvSpPr>
        <p:spPr bwMode="gray">
          <a:xfrm>
            <a:off x="5359109" y="2475401"/>
            <a:ext cx="1120820" cy="215444"/>
          </a:xfrm>
          <a:prstGeom prst="rect">
            <a:avLst/>
          </a:prstGeom>
          <a:noFill/>
        </p:spPr>
        <p:txBody>
          <a:bodyPr wrap="none" rtlCol="0">
            <a:spAutoFit/>
          </a:bodyPr>
          <a:lstStyle/>
          <a:p>
            <a:pPr algn="ctr"/>
            <a:r>
              <a:rPr kumimoji="1" lang="zh-TW" altLang="en-US" sz="800" dirty="0">
                <a:solidFill>
                  <a:schemeClr val="bg1"/>
                </a:solidFill>
              </a:rPr>
              <a:t>年中</a:t>
            </a:r>
            <a:r>
              <a:rPr kumimoji="1" lang="zh-TW" altLang="en-US" sz="800" dirty="0" smtClean="0">
                <a:solidFill>
                  <a:schemeClr val="bg1"/>
                </a:solidFill>
              </a:rPr>
              <a:t>無休</a:t>
            </a:r>
            <a:r>
              <a:rPr kumimoji="1" lang="en-US" altLang="zh-TW" sz="800" dirty="0" smtClean="0">
                <a:solidFill>
                  <a:schemeClr val="bg1"/>
                </a:solidFill>
              </a:rPr>
              <a:t>24</a:t>
            </a:r>
            <a:r>
              <a:rPr kumimoji="1" lang="zh-TW" altLang="en-US" sz="800" dirty="0">
                <a:solidFill>
                  <a:schemeClr val="bg1"/>
                </a:solidFill>
              </a:rPr>
              <a:t>時間対応</a:t>
            </a:r>
            <a:endParaRPr kumimoji="1" lang="ja-JP" altLang="en-US" sz="800" dirty="0">
              <a:solidFill>
                <a:schemeClr val="bg1"/>
              </a:solidFill>
            </a:endParaRPr>
          </a:p>
        </p:txBody>
      </p:sp>
      <p:grpSp>
        <p:nvGrpSpPr>
          <p:cNvPr id="89" name="グループ化 88"/>
          <p:cNvGrpSpPr>
            <a:grpSpLocks/>
          </p:cNvGrpSpPr>
          <p:nvPr/>
        </p:nvGrpSpPr>
        <p:grpSpPr bwMode="gray">
          <a:xfrm flipH="1">
            <a:off x="6621506" y="2185551"/>
            <a:ext cx="214268" cy="406165"/>
            <a:chOff x="0" y="0"/>
            <a:chExt cx="1439863" cy="2733675"/>
          </a:xfrm>
          <a:solidFill>
            <a:srgbClr val="0099CC"/>
          </a:solidFill>
        </p:grpSpPr>
        <p:sp>
          <p:nvSpPr>
            <p:cNvPr id="90" name="Freeform 84"/>
            <p:cNvSpPr>
              <a:spLocks/>
            </p:cNvSpPr>
            <p:nvPr/>
          </p:nvSpPr>
          <p:spPr bwMode="gray">
            <a:xfrm>
              <a:off x="0" y="603250"/>
              <a:ext cx="1173163" cy="2095500"/>
            </a:xfrm>
            <a:custGeom>
              <a:avLst/>
              <a:gdLst>
                <a:gd name="T0" fmla="*/ 2147483647 w 739"/>
                <a:gd name="T1" fmla="*/ 2147483647 h 1320"/>
                <a:gd name="T2" fmla="*/ 2147483647 w 739"/>
                <a:gd name="T3" fmla="*/ 2147483647 h 1320"/>
                <a:gd name="T4" fmla="*/ 2147483647 w 739"/>
                <a:gd name="T5" fmla="*/ 2147483647 h 1320"/>
                <a:gd name="T6" fmla="*/ 2147483647 w 739"/>
                <a:gd name="T7" fmla="*/ 2147483647 h 1320"/>
                <a:gd name="T8" fmla="*/ 2147483647 w 739"/>
                <a:gd name="T9" fmla="*/ 2147483647 h 1320"/>
                <a:gd name="T10" fmla="*/ 0 w 739"/>
                <a:gd name="T11" fmla="*/ 2147483647 h 1320"/>
                <a:gd name="T12" fmla="*/ 2147483647 w 739"/>
                <a:gd name="T13" fmla="*/ 2147483647 h 1320"/>
                <a:gd name="T14" fmla="*/ 2147483647 w 739"/>
                <a:gd name="T15" fmla="*/ 2147483647 h 1320"/>
                <a:gd name="T16" fmla="*/ 2147483647 w 739"/>
                <a:gd name="T17" fmla="*/ 2147483647 h 1320"/>
                <a:gd name="T18" fmla="*/ 2147483647 w 739"/>
                <a:gd name="T19" fmla="*/ 2147483647 h 1320"/>
                <a:gd name="T20" fmla="*/ 2147483647 w 739"/>
                <a:gd name="T21" fmla="*/ 2147483647 h 1320"/>
                <a:gd name="T22" fmla="*/ 2147483647 w 739"/>
                <a:gd name="T23" fmla="*/ 2147483647 h 1320"/>
                <a:gd name="T24" fmla="*/ 2147483647 w 739"/>
                <a:gd name="T25" fmla="*/ 0 h 1320"/>
                <a:gd name="T26" fmla="*/ 2147483647 w 739"/>
                <a:gd name="T27" fmla="*/ 2147483647 h 1320"/>
                <a:gd name="T28" fmla="*/ 2147483647 w 739"/>
                <a:gd name="T29" fmla="*/ 2147483647 h 1320"/>
                <a:gd name="T30" fmla="*/ 2147483647 w 739"/>
                <a:gd name="T31" fmla="*/ 2147483647 h 1320"/>
                <a:gd name="T32" fmla="*/ 2147483647 w 739"/>
                <a:gd name="T33" fmla="*/ 2147483647 h 1320"/>
                <a:gd name="T34" fmla="*/ 2147483647 w 739"/>
                <a:gd name="T35" fmla="*/ 2147483647 h 1320"/>
                <a:gd name="T36" fmla="*/ 2147483647 w 739"/>
                <a:gd name="T37" fmla="*/ 2147483647 h 1320"/>
                <a:gd name="T38" fmla="*/ 2147483647 w 739"/>
                <a:gd name="T39" fmla="*/ 2147483647 h 1320"/>
                <a:gd name="T40" fmla="*/ 2147483647 w 739"/>
                <a:gd name="T41" fmla="*/ 2147483647 h 1320"/>
                <a:gd name="T42" fmla="*/ 2147483647 w 739"/>
                <a:gd name="T43" fmla="*/ 2147483647 h 1320"/>
                <a:gd name="T44" fmla="*/ 2147483647 w 739"/>
                <a:gd name="T45" fmla="*/ 2147483647 h 1320"/>
                <a:gd name="T46" fmla="*/ 2147483647 w 739"/>
                <a:gd name="T47" fmla="*/ 2147483647 h 1320"/>
                <a:gd name="T48" fmla="*/ 2147483647 w 739"/>
                <a:gd name="T49" fmla="*/ 2147483647 h 1320"/>
                <a:gd name="T50" fmla="*/ 2147483647 w 739"/>
                <a:gd name="T51" fmla="*/ 2147483647 h 1320"/>
                <a:gd name="T52" fmla="*/ 2147483647 w 739"/>
                <a:gd name="T53" fmla="*/ 2147483647 h 1320"/>
                <a:gd name="T54" fmla="*/ 2147483647 w 739"/>
                <a:gd name="T55" fmla="*/ 2147483647 h 1320"/>
                <a:gd name="T56" fmla="*/ 2147483647 w 739"/>
                <a:gd name="T57" fmla="*/ 2147483647 h 1320"/>
                <a:gd name="T58" fmla="*/ 2147483647 w 739"/>
                <a:gd name="T59" fmla="*/ 2147483647 h 1320"/>
                <a:gd name="T60" fmla="*/ 2147483647 w 739"/>
                <a:gd name="T61" fmla="*/ 2147483647 h 1320"/>
                <a:gd name="T62" fmla="*/ 2147483647 w 739"/>
                <a:gd name="T63" fmla="*/ 2147483647 h 1320"/>
                <a:gd name="T64" fmla="*/ 2147483647 w 739"/>
                <a:gd name="T65" fmla="*/ 2147483647 h 1320"/>
                <a:gd name="T66" fmla="*/ 2147483647 w 739"/>
                <a:gd name="T67" fmla="*/ 2147483647 h 1320"/>
                <a:gd name="T68" fmla="*/ 2147483647 w 739"/>
                <a:gd name="T69" fmla="*/ 2147483647 h 1320"/>
                <a:gd name="T70" fmla="*/ 2147483647 w 739"/>
                <a:gd name="T71" fmla="*/ 2147483647 h 1320"/>
                <a:gd name="T72" fmla="*/ 2147483647 w 739"/>
                <a:gd name="T73" fmla="*/ 2147483647 h 1320"/>
                <a:gd name="T74" fmla="*/ 2147483647 w 739"/>
                <a:gd name="T75" fmla="*/ 2147483647 h 1320"/>
                <a:gd name="T76" fmla="*/ 2147483647 w 739"/>
                <a:gd name="T77" fmla="*/ 2147483647 h 1320"/>
                <a:gd name="T78" fmla="*/ 2147483647 w 739"/>
                <a:gd name="T79" fmla="*/ 2147483647 h 1320"/>
                <a:gd name="T80" fmla="*/ 2147483647 w 739"/>
                <a:gd name="T81" fmla="*/ 2147483647 h 1320"/>
                <a:gd name="T82" fmla="*/ 2147483647 w 739"/>
                <a:gd name="T83" fmla="*/ 2147483647 h 1320"/>
                <a:gd name="T84" fmla="*/ 2147483647 w 739"/>
                <a:gd name="T85" fmla="*/ 2147483647 h 1320"/>
                <a:gd name="T86" fmla="*/ 2147483647 w 739"/>
                <a:gd name="T87" fmla="*/ 2147483647 h 1320"/>
                <a:gd name="T88" fmla="*/ 2147483647 w 739"/>
                <a:gd name="T89" fmla="*/ 2147483647 h 1320"/>
                <a:gd name="T90" fmla="*/ 2147483647 w 739"/>
                <a:gd name="T91" fmla="*/ 2147483647 h 1320"/>
                <a:gd name="T92" fmla="*/ 2147483647 w 739"/>
                <a:gd name="T93" fmla="*/ 2147483647 h 1320"/>
                <a:gd name="T94" fmla="*/ 2147483647 w 739"/>
                <a:gd name="T95" fmla="*/ 2147483647 h 1320"/>
                <a:gd name="T96" fmla="*/ 2147483647 w 739"/>
                <a:gd name="T97" fmla="*/ 2147483647 h 1320"/>
                <a:gd name="T98" fmla="*/ 2147483647 w 739"/>
                <a:gd name="T99" fmla="*/ 2147483647 h 1320"/>
                <a:gd name="T100" fmla="*/ 2147483647 w 739"/>
                <a:gd name="T101" fmla="*/ 2147483647 h 1320"/>
                <a:gd name="T102" fmla="*/ 2147483647 w 739"/>
                <a:gd name="T103" fmla="*/ 2147483647 h 1320"/>
                <a:gd name="T104" fmla="*/ 2147483647 w 739"/>
                <a:gd name="T105" fmla="*/ 2147483647 h 1320"/>
                <a:gd name="T106" fmla="*/ 2147483647 w 739"/>
                <a:gd name="T107" fmla="*/ 2147483647 h 1320"/>
                <a:gd name="T108" fmla="*/ 2147483647 w 739"/>
                <a:gd name="T109" fmla="*/ 2147483647 h 1320"/>
                <a:gd name="T110" fmla="*/ 2147483647 w 739"/>
                <a:gd name="T111" fmla="*/ 2147483647 h 1320"/>
                <a:gd name="T112" fmla="*/ 2147483647 w 739"/>
                <a:gd name="T113" fmla="*/ 2147483647 h 1320"/>
                <a:gd name="T114" fmla="*/ 2147483647 w 739"/>
                <a:gd name="T115" fmla="*/ 2147483647 h 13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39" h="1320">
                  <a:moveTo>
                    <a:pt x="342" y="912"/>
                  </a:moveTo>
                  <a:lnTo>
                    <a:pt x="342" y="912"/>
                  </a:lnTo>
                  <a:lnTo>
                    <a:pt x="86" y="798"/>
                  </a:lnTo>
                  <a:lnTo>
                    <a:pt x="54" y="784"/>
                  </a:lnTo>
                  <a:lnTo>
                    <a:pt x="40" y="776"/>
                  </a:lnTo>
                  <a:lnTo>
                    <a:pt x="26" y="766"/>
                  </a:lnTo>
                  <a:lnTo>
                    <a:pt x="16" y="756"/>
                  </a:lnTo>
                  <a:lnTo>
                    <a:pt x="8" y="744"/>
                  </a:lnTo>
                  <a:lnTo>
                    <a:pt x="2" y="730"/>
                  </a:lnTo>
                  <a:lnTo>
                    <a:pt x="0" y="714"/>
                  </a:lnTo>
                  <a:lnTo>
                    <a:pt x="0" y="698"/>
                  </a:lnTo>
                  <a:lnTo>
                    <a:pt x="2" y="682"/>
                  </a:lnTo>
                  <a:lnTo>
                    <a:pt x="122" y="114"/>
                  </a:lnTo>
                  <a:lnTo>
                    <a:pt x="130" y="88"/>
                  </a:lnTo>
                  <a:lnTo>
                    <a:pt x="140" y="66"/>
                  </a:lnTo>
                  <a:lnTo>
                    <a:pt x="154" y="46"/>
                  </a:lnTo>
                  <a:lnTo>
                    <a:pt x="172" y="30"/>
                  </a:lnTo>
                  <a:lnTo>
                    <a:pt x="192" y="16"/>
                  </a:lnTo>
                  <a:lnTo>
                    <a:pt x="214" y="8"/>
                  </a:lnTo>
                  <a:lnTo>
                    <a:pt x="238" y="2"/>
                  </a:lnTo>
                  <a:lnTo>
                    <a:pt x="262" y="0"/>
                  </a:lnTo>
                  <a:lnTo>
                    <a:pt x="288" y="2"/>
                  </a:lnTo>
                  <a:lnTo>
                    <a:pt x="310" y="8"/>
                  </a:lnTo>
                  <a:lnTo>
                    <a:pt x="330" y="16"/>
                  </a:lnTo>
                  <a:lnTo>
                    <a:pt x="350" y="30"/>
                  </a:lnTo>
                  <a:lnTo>
                    <a:pt x="366" y="46"/>
                  </a:lnTo>
                  <a:lnTo>
                    <a:pt x="380" y="66"/>
                  </a:lnTo>
                  <a:lnTo>
                    <a:pt x="390" y="88"/>
                  </a:lnTo>
                  <a:lnTo>
                    <a:pt x="400" y="114"/>
                  </a:lnTo>
                  <a:lnTo>
                    <a:pt x="404" y="122"/>
                  </a:lnTo>
                  <a:lnTo>
                    <a:pt x="408" y="132"/>
                  </a:lnTo>
                  <a:lnTo>
                    <a:pt x="416" y="140"/>
                  </a:lnTo>
                  <a:lnTo>
                    <a:pt x="424" y="146"/>
                  </a:lnTo>
                  <a:lnTo>
                    <a:pt x="563" y="226"/>
                  </a:lnTo>
                  <a:lnTo>
                    <a:pt x="701" y="304"/>
                  </a:lnTo>
                  <a:lnTo>
                    <a:pt x="711" y="310"/>
                  </a:lnTo>
                  <a:lnTo>
                    <a:pt x="721" y="318"/>
                  </a:lnTo>
                  <a:lnTo>
                    <a:pt x="727" y="328"/>
                  </a:lnTo>
                  <a:lnTo>
                    <a:pt x="733" y="338"/>
                  </a:lnTo>
                  <a:lnTo>
                    <a:pt x="737" y="348"/>
                  </a:lnTo>
                  <a:lnTo>
                    <a:pt x="739" y="358"/>
                  </a:lnTo>
                  <a:lnTo>
                    <a:pt x="739" y="370"/>
                  </a:lnTo>
                  <a:lnTo>
                    <a:pt x="739" y="382"/>
                  </a:lnTo>
                  <a:lnTo>
                    <a:pt x="735" y="392"/>
                  </a:lnTo>
                  <a:lnTo>
                    <a:pt x="731" y="402"/>
                  </a:lnTo>
                  <a:lnTo>
                    <a:pt x="725" y="412"/>
                  </a:lnTo>
                  <a:lnTo>
                    <a:pt x="719" y="420"/>
                  </a:lnTo>
                  <a:lnTo>
                    <a:pt x="711" y="428"/>
                  </a:lnTo>
                  <a:lnTo>
                    <a:pt x="701" y="432"/>
                  </a:lnTo>
                  <a:lnTo>
                    <a:pt x="691" y="436"/>
                  </a:lnTo>
                  <a:lnTo>
                    <a:pt x="679" y="438"/>
                  </a:lnTo>
                  <a:lnTo>
                    <a:pt x="665" y="438"/>
                  </a:lnTo>
                  <a:lnTo>
                    <a:pt x="651" y="436"/>
                  </a:lnTo>
                  <a:lnTo>
                    <a:pt x="639" y="432"/>
                  </a:lnTo>
                  <a:lnTo>
                    <a:pt x="625" y="426"/>
                  </a:lnTo>
                  <a:lnTo>
                    <a:pt x="517" y="366"/>
                  </a:lnTo>
                  <a:lnTo>
                    <a:pt x="410" y="304"/>
                  </a:lnTo>
                  <a:lnTo>
                    <a:pt x="378" y="288"/>
                  </a:lnTo>
                  <a:lnTo>
                    <a:pt x="302" y="644"/>
                  </a:lnTo>
                  <a:lnTo>
                    <a:pt x="487" y="726"/>
                  </a:lnTo>
                  <a:lnTo>
                    <a:pt x="525" y="742"/>
                  </a:lnTo>
                  <a:lnTo>
                    <a:pt x="553" y="756"/>
                  </a:lnTo>
                  <a:lnTo>
                    <a:pt x="563" y="764"/>
                  </a:lnTo>
                  <a:lnTo>
                    <a:pt x="573" y="772"/>
                  </a:lnTo>
                  <a:lnTo>
                    <a:pt x="579" y="780"/>
                  </a:lnTo>
                  <a:lnTo>
                    <a:pt x="585" y="788"/>
                  </a:lnTo>
                  <a:lnTo>
                    <a:pt x="589" y="796"/>
                  </a:lnTo>
                  <a:lnTo>
                    <a:pt x="591" y="806"/>
                  </a:lnTo>
                  <a:lnTo>
                    <a:pt x="593" y="818"/>
                  </a:lnTo>
                  <a:lnTo>
                    <a:pt x="591" y="830"/>
                  </a:lnTo>
                  <a:lnTo>
                    <a:pt x="587" y="862"/>
                  </a:lnTo>
                  <a:lnTo>
                    <a:pt x="579" y="902"/>
                  </a:lnTo>
                  <a:lnTo>
                    <a:pt x="513" y="1220"/>
                  </a:lnTo>
                  <a:lnTo>
                    <a:pt x="507" y="1242"/>
                  </a:lnTo>
                  <a:lnTo>
                    <a:pt x="497" y="1260"/>
                  </a:lnTo>
                  <a:lnTo>
                    <a:pt x="485" y="1278"/>
                  </a:lnTo>
                  <a:lnTo>
                    <a:pt x="471" y="1292"/>
                  </a:lnTo>
                  <a:lnTo>
                    <a:pt x="455" y="1304"/>
                  </a:lnTo>
                  <a:lnTo>
                    <a:pt x="438" y="1312"/>
                  </a:lnTo>
                  <a:lnTo>
                    <a:pt x="418" y="1318"/>
                  </a:lnTo>
                  <a:lnTo>
                    <a:pt x="398" y="1320"/>
                  </a:lnTo>
                  <a:lnTo>
                    <a:pt x="378" y="1320"/>
                  </a:lnTo>
                  <a:lnTo>
                    <a:pt x="360" y="1314"/>
                  </a:lnTo>
                  <a:lnTo>
                    <a:pt x="342" y="1308"/>
                  </a:lnTo>
                  <a:lnTo>
                    <a:pt x="326" y="1296"/>
                  </a:lnTo>
                  <a:lnTo>
                    <a:pt x="312" y="1284"/>
                  </a:lnTo>
                  <a:lnTo>
                    <a:pt x="302" y="1268"/>
                  </a:lnTo>
                  <a:lnTo>
                    <a:pt x="292" y="1252"/>
                  </a:lnTo>
                  <a:lnTo>
                    <a:pt x="288" y="1232"/>
                  </a:lnTo>
                  <a:lnTo>
                    <a:pt x="286" y="1212"/>
                  </a:lnTo>
                  <a:lnTo>
                    <a:pt x="286" y="1192"/>
                  </a:lnTo>
                  <a:lnTo>
                    <a:pt x="290" y="1170"/>
                  </a:lnTo>
                  <a:lnTo>
                    <a:pt x="294" y="1150"/>
                  </a:lnTo>
                  <a:lnTo>
                    <a:pt x="318" y="1032"/>
                  </a:lnTo>
                  <a:lnTo>
                    <a:pt x="342" y="9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11" name="Freeform 85"/>
            <p:cNvSpPr>
              <a:spLocks/>
            </p:cNvSpPr>
            <p:nvPr/>
          </p:nvSpPr>
          <p:spPr bwMode="gray">
            <a:xfrm>
              <a:off x="428625" y="0"/>
              <a:ext cx="655638" cy="657225"/>
            </a:xfrm>
            <a:custGeom>
              <a:avLst/>
              <a:gdLst>
                <a:gd name="T0" fmla="*/ 2147483647 w 413"/>
                <a:gd name="T1" fmla="*/ 2147483647 h 414"/>
                <a:gd name="T2" fmla="*/ 2147483647 w 413"/>
                <a:gd name="T3" fmla="*/ 2147483647 h 414"/>
                <a:gd name="T4" fmla="*/ 2147483647 w 413"/>
                <a:gd name="T5" fmla="*/ 2147483647 h 414"/>
                <a:gd name="T6" fmla="*/ 2147483647 w 413"/>
                <a:gd name="T7" fmla="*/ 2147483647 h 414"/>
                <a:gd name="T8" fmla="*/ 2147483647 w 413"/>
                <a:gd name="T9" fmla="*/ 2147483647 h 414"/>
                <a:gd name="T10" fmla="*/ 2147483647 w 413"/>
                <a:gd name="T11" fmla="*/ 2147483647 h 414"/>
                <a:gd name="T12" fmla="*/ 2147483647 w 413"/>
                <a:gd name="T13" fmla="*/ 2147483647 h 414"/>
                <a:gd name="T14" fmla="*/ 2147483647 w 413"/>
                <a:gd name="T15" fmla="*/ 2147483647 h 414"/>
                <a:gd name="T16" fmla="*/ 2147483647 w 413"/>
                <a:gd name="T17" fmla="*/ 2147483647 h 414"/>
                <a:gd name="T18" fmla="*/ 2147483647 w 413"/>
                <a:gd name="T19" fmla="*/ 2147483647 h 414"/>
                <a:gd name="T20" fmla="*/ 2147483647 w 413"/>
                <a:gd name="T21" fmla="*/ 2147483647 h 414"/>
                <a:gd name="T22" fmla="*/ 2147483647 w 413"/>
                <a:gd name="T23" fmla="*/ 2147483647 h 414"/>
                <a:gd name="T24" fmla="*/ 2147483647 w 413"/>
                <a:gd name="T25" fmla="*/ 2147483647 h 414"/>
                <a:gd name="T26" fmla="*/ 2147483647 w 413"/>
                <a:gd name="T27" fmla="*/ 2147483647 h 414"/>
                <a:gd name="T28" fmla="*/ 2147483647 w 413"/>
                <a:gd name="T29" fmla="*/ 2147483647 h 414"/>
                <a:gd name="T30" fmla="*/ 2147483647 w 413"/>
                <a:gd name="T31" fmla="*/ 2147483647 h 414"/>
                <a:gd name="T32" fmla="*/ 2147483647 w 413"/>
                <a:gd name="T33" fmla="*/ 2147483647 h 414"/>
                <a:gd name="T34" fmla="*/ 0 w 413"/>
                <a:gd name="T35" fmla="*/ 2147483647 h 414"/>
                <a:gd name="T36" fmla="*/ 2147483647 w 413"/>
                <a:gd name="T37" fmla="*/ 2147483647 h 414"/>
                <a:gd name="T38" fmla="*/ 2147483647 w 413"/>
                <a:gd name="T39" fmla="*/ 2147483647 h 414"/>
                <a:gd name="T40" fmla="*/ 2147483647 w 413"/>
                <a:gd name="T41" fmla="*/ 2147483647 h 414"/>
                <a:gd name="T42" fmla="*/ 2147483647 w 413"/>
                <a:gd name="T43" fmla="*/ 2147483647 h 414"/>
                <a:gd name="T44" fmla="*/ 2147483647 w 413"/>
                <a:gd name="T45" fmla="*/ 2147483647 h 414"/>
                <a:gd name="T46" fmla="*/ 2147483647 w 413"/>
                <a:gd name="T47" fmla="*/ 2147483647 h 414"/>
                <a:gd name="T48" fmla="*/ 2147483647 w 413"/>
                <a:gd name="T49" fmla="*/ 2147483647 h 414"/>
                <a:gd name="T50" fmla="*/ 2147483647 w 413"/>
                <a:gd name="T51" fmla="*/ 0 h 414"/>
                <a:gd name="T52" fmla="*/ 2147483647 w 413"/>
                <a:gd name="T53" fmla="*/ 2147483647 h 414"/>
                <a:gd name="T54" fmla="*/ 2147483647 w 413"/>
                <a:gd name="T55" fmla="*/ 2147483647 h 414"/>
                <a:gd name="T56" fmla="*/ 2147483647 w 413"/>
                <a:gd name="T57" fmla="*/ 2147483647 h 414"/>
                <a:gd name="T58" fmla="*/ 2147483647 w 413"/>
                <a:gd name="T59" fmla="*/ 2147483647 h 414"/>
                <a:gd name="T60" fmla="*/ 2147483647 w 413"/>
                <a:gd name="T61" fmla="*/ 2147483647 h 414"/>
                <a:gd name="T62" fmla="*/ 2147483647 w 413"/>
                <a:gd name="T63" fmla="*/ 2147483647 h 414"/>
                <a:gd name="T64" fmla="*/ 2147483647 w 413"/>
                <a:gd name="T65" fmla="*/ 2147483647 h 414"/>
                <a:gd name="T66" fmla="*/ 2147483647 w 413"/>
                <a:gd name="T67" fmla="*/ 2147483647 h 414"/>
                <a:gd name="T68" fmla="*/ 2147483647 w 413"/>
                <a:gd name="T69" fmla="*/ 2147483647 h 4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3" h="414">
                  <a:moveTo>
                    <a:pt x="413" y="206"/>
                  </a:moveTo>
                  <a:lnTo>
                    <a:pt x="413" y="206"/>
                  </a:lnTo>
                  <a:lnTo>
                    <a:pt x="413" y="226"/>
                  </a:lnTo>
                  <a:lnTo>
                    <a:pt x="411" y="248"/>
                  </a:lnTo>
                  <a:lnTo>
                    <a:pt x="405" y="268"/>
                  </a:lnTo>
                  <a:lnTo>
                    <a:pt x="399" y="286"/>
                  </a:lnTo>
                  <a:lnTo>
                    <a:pt x="389" y="304"/>
                  </a:lnTo>
                  <a:lnTo>
                    <a:pt x="379" y="322"/>
                  </a:lnTo>
                  <a:lnTo>
                    <a:pt x="367" y="338"/>
                  </a:lnTo>
                  <a:lnTo>
                    <a:pt x="355" y="352"/>
                  </a:lnTo>
                  <a:lnTo>
                    <a:pt x="341" y="366"/>
                  </a:lnTo>
                  <a:lnTo>
                    <a:pt x="325" y="378"/>
                  </a:lnTo>
                  <a:lnTo>
                    <a:pt x="307" y="388"/>
                  </a:lnTo>
                  <a:lnTo>
                    <a:pt x="289" y="398"/>
                  </a:lnTo>
                  <a:lnTo>
                    <a:pt x="271" y="404"/>
                  </a:lnTo>
                  <a:lnTo>
                    <a:pt x="251" y="410"/>
                  </a:lnTo>
                  <a:lnTo>
                    <a:pt x="231" y="414"/>
                  </a:lnTo>
                  <a:lnTo>
                    <a:pt x="209" y="414"/>
                  </a:lnTo>
                  <a:lnTo>
                    <a:pt x="189" y="414"/>
                  </a:lnTo>
                  <a:lnTo>
                    <a:pt x="166" y="410"/>
                  </a:lnTo>
                  <a:lnTo>
                    <a:pt x="146" y="406"/>
                  </a:lnTo>
                  <a:lnTo>
                    <a:pt x="128" y="398"/>
                  </a:lnTo>
                  <a:lnTo>
                    <a:pt x="110" y="390"/>
                  </a:lnTo>
                  <a:lnTo>
                    <a:pt x="92" y="380"/>
                  </a:lnTo>
                  <a:lnTo>
                    <a:pt x="76" y="368"/>
                  </a:lnTo>
                  <a:lnTo>
                    <a:pt x="62" y="354"/>
                  </a:lnTo>
                  <a:lnTo>
                    <a:pt x="48" y="340"/>
                  </a:lnTo>
                  <a:lnTo>
                    <a:pt x="36" y="324"/>
                  </a:lnTo>
                  <a:lnTo>
                    <a:pt x="26" y="308"/>
                  </a:lnTo>
                  <a:lnTo>
                    <a:pt x="18" y="288"/>
                  </a:lnTo>
                  <a:lnTo>
                    <a:pt x="10" y="270"/>
                  </a:lnTo>
                  <a:lnTo>
                    <a:pt x="6" y="250"/>
                  </a:lnTo>
                  <a:lnTo>
                    <a:pt x="2" y="230"/>
                  </a:lnTo>
                  <a:lnTo>
                    <a:pt x="0" y="208"/>
                  </a:lnTo>
                  <a:lnTo>
                    <a:pt x="2" y="186"/>
                  </a:lnTo>
                  <a:lnTo>
                    <a:pt x="4" y="166"/>
                  </a:lnTo>
                  <a:lnTo>
                    <a:pt x="10" y="146"/>
                  </a:lnTo>
                  <a:lnTo>
                    <a:pt x="16" y="128"/>
                  </a:lnTo>
                  <a:lnTo>
                    <a:pt x="24" y="110"/>
                  </a:lnTo>
                  <a:lnTo>
                    <a:pt x="34" y="92"/>
                  </a:lnTo>
                  <a:lnTo>
                    <a:pt x="46" y="76"/>
                  </a:lnTo>
                  <a:lnTo>
                    <a:pt x="60" y="62"/>
                  </a:lnTo>
                  <a:lnTo>
                    <a:pt x="74" y="48"/>
                  </a:lnTo>
                  <a:lnTo>
                    <a:pt x="90" y="36"/>
                  </a:lnTo>
                  <a:lnTo>
                    <a:pt x="106" y="26"/>
                  </a:lnTo>
                  <a:lnTo>
                    <a:pt x="124" y="16"/>
                  </a:lnTo>
                  <a:lnTo>
                    <a:pt x="142" y="10"/>
                  </a:lnTo>
                  <a:lnTo>
                    <a:pt x="162" y="4"/>
                  </a:lnTo>
                  <a:lnTo>
                    <a:pt x="183" y="2"/>
                  </a:lnTo>
                  <a:lnTo>
                    <a:pt x="203" y="0"/>
                  </a:lnTo>
                  <a:lnTo>
                    <a:pt x="225" y="2"/>
                  </a:lnTo>
                  <a:lnTo>
                    <a:pt x="247" y="4"/>
                  </a:lnTo>
                  <a:lnTo>
                    <a:pt x="267" y="8"/>
                  </a:lnTo>
                  <a:lnTo>
                    <a:pt x="287" y="16"/>
                  </a:lnTo>
                  <a:lnTo>
                    <a:pt x="305" y="24"/>
                  </a:lnTo>
                  <a:lnTo>
                    <a:pt x="321" y="34"/>
                  </a:lnTo>
                  <a:lnTo>
                    <a:pt x="339" y="46"/>
                  </a:lnTo>
                  <a:lnTo>
                    <a:pt x="353" y="58"/>
                  </a:lnTo>
                  <a:lnTo>
                    <a:pt x="367" y="74"/>
                  </a:lnTo>
                  <a:lnTo>
                    <a:pt x="379" y="90"/>
                  </a:lnTo>
                  <a:lnTo>
                    <a:pt x="389" y="106"/>
                  </a:lnTo>
                  <a:lnTo>
                    <a:pt x="397" y="124"/>
                  </a:lnTo>
                  <a:lnTo>
                    <a:pt x="405" y="144"/>
                  </a:lnTo>
                  <a:lnTo>
                    <a:pt x="409" y="164"/>
                  </a:lnTo>
                  <a:lnTo>
                    <a:pt x="413" y="184"/>
                  </a:lnTo>
                  <a:lnTo>
                    <a:pt x="413"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12" name="Freeform 86"/>
            <p:cNvSpPr>
              <a:spLocks/>
            </p:cNvSpPr>
            <p:nvPr/>
          </p:nvSpPr>
          <p:spPr bwMode="gray">
            <a:xfrm>
              <a:off x="989013" y="1298575"/>
              <a:ext cx="450850" cy="1435100"/>
            </a:xfrm>
            <a:custGeom>
              <a:avLst/>
              <a:gdLst>
                <a:gd name="T0" fmla="*/ 2147483647 w 284"/>
                <a:gd name="T1" fmla="*/ 2147483647 h 904"/>
                <a:gd name="T2" fmla="*/ 2147483647 w 284"/>
                <a:gd name="T3" fmla="*/ 2147483647 h 904"/>
                <a:gd name="T4" fmla="*/ 2147483647 w 284"/>
                <a:gd name="T5" fmla="*/ 2147483647 h 904"/>
                <a:gd name="T6" fmla="*/ 2147483647 w 284"/>
                <a:gd name="T7" fmla="*/ 2147483647 h 904"/>
                <a:gd name="T8" fmla="*/ 2147483647 w 284"/>
                <a:gd name="T9" fmla="*/ 2147483647 h 904"/>
                <a:gd name="T10" fmla="*/ 2147483647 w 284"/>
                <a:gd name="T11" fmla="*/ 2147483647 h 904"/>
                <a:gd name="T12" fmla="*/ 2147483647 w 284"/>
                <a:gd name="T13" fmla="*/ 2147483647 h 904"/>
                <a:gd name="T14" fmla="*/ 2147483647 w 284"/>
                <a:gd name="T15" fmla="*/ 2147483647 h 904"/>
                <a:gd name="T16" fmla="*/ 2147483647 w 284"/>
                <a:gd name="T17" fmla="*/ 2147483647 h 904"/>
                <a:gd name="T18" fmla="*/ 2147483647 w 284"/>
                <a:gd name="T19" fmla="*/ 2147483647 h 904"/>
                <a:gd name="T20" fmla="*/ 2147483647 w 284"/>
                <a:gd name="T21" fmla="*/ 2147483647 h 904"/>
                <a:gd name="T22" fmla="*/ 2147483647 w 284"/>
                <a:gd name="T23" fmla="*/ 2147483647 h 904"/>
                <a:gd name="T24" fmla="*/ 2147483647 w 284"/>
                <a:gd name="T25" fmla="*/ 2147483647 h 904"/>
                <a:gd name="T26" fmla="*/ 2147483647 w 284"/>
                <a:gd name="T27" fmla="*/ 2147483647 h 904"/>
                <a:gd name="T28" fmla="*/ 2147483647 w 284"/>
                <a:gd name="T29" fmla="*/ 2147483647 h 904"/>
                <a:gd name="T30" fmla="*/ 2147483647 w 284"/>
                <a:gd name="T31" fmla="*/ 2147483647 h 904"/>
                <a:gd name="T32" fmla="*/ 2147483647 w 284"/>
                <a:gd name="T33" fmla="*/ 2147483647 h 904"/>
                <a:gd name="T34" fmla="*/ 2147483647 w 284"/>
                <a:gd name="T35" fmla="*/ 2147483647 h 904"/>
                <a:gd name="T36" fmla="*/ 2147483647 w 284"/>
                <a:gd name="T37" fmla="*/ 2147483647 h 904"/>
                <a:gd name="T38" fmla="*/ 2147483647 w 284"/>
                <a:gd name="T39" fmla="*/ 2147483647 h 904"/>
                <a:gd name="T40" fmla="*/ 2147483647 w 284"/>
                <a:gd name="T41" fmla="*/ 2147483647 h 904"/>
                <a:gd name="T42" fmla="*/ 2147483647 w 284"/>
                <a:gd name="T43" fmla="*/ 2147483647 h 904"/>
                <a:gd name="T44" fmla="*/ 2147483647 w 284"/>
                <a:gd name="T45" fmla="*/ 2147483647 h 904"/>
                <a:gd name="T46" fmla="*/ 2147483647 w 284"/>
                <a:gd name="T47" fmla="*/ 2147483647 h 904"/>
                <a:gd name="T48" fmla="*/ 2147483647 w 284"/>
                <a:gd name="T49" fmla="*/ 2147483647 h 904"/>
                <a:gd name="T50" fmla="*/ 2147483647 w 284"/>
                <a:gd name="T51" fmla="*/ 2147483647 h 904"/>
                <a:gd name="T52" fmla="*/ 2147483647 w 284"/>
                <a:gd name="T53" fmla="*/ 2147483647 h 904"/>
                <a:gd name="T54" fmla="*/ 2147483647 w 284"/>
                <a:gd name="T55" fmla="*/ 2147483647 h 904"/>
                <a:gd name="T56" fmla="*/ 2147483647 w 284"/>
                <a:gd name="T57" fmla="*/ 2147483647 h 904"/>
                <a:gd name="T58" fmla="*/ 2147483647 w 284"/>
                <a:gd name="T59" fmla="*/ 2147483647 h 904"/>
                <a:gd name="T60" fmla="*/ 2147483647 w 284"/>
                <a:gd name="T61" fmla="*/ 2147483647 h 904"/>
                <a:gd name="T62" fmla="*/ 2147483647 w 284"/>
                <a:gd name="T63" fmla="*/ 2147483647 h 904"/>
                <a:gd name="T64" fmla="*/ 2147483647 w 284"/>
                <a:gd name="T65" fmla="*/ 2147483647 h 904"/>
                <a:gd name="T66" fmla="*/ 2147483647 w 284"/>
                <a:gd name="T67" fmla="*/ 2147483647 h 904"/>
                <a:gd name="T68" fmla="*/ 2147483647 w 284"/>
                <a:gd name="T69" fmla="*/ 2147483647 h 904"/>
                <a:gd name="T70" fmla="*/ 2147483647 w 284"/>
                <a:gd name="T71" fmla="*/ 2147483647 h 904"/>
                <a:gd name="T72" fmla="*/ 2147483647 w 284"/>
                <a:gd name="T73" fmla="*/ 2147483647 h 904"/>
                <a:gd name="T74" fmla="*/ 0 w 284"/>
                <a:gd name="T75" fmla="*/ 2147483647 h 904"/>
                <a:gd name="T76" fmla="*/ 2147483647 w 284"/>
                <a:gd name="T77" fmla="*/ 2147483647 h 904"/>
                <a:gd name="T78" fmla="*/ 2147483647 w 284"/>
                <a:gd name="T79" fmla="*/ 2147483647 h 904"/>
                <a:gd name="T80" fmla="*/ 2147483647 w 284"/>
                <a:gd name="T81" fmla="*/ 2147483647 h 904"/>
                <a:gd name="T82" fmla="*/ 2147483647 w 284"/>
                <a:gd name="T83" fmla="*/ 2147483647 h 904"/>
                <a:gd name="T84" fmla="*/ 2147483647 w 284"/>
                <a:gd name="T85" fmla="*/ 2147483647 h 904"/>
                <a:gd name="T86" fmla="*/ 2147483647 w 284"/>
                <a:gd name="T87" fmla="*/ 0 h 904"/>
                <a:gd name="T88" fmla="*/ 2147483647 w 284"/>
                <a:gd name="T89" fmla="*/ 2147483647 h 904"/>
                <a:gd name="T90" fmla="*/ 2147483647 w 284"/>
                <a:gd name="T91" fmla="*/ 2147483647 h 904"/>
                <a:gd name="T92" fmla="*/ 2147483647 w 284"/>
                <a:gd name="T93" fmla="*/ 2147483647 h 904"/>
                <a:gd name="T94" fmla="*/ 2147483647 w 284"/>
                <a:gd name="T95" fmla="*/ 2147483647 h 904"/>
                <a:gd name="T96" fmla="*/ 2147483647 w 284"/>
                <a:gd name="T97" fmla="*/ 2147483647 h 904"/>
                <a:gd name="T98" fmla="*/ 2147483647 w 284"/>
                <a:gd name="T99" fmla="*/ 2147483647 h 9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4" h="904">
                  <a:moveTo>
                    <a:pt x="284" y="496"/>
                  </a:moveTo>
                  <a:lnTo>
                    <a:pt x="284" y="496"/>
                  </a:lnTo>
                  <a:lnTo>
                    <a:pt x="284" y="852"/>
                  </a:lnTo>
                  <a:lnTo>
                    <a:pt x="282" y="864"/>
                  </a:lnTo>
                  <a:lnTo>
                    <a:pt x="282" y="876"/>
                  </a:lnTo>
                  <a:lnTo>
                    <a:pt x="278" y="884"/>
                  </a:lnTo>
                  <a:lnTo>
                    <a:pt x="274" y="892"/>
                  </a:lnTo>
                  <a:lnTo>
                    <a:pt x="270" y="896"/>
                  </a:lnTo>
                  <a:lnTo>
                    <a:pt x="264" y="900"/>
                  </a:lnTo>
                  <a:lnTo>
                    <a:pt x="256" y="902"/>
                  </a:lnTo>
                  <a:lnTo>
                    <a:pt x="246" y="904"/>
                  </a:lnTo>
                  <a:lnTo>
                    <a:pt x="238" y="904"/>
                  </a:lnTo>
                  <a:lnTo>
                    <a:pt x="230" y="900"/>
                  </a:lnTo>
                  <a:lnTo>
                    <a:pt x="222" y="896"/>
                  </a:lnTo>
                  <a:lnTo>
                    <a:pt x="218" y="892"/>
                  </a:lnTo>
                  <a:lnTo>
                    <a:pt x="212" y="884"/>
                  </a:lnTo>
                  <a:lnTo>
                    <a:pt x="210" y="874"/>
                  </a:lnTo>
                  <a:lnTo>
                    <a:pt x="208" y="864"/>
                  </a:lnTo>
                  <a:lnTo>
                    <a:pt x="208" y="852"/>
                  </a:lnTo>
                  <a:lnTo>
                    <a:pt x="208" y="172"/>
                  </a:lnTo>
                  <a:lnTo>
                    <a:pt x="206" y="136"/>
                  </a:lnTo>
                  <a:lnTo>
                    <a:pt x="204" y="126"/>
                  </a:lnTo>
                  <a:lnTo>
                    <a:pt x="202" y="116"/>
                  </a:lnTo>
                  <a:lnTo>
                    <a:pt x="198" y="106"/>
                  </a:lnTo>
                  <a:lnTo>
                    <a:pt x="192" y="98"/>
                  </a:lnTo>
                  <a:lnTo>
                    <a:pt x="186" y="92"/>
                  </a:lnTo>
                  <a:lnTo>
                    <a:pt x="178" y="86"/>
                  </a:lnTo>
                  <a:lnTo>
                    <a:pt x="168" y="82"/>
                  </a:lnTo>
                  <a:lnTo>
                    <a:pt x="158" y="78"/>
                  </a:lnTo>
                  <a:lnTo>
                    <a:pt x="148" y="76"/>
                  </a:lnTo>
                  <a:lnTo>
                    <a:pt x="138" y="76"/>
                  </a:lnTo>
                  <a:lnTo>
                    <a:pt x="128" y="76"/>
                  </a:lnTo>
                  <a:lnTo>
                    <a:pt x="120" y="78"/>
                  </a:lnTo>
                  <a:lnTo>
                    <a:pt x="112" y="82"/>
                  </a:lnTo>
                  <a:lnTo>
                    <a:pt x="104" y="88"/>
                  </a:lnTo>
                  <a:lnTo>
                    <a:pt x="96" y="94"/>
                  </a:lnTo>
                  <a:lnTo>
                    <a:pt x="88" y="102"/>
                  </a:lnTo>
                  <a:lnTo>
                    <a:pt x="84" y="112"/>
                  </a:lnTo>
                  <a:lnTo>
                    <a:pt x="78" y="120"/>
                  </a:lnTo>
                  <a:lnTo>
                    <a:pt x="76" y="130"/>
                  </a:lnTo>
                  <a:lnTo>
                    <a:pt x="76" y="140"/>
                  </a:lnTo>
                  <a:lnTo>
                    <a:pt x="76" y="150"/>
                  </a:lnTo>
                  <a:lnTo>
                    <a:pt x="78" y="160"/>
                  </a:lnTo>
                  <a:lnTo>
                    <a:pt x="82" y="168"/>
                  </a:lnTo>
                  <a:lnTo>
                    <a:pt x="86" y="178"/>
                  </a:lnTo>
                  <a:lnTo>
                    <a:pt x="94" y="188"/>
                  </a:lnTo>
                  <a:lnTo>
                    <a:pt x="100" y="196"/>
                  </a:lnTo>
                  <a:lnTo>
                    <a:pt x="106" y="206"/>
                  </a:lnTo>
                  <a:lnTo>
                    <a:pt x="108" y="214"/>
                  </a:lnTo>
                  <a:lnTo>
                    <a:pt x="110" y="222"/>
                  </a:lnTo>
                  <a:lnTo>
                    <a:pt x="108" y="230"/>
                  </a:lnTo>
                  <a:lnTo>
                    <a:pt x="106" y="236"/>
                  </a:lnTo>
                  <a:lnTo>
                    <a:pt x="102" y="244"/>
                  </a:lnTo>
                  <a:lnTo>
                    <a:pt x="96" y="248"/>
                  </a:lnTo>
                  <a:lnTo>
                    <a:pt x="88" y="254"/>
                  </a:lnTo>
                  <a:lnTo>
                    <a:pt x="80" y="256"/>
                  </a:lnTo>
                  <a:lnTo>
                    <a:pt x="72" y="258"/>
                  </a:lnTo>
                  <a:lnTo>
                    <a:pt x="64" y="256"/>
                  </a:lnTo>
                  <a:lnTo>
                    <a:pt x="58" y="254"/>
                  </a:lnTo>
                  <a:lnTo>
                    <a:pt x="50" y="250"/>
                  </a:lnTo>
                  <a:lnTo>
                    <a:pt x="38" y="238"/>
                  </a:lnTo>
                  <a:lnTo>
                    <a:pt x="22" y="220"/>
                  </a:lnTo>
                  <a:lnTo>
                    <a:pt x="12" y="200"/>
                  </a:lnTo>
                  <a:lnTo>
                    <a:pt x="4" y="180"/>
                  </a:lnTo>
                  <a:lnTo>
                    <a:pt x="0" y="156"/>
                  </a:lnTo>
                  <a:lnTo>
                    <a:pt x="0" y="134"/>
                  </a:lnTo>
                  <a:lnTo>
                    <a:pt x="2" y="112"/>
                  </a:lnTo>
                  <a:lnTo>
                    <a:pt x="8" y="90"/>
                  </a:lnTo>
                  <a:lnTo>
                    <a:pt x="18" y="68"/>
                  </a:lnTo>
                  <a:lnTo>
                    <a:pt x="32" y="50"/>
                  </a:lnTo>
                  <a:lnTo>
                    <a:pt x="48" y="32"/>
                  </a:lnTo>
                  <a:lnTo>
                    <a:pt x="68" y="20"/>
                  </a:lnTo>
                  <a:lnTo>
                    <a:pt x="88" y="10"/>
                  </a:lnTo>
                  <a:lnTo>
                    <a:pt x="108" y="2"/>
                  </a:lnTo>
                  <a:lnTo>
                    <a:pt x="132" y="0"/>
                  </a:lnTo>
                  <a:lnTo>
                    <a:pt x="154" y="0"/>
                  </a:lnTo>
                  <a:lnTo>
                    <a:pt x="178" y="4"/>
                  </a:lnTo>
                  <a:lnTo>
                    <a:pt x="200" y="12"/>
                  </a:lnTo>
                  <a:lnTo>
                    <a:pt x="220" y="22"/>
                  </a:lnTo>
                  <a:lnTo>
                    <a:pt x="238" y="36"/>
                  </a:lnTo>
                  <a:lnTo>
                    <a:pt x="254" y="52"/>
                  </a:lnTo>
                  <a:lnTo>
                    <a:pt x="266" y="72"/>
                  </a:lnTo>
                  <a:lnTo>
                    <a:pt x="276" y="92"/>
                  </a:lnTo>
                  <a:lnTo>
                    <a:pt x="282" y="114"/>
                  </a:lnTo>
                  <a:lnTo>
                    <a:pt x="284" y="138"/>
                  </a:lnTo>
                  <a:lnTo>
                    <a:pt x="284"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grpSp>
        <p:nvGrpSpPr>
          <p:cNvPr id="83" name="グループ化 155"/>
          <p:cNvGrpSpPr>
            <a:grpSpLocks/>
          </p:cNvGrpSpPr>
          <p:nvPr/>
        </p:nvGrpSpPr>
        <p:grpSpPr bwMode="gray">
          <a:xfrm>
            <a:off x="6519011" y="3429041"/>
            <a:ext cx="400609" cy="293229"/>
            <a:chOff x="11366501" y="3144838"/>
            <a:chExt cx="1231900" cy="901700"/>
          </a:xfrm>
          <a:solidFill>
            <a:srgbClr val="0099CC"/>
          </a:solidFill>
        </p:grpSpPr>
        <p:sp>
          <p:nvSpPr>
            <p:cNvPr id="84" name="Freeform 32"/>
            <p:cNvSpPr>
              <a:spLocks/>
            </p:cNvSpPr>
            <p:nvPr/>
          </p:nvSpPr>
          <p:spPr bwMode="gray">
            <a:xfrm>
              <a:off x="11366501" y="3192463"/>
              <a:ext cx="419100" cy="781050"/>
            </a:xfrm>
            <a:custGeom>
              <a:avLst/>
              <a:gdLst>
                <a:gd name="T0" fmla="*/ 604837500 w 264"/>
                <a:gd name="T1" fmla="*/ 887095000 h 492"/>
                <a:gd name="T2" fmla="*/ 635079375 w 264"/>
                <a:gd name="T3" fmla="*/ 871974063 h 492"/>
                <a:gd name="T4" fmla="*/ 645160000 w 264"/>
                <a:gd name="T5" fmla="*/ 851812813 h 492"/>
                <a:gd name="T6" fmla="*/ 635079375 w 264"/>
                <a:gd name="T7" fmla="*/ 826611250 h 492"/>
                <a:gd name="T8" fmla="*/ 630039063 w 264"/>
                <a:gd name="T9" fmla="*/ 796369375 h 492"/>
                <a:gd name="T10" fmla="*/ 630039063 w 264"/>
                <a:gd name="T11" fmla="*/ 761087188 h 492"/>
                <a:gd name="T12" fmla="*/ 665321250 w 264"/>
                <a:gd name="T13" fmla="*/ 660280938 h 492"/>
                <a:gd name="T14" fmla="*/ 660280938 w 264"/>
                <a:gd name="T15" fmla="*/ 650200313 h 492"/>
                <a:gd name="T16" fmla="*/ 630039063 w 264"/>
                <a:gd name="T17" fmla="*/ 624998750 h 492"/>
                <a:gd name="T18" fmla="*/ 574595625 w 264"/>
                <a:gd name="T19" fmla="*/ 544353750 h 492"/>
                <a:gd name="T20" fmla="*/ 554434375 w 264"/>
                <a:gd name="T21" fmla="*/ 488910313 h 492"/>
                <a:gd name="T22" fmla="*/ 554434375 w 264"/>
                <a:gd name="T23" fmla="*/ 418345938 h 492"/>
                <a:gd name="T24" fmla="*/ 579635938 w 264"/>
                <a:gd name="T25" fmla="*/ 352821875 h 492"/>
                <a:gd name="T26" fmla="*/ 574595625 w 264"/>
                <a:gd name="T27" fmla="*/ 322580000 h 492"/>
                <a:gd name="T28" fmla="*/ 569555313 w 264"/>
                <a:gd name="T29" fmla="*/ 186491563 h 492"/>
                <a:gd name="T30" fmla="*/ 579635938 w 264"/>
                <a:gd name="T31" fmla="*/ 75604688 h 492"/>
                <a:gd name="T32" fmla="*/ 589716563 w 264"/>
                <a:gd name="T33" fmla="*/ 25201563 h 492"/>
                <a:gd name="T34" fmla="*/ 529232813 w 264"/>
                <a:gd name="T35" fmla="*/ 10080625 h 492"/>
                <a:gd name="T36" fmla="*/ 458668438 w 264"/>
                <a:gd name="T37" fmla="*/ 15120938 h 492"/>
                <a:gd name="T38" fmla="*/ 413305625 w 264"/>
                <a:gd name="T39" fmla="*/ 25201563 h 492"/>
                <a:gd name="T40" fmla="*/ 372983125 w 264"/>
                <a:gd name="T41" fmla="*/ 25201563 h 492"/>
                <a:gd name="T42" fmla="*/ 322580000 w 264"/>
                <a:gd name="T43" fmla="*/ 15120938 h 492"/>
                <a:gd name="T44" fmla="*/ 297378438 w 264"/>
                <a:gd name="T45" fmla="*/ 0 h 492"/>
                <a:gd name="T46" fmla="*/ 267136563 w 264"/>
                <a:gd name="T47" fmla="*/ 25201563 h 492"/>
                <a:gd name="T48" fmla="*/ 226814063 w 264"/>
                <a:gd name="T49" fmla="*/ 80645000 h 492"/>
                <a:gd name="T50" fmla="*/ 211693125 w 264"/>
                <a:gd name="T51" fmla="*/ 120967500 h 492"/>
                <a:gd name="T52" fmla="*/ 196572188 w 264"/>
                <a:gd name="T53" fmla="*/ 196572188 h 492"/>
                <a:gd name="T54" fmla="*/ 196572188 w 264"/>
                <a:gd name="T55" fmla="*/ 282257500 h 492"/>
                <a:gd name="T56" fmla="*/ 206652813 w 264"/>
                <a:gd name="T57" fmla="*/ 332660625 h 492"/>
                <a:gd name="T58" fmla="*/ 216733438 w 264"/>
                <a:gd name="T59" fmla="*/ 393144375 h 492"/>
                <a:gd name="T60" fmla="*/ 216733438 w 264"/>
                <a:gd name="T61" fmla="*/ 393144375 h 492"/>
                <a:gd name="T62" fmla="*/ 201612500 w 264"/>
                <a:gd name="T63" fmla="*/ 413305625 h 492"/>
                <a:gd name="T64" fmla="*/ 186491563 w 264"/>
                <a:gd name="T65" fmla="*/ 453628125 h 492"/>
                <a:gd name="T66" fmla="*/ 186491563 w 264"/>
                <a:gd name="T67" fmla="*/ 473789375 h 492"/>
                <a:gd name="T68" fmla="*/ 221773750 w 264"/>
                <a:gd name="T69" fmla="*/ 544353750 h 492"/>
                <a:gd name="T70" fmla="*/ 262096250 w 264"/>
                <a:gd name="T71" fmla="*/ 579635938 h 492"/>
                <a:gd name="T72" fmla="*/ 297378438 w 264"/>
                <a:gd name="T73" fmla="*/ 650200313 h 492"/>
                <a:gd name="T74" fmla="*/ 327620313 w 264"/>
                <a:gd name="T75" fmla="*/ 695563125 h 492"/>
                <a:gd name="T76" fmla="*/ 337700938 w 264"/>
                <a:gd name="T77" fmla="*/ 740925938 h 492"/>
                <a:gd name="T78" fmla="*/ 337700938 w 264"/>
                <a:gd name="T79" fmla="*/ 796369375 h 492"/>
                <a:gd name="T80" fmla="*/ 317539688 w 264"/>
                <a:gd name="T81" fmla="*/ 841732188 h 492"/>
                <a:gd name="T82" fmla="*/ 277217188 w 264"/>
                <a:gd name="T83" fmla="*/ 877014375 h 492"/>
                <a:gd name="T84" fmla="*/ 161290000 w 264"/>
                <a:gd name="T85" fmla="*/ 922377188 h 492"/>
                <a:gd name="T86" fmla="*/ 75604688 w 264"/>
                <a:gd name="T87" fmla="*/ 967740000 h 492"/>
                <a:gd name="T88" fmla="*/ 30241875 w 264"/>
                <a:gd name="T89" fmla="*/ 1018143125 h 492"/>
                <a:gd name="T90" fmla="*/ 5040313 w 264"/>
                <a:gd name="T91" fmla="*/ 1088707500 h 492"/>
                <a:gd name="T92" fmla="*/ 0 w 264"/>
                <a:gd name="T93" fmla="*/ 1134070313 h 492"/>
                <a:gd name="T94" fmla="*/ 20161250 w 264"/>
                <a:gd name="T95" fmla="*/ 1164312188 h 492"/>
                <a:gd name="T96" fmla="*/ 80645000 w 264"/>
                <a:gd name="T97" fmla="*/ 1194554063 h 492"/>
                <a:gd name="T98" fmla="*/ 186491563 w 264"/>
                <a:gd name="T99" fmla="*/ 1219755625 h 492"/>
                <a:gd name="T100" fmla="*/ 342741250 w 264"/>
                <a:gd name="T101" fmla="*/ 1239916875 h 492"/>
                <a:gd name="T102" fmla="*/ 337700938 w 264"/>
                <a:gd name="T103" fmla="*/ 1224795938 h 492"/>
                <a:gd name="T104" fmla="*/ 342741250 w 264"/>
                <a:gd name="T105" fmla="*/ 1184473438 h 492"/>
                <a:gd name="T106" fmla="*/ 352821875 w 264"/>
                <a:gd name="T107" fmla="*/ 1108868750 h 492"/>
                <a:gd name="T108" fmla="*/ 378023438 w 264"/>
                <a:gd name="T109" fmla="*/ 1048385000 h 492"/>
                <a:gd name="T110" fmla="*/ 428426563 w 264"/>
                <a:gd name="T111" fmla="*/ 982860938 h 492"/>
                <a:gd name="T112" fmla="*/ 514111875 w 264"/>
                <a:gd name="T113" fmla="*/ 922377188 h 492"/>
                <a:gd name="T114" fmla="*/ 604837500 w 264"/>
                <a:gd name="T115" fmla="*/ 887095000 h 4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4" h="492">
                  <a:moveTo>
                    <a:pt x="240" y="352"/>
                  </a:moveTo>
                  <a:lnTo>
                    <a:pt x="240" y="352"/>
                  </a:lnTo>
                  <a:lnTo>
                    <a:pt x="246" y="350"/>
                  </a:lnTo>
                  <a:lnTo>
                    <a:pt x="252" y="346"/>
                  </a:lnTo>
                  <a:lnTo>
                    <a:pt x="254" y="342"/>
                  </a:lnTo>
                  <a:lnTo>
                    <a:pt x="256" y="338"/>
                  </a:lnTo>
                  <a:lnTo>
                    <a:pt x="252" y="328"/>
                  </a:lnTo>
                  <a:lnTo>
                    <a:pt x="250" y="324"/>
                  </a:lnTo>
                  <a:lnTo>
                    <a:pt x="250" y="316"/>
                  </a:lnTo>
                  <a:lnTo>
                    <a:pt x="250" y="302"/>
                  </a:lnTo>
                  <a:lnTo>
                    <a:pt x="254" y="286"/>
                  </a:lnTo>
                  <a:lnTo>
                    <a:pt x="264" y="262"/>
                  </a:lnTo>
                  <a:lnTo>
                    <a:pt x="262" y="258"/>
                  </a:lnTo>
                  <a:lnTo>
                    <a:pt x="250" y="248"/>
                  </a:lnTo>
                  <a:lnTo>
                    <a:pt x="238" y="234"/>
                  </a:lnTo>
                  <a:lnTo>
                    <a:pt x="228" y="216"/>
                  </a:lnTo>
                  <a:lnTo>
                    <a:pt x="220" y="194"/>
                  </a:lnTo>
                  <a:lnTo>
                    <a:pt x="218" y="180"/>
                  </a:lnTo>
                  <a:lnTo>
                    <a:pt x="220" y="166"/>
                  </a:lnTo>
                  <a:lnTo>
                    <a:pt x="224" y="152"/>
                  </a:lnTo>
                  <a:lnTo>
                    <a:pt x="230" y="140"/>
                  </a:lnTo>
                  <a:lnTo>
                    <a:pt x="228" y="128"/>
                  </a:lnTo>
                  <a:lnTo>
                    <a:pt x="226" y="94"/>
                  </a:lnTo>
                  <a:lnTo>
                    <a:pt x="226" y="74"/>
                  </a:lnTo>
                  <a:lnTo>
                    <a:pt x="226" y="52"/>
                  </a:lnTo>
                  <a:lnTo>
                    <a:pt x="230" y="30"/>
                  </a:lnTo>
                  <a:lnTo>
                    <a:pt x="234" y="10"/>
                  </a:lnTo>
                  <a:lnTo>
                    <a:pt x="222" y="6"/>
                  </a:lnTo>
                  <a:lnTo>
                    <a:pt x="210" y="4"/>
                  </a:lnTo>
                  <a:lnTo>
                    <a:pt x="196" y="4"/>
                  </a:lnTo>
                  <a:lnTo>
                    <a:pt x="182" y="6"/>
                  </a:lnTo>
                  <a:lnTo>
                    <a:pt x="164" y="10"/>
                  </a:lnTo>
                  <a:lnTo>
                    <a:pt x="156" y="10"/>
                  </a:lnTo>
                  <a:lnTo>
                    <a:pt x="148" y="10"/>
                  </a:lnTo>
                  <a:lnTo>
                    <a:pt x="128" y="6"/>
                  </a:lnTo>
                  <a:lnTo>
                    <a:pt x="118" y="0"/>
                  </a:lnTo>
                  <a:lnTo>
                    <a:pt x="114" y="4"/>
                  </a:lnTo>
                  <a:lnTo>
                    <a:pt x="106" y="10"/>
                  </a:lnTo>
                  <a:lnTo>
                    <a:pt x="96" y="20"/>
                  </a:lnTo>
                  <a:lnTo>
                    <a:pt x="90" y="32"/>
                  </a:lnTo>
                  <a:lnTo>
                    <a:pt x="84" y="48"/>
                  </a:lnTo>
                  <a:lnTo>
                    <a:pt x="82" y="64"/>
                  </a:lnTo>
                  <a:lnTo>
                    <a:pt x="78" y="78"/>
                  </a:lnTo>
                  <a:lnTo>
                    <a:pt x="78" y="90"/>
                  </a:lnTo>
                  <a:lnTo>
                    <a:pt x="78" y="112"/>
                  </a:lnTo>
                  <a:lnTo>
                    <a:pt x="82" y="132"/>
                  </a:lnTo>
                  <a:lnTo>
                    <a:pt x="82" y="140"/>
                  </a:lnTo>
                  <a:lnTo>
                    <a:pt x="86" y="156"/>
                  </a:lnTo>
                  <a:lnTo>
                    <a:pt x="80" y="164"/>
                  </a:lnTo>
                  <a:lnTo>
                    <a:pt x="76" y="170"/>
                  </a:lnTo>
                  <a:lnTo>
                    <a:pt x="74" y="180"/>
                  </a:lnTo>
                  <a:lnTo>
                    <a:pt x="74" y="188"/>
                  </a:lnTo>
                  <a:lnTo>
                    <a:pt x="80" y="206"/>
                  </a:lnTo>
                  <a:lnTo>
                    <a:pt x="88" y="216"/>
                  </a:lnTo>
                  <a:lnTo>
                    <a:pt x="96" y="224"/>
                  </a:lnTo>
                  <a:lnTo>
                    <a:pt x="104" y="230"/>
                  </a:lnTo>
                  <a:lnTo>
                    <a:pt x="118" y="258"/>
                  </a:lnTo>
                  <a:lnTo>
                    <a:pt x="124" y="268"/>
                  </a:lnTo>
                  <a:lnTo>
                    <a:pt x="130" y="276"/>
                  </a:lnTo>
                  <a:lnTo>
                    <a:pt x="134" y="294"/>
                  </a:lnTo>
                  <a:lnTo>
                    <a:pt x="134" y="316"/>
                  </a:lnTo>
                  <a:lnTo>
                    <a:pt x="130" y="326"/>
                  </a:lnTo>
                  <a:lnTo>
                    <a:pt x="126" y="334"/>
                  </a:lnTo>
                  <a:lnTo>
                    <a:pt x="118" y="342"/>
                  </a:lnTo>
                  <a:lnTo>
                    <a:pt x="110" y="348"/>
                  </a:lnTo>
                  <a:lnTo>
                    <a:pt x="88" y="356"/>
                  </a:lnTo>
                  <a:lnTo>
                    <a:pt x="64" y="366"/>
                  </a:lnTo>
                  <a:lnTo>
                    <a:pt x="40" y="376"/>
                  </a:lnTo>
                  <a:lnTo>
                    <a:pt x="30" y="384"/>
                  </a:lnTo>
                  <a:lnTo>
                    <a:pt x="20" y="392"/>
                  </a:lnTo>
                  <a:lnTo>
                    <a:pt x="12" y="404"/>
                  </a:lnTo>
                  <a:lnTo>
                    <a:pt x="6" y="416"/>
                  </a:lnTo>
                  <a:lnTo>
                    <a:pt x="2" y="432"/>
                  </a:lnTo>
                  <a:lnTo>
                    <a:pt x="0" y="450"/>
                  </a:lnTo>
                  <a:lnTo>
                    <a:pt x="2" y="456"/>
                  </a:lnTo>
                  <a:lnTo>
                    <a:pt x="8" y="462"/>
                  </a:lnTo>
                  <a:lnTo>
                    <a:pt x="18" y="468"/>
                  </a:lnTo>
                  <a:lnTo>
                    <a:pt x="32" y="474"/>
                  </a:lnTo>
                  <a:lnTo>
                    <a:pt x="50" y="480"/>
                  </a:lnTo>
                  <a:lnTo>
                    <a:pt x="74" y="484"/>
                  </a:lnTo>
                  <a:lnTo>
                    <a:pt x="102" y="490"/>
                  </a:lnTo>
                  <a:lnTo>
                    <a:pt x="136" y="492"/>
                  </a:lnTo>
                  <a:lnTo>
                    <a:pt x="134" y="486"/>
                  </a:lnTo>
                  <a:lnTo>
                    <a:pt x="136" y="470"/>
                  </a:lnTo>
                  <a:lnTo>
                    <a:pt x="138" y="454"/>
                  </a:lnTo>
                  <a:lnTo>
                    <a:pt x="140" y="440"/>
                  </a:lnTo>
                  <a:lnTo>
                    <a:pt x="144" y="428"/>
                  </a:lnTo>
                  <a:lnTo>
                    <a:pt x="150" y="416"/>
                  </a:lnTo>
                  <a:lnTo>
                    <a:pt x="156" y="406"/>
                  </a:lnTo>
                  <a:lnTo>
                    <a:pt x="170" y="390"/>
                  </a:lnTo>
                  <a:lnTo>
                    <a:pt x="188" y="376"/>
                  </a:lnTo>
                  <a:lnTo>
                    <a:pt x="204" y="366"/>
                  </a:lnTo>
                  <a:lnTo>
                    <a:pt x="222" y="358"/>
                  </a:lnTo>
                  <a:lnTo>
                    <a:pt x="240"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Freeform 33"/>
            <p:cNvSpPr>
              <a:spLocks/>
            </p:cNvSpPr>
            <p:nvPr/>
          </p:nvSpPr>
          <p:spPr bwMode="gray">
            <a:xfrm>
              <a:off x="12176126" y="3198813"/>
              <a:ext cx="422275" cy="774700"/>
            </a:xfrm>
            <a:custGeom>
              <a:avLst/>
              <a:gdLst>
                <a:gd name="T0" fmla="*/ 337700938 w 266"/>
                <a:gd name="T1" fmla="*/ 786288750 h 488"/>
                <a:gd name="T2" fmla="*/ 342741250 w 266"/>
                <a:gd name="T3" fmla="*/ 685482500 h 488"/>
                <a:gd name="T4" fmla="*/ 357862188 w 266"/>
                <a:gd name="T5" fmla="*/ 665321250 h 488"/>
                <a:gd name="T6" fmla="*/ 408265313 w 266"/>
                <a:gd name="T7" fmla="*/ 569555313 h 488"/>
                <a:gd name="T8" fmla="*/ 428426563 w 266"/>
                <a:gd name="T9" fmla="*/ 554434375 h 488"/>
                <a:gd name="T10" fmla="*/ 468749063 w 266"/>
                <a:gd name="T11" fmla="*/ 509071563 h 488"/>
                <a:gd name="T12" fmla="*/ 483870000 w 266"/>
                <a:gd name="T13" fmla="*/ 463708750 h 488"/>
                <a:gd name="T14" fmla="*/ 478829688 w 266"/>
                <a:gd name="T15" fmla="*/ 423386250 h 488"/>
                <a:gd name="T16" fmla="*/ 458668438 w 266"/>
                <a:gd name="T17" fmla="*/ 388104063 h 488"/>
                <a:gd name="T18" fmla="*/ 473789375 w 266"/>
                <a:gd name="T19" fmla="*/ 322580000 h 488"/>
                <a:gd name="T20" fmla="*/ 478829688 w 266"/>
                <a:gd name="T21" fmla="*/ 226814063 h 488"/>
                <a:gd name="T22" fmla="*/ 458668438 w 266"/>
                <a:gd name="T23" fmla="*/ 151209375 h 488"/>
                <a:gd name="T24" fmla="*/ 433466875 w 266"/>
                <a:gd name="T25" fmla="*/ 105846563 h 488"/>
                <a:gd name="T26" fmla="*/ 388104063 w 266"/>
                <a:gd name="T27" fmla="*/ 75604688 h 488"/>
                <a:gd name="T28" fmla="*/ 357862188 w 266"/>
                <a:gd name="T29" fmla="*/ 65524063 h 488"/>
                <a:gd name="T30" fmla="*/ 317539688 w 266"/>
                <a:gd name="T31" fmla="*/ 25201563 h 488"/>
                <a:gd name="T32" fmla="*/ 272176875 w 266"/>
                <a:gd name="T33" fmla="*/ 5040313 h 488"/>
                <a:gd name="T34" fmla="*/ 221773750 w 266"/>
                <a:gd name="T35" fmla="*/ 0 h 488"/>
                <a:gd name="T36" fmla="*/ 161290000 w 266"/>
                <a:gd name="T37" fmla="*/ 5040313 h 488"/>
                <a:gd name="T38" fmla="*/ 100806250 w 266"/>
                <a:gd name="T39" fmla="*/ 15120938 h 488"/>
                <a:gd name="T40" fmla="*/ 80645000 w 266"/>
                <a:gd name="T41" fmla="*/ 15120938 h 488"/>
                <a:gd name="T42" fmla="*/ 60483750 w 266"/>
                <a:gd name="T43" fmla="*/ 10080625 h 488"/>
                <a:gd name="T44" fmla="*/ 80645000 w 266"/>
                <a:gd name="T45" fmla="*/ 35282188 h 488"/>
                <a:gd name="T46" fmla="*/ 110886875 w 266"/>
                <a:gd name="T47" fmla="*/ 120967500 h 488"/>
                <a:gd name="T48" fmla="*/ 120967500 w 266"/>
                <a:gd name="T49" fmla="*/ 201612500 h 488"/>
                <a:gd name="T50" fmla="*/ 115927188 w 266"/>
                <a:gd name="T51" fmla="*/ 282257500 h 488"/>
                <a:gd name="T52" fmla="*/ 100806250 w 266"/>
                <a:gd name="T53" fmla="*/ 352821875 h 488"/>
                <a:gd name="T54" fmla="*/ 126007813 w 266"/>
                <a:gd name="T55" fmla="*/ 413305625 h 488"/>
                <a:gd name="T56" fmla="*/ 120967500 w 266"/>
                <a:gd name="T57" fmla="*/ 478829688 h 488"/>
                <a:gd name="T58" fmla="*/ 105846563 w 266"/>
                <a:gd name="T59" fmla="*/ 534273125 h 488"/>
                <a:gd name="T60" fmla="*/ 50403125 w 266"/>
                <a:gd name="T61" fmla="*/ 614918125 h 488"/>
                <a:gd name="T62" fmla="*/ 20161250 w 266"/>
                <a:gd name="T63" fmla="*/ 640119688 h 488"/>
                <a:gd name="T64" fmla="*/ 15120938 w 266"/>
                <a:gd name="T65" fmla="*/ 660280938 h 488"/>
                <a:gd name="T66" fmla="*/ 20161250 w 266"/>
                <a:gd name="T67" fmla="*/ 665321250 h 488"/>
                <a:gd name="T68" fmla="*/ 35282188 w 266"/>
                <a:gd name="T69" fmla="*/ 685482500 h 488"/>
                <a:gd name="T70" fmla="*/ 45362813 w 266"/>
                <a:gd name="T71" fmla="*/ 730845313 h 488"/>
                <a:gd name="T72" fmla="*/ 45362813 w 266"/>
                <a:gd name="T73" fmla="*/ 786288750 h 488"/>
                <a:gd name="T74" fmla="*/ 35282188 w 266"/>
                <a:gd name="T75" fmla="*/ 806450000 h 488"/>
                <a:gd name="T76" fmla="*/ 5040313 w 266"/>
                <a:gd name="T77" fmla="*/ 841732188 h 488"/>
                <a:gd name="T78" fmla="*/ 5040313 w 266"/>
                <a:gd name="T79" fmla="*/ 851812813 h 488"/>
                <a:gd name="T80" fmla="*/ 50403125 w 266"/>
                <a:gd name="T81" fmla="*/ 871974063 h 488"/>
                <a:gd name="T82" fmla="*/ 95765938 w 266"/>
                <a:gd name="T83" fmla="*/ 887095000 h 488"/>
                <a:gd name="T84" fmla="*/ 191531875 w 266"/>
                <a:gd name="T85" fmla="*/ 937498125 h 488"/>
                <a:gd name="T86" fmla="*/ 257055938 w 266"/>
                <a:gd name="T87" fmla="*/ 987901250 h 488"/>
                <a:gd name="T88" fmla="*/ 292338125 w 266"/>
                <a:gd name="T89" fmla="*/ 1038304375 h 488"/>
                <a:gd name="T90" fmla="*/ 322580000 w 266"/>
                <a:gd name="T91" fmla="*/ 1098788125 h 488"/>
                <a:gd name="T92" fmla="*/ 337700938 w 266"/>
                <a:gd name="T93" fmla="*/ 1174392813 h 488"/>
                <a:gd name="T94" fmla="*/ 337700938 w 266"/>
                <a:gd name="T95" fmla="*/ 1214715313 h 488"/>
                <a:gd name="T96" fmla="*/ 337700938 w 266"/>
                <a:gd name="T97" fmla="*/ 1229836250 h 488"/>
                <a:gd name="T98" fmla="*/ 488910313 w 266"/>
                <a:gd name="T99" fmla="*/ 1209675000 h 488"/>
                <a:gd name="T100" fmla="*/ 589716563 w 266"/>
                <a:gd name="T101" fmla="*/ 1184473438 h 488"/>
                <a:gd name="T102" fmla="*/ 650200313 w 266"/>
                <a:gd name="T103" fmla="*/ 1149191250 h 488"/>
                <a:gd name="T104" fmla="*/ 670361563 w 266"/>
                <a:gd name="T105" fmla="*/ 1123989688 h 488"/>
                <a:gd name="T106" fmla="*/ 665321250 w 266"/>
                <a:gd name="T107" fmla="*/ 1078626875 h 488"/>
                <a:gd name="T108" fmla="*/ 640119688 w 266"/>
                <a:gd name="T109" fmla="*/ 1008062500 h 488"/>
                <a:gd name="T110" fmla="*/ 594756875 w 266"/>
                <a:gd name="T111" fmla="*/ 957659375 h 488"/>
                <a:gd name="T112" fmla="*/ 509071563 w 266"/>
                <a:gd name="T113" fmla="*/ 912296563 h 488"/>
                <a:gd name="T114" fmla="*/ 393144375 w 266"/>
                <a:gd name="T115" fmla="*/ 866933750 h 488"/>
                <a:gd name="T116" fmla="*/ 352821875 w 266"/>
                <a:gd name="T117" fmla="*/ 831651563 h 488"/>
                <a:gd name="T118" fmla="*/ 337700938 w 266"/>
                <a:gd name="T119" fmla="*/ 786288750 h 4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6" h="488">
                  <a:moveTo>
                    <a:pt x="134" y="312"/>
                  </a:moveTo>
                  <a:lnTo>
                    <a:pt x="134" y="312"/>
                  </a:lnTo>
                  <a:lnTo>
                    <a:pt x="134" y="290"/>
                  </a:lnTo>
                  <a:lnTo>
                    <a:pt x="136" y="272"/>
                  </a:lnTo>
                  <a:lnTo>
                    <a:pt x="142" y="264"/>
                  </a:lnTo>
                  <a:lnTo>
                    <a:pt x="150" y="254"/>
                  </a:lnTo>
                  <a:lnTo>
                    <a:pt x="162" y="226"/>
                  </a:lnTo>
                  <a:lnTo>
                    <a:pt x="170" y="220"/>
                  </a:lnTo>
                  <a:lnTo>
                    <a:pt x="180" y="212"/>
                  </a:lnTo>
                  <a:lnTo>
                    <a:pt x="186" y="202"/>
                  </a:lnTo>
                  <a:lnTo>
                    <a:pt x="192" y="184"/>
                  </a:lnTo>
                  <a:lnTo>
                    <a:pt x="192" y="176"/>
                  </a:lnTo>
                  <a:lnTo>
                    <a:pt x="190" y="168"/>
                  </a:lnTo>
                  <a:lnTo>
                    <a:pt x="188" y="160"/>
                  </a:lnTo>
                  <a:lnTo>
                    <a:pt x="182" y="154"/>
                  </a:lnTo>
                  <a:lnTo>
                    <a:pt x="188" y="128"/>
                  </a:lnTo>
                  <a:lnTo>
                    <a:pt x="190" y="110"/>
                  </a:lnTo>
                  <a:lnTo>
                    <a:pt x="190" y="90"/>
                  </a:lnTo>
                  <a:lnTo>
                    <a:pt x="186" y="70"/>
                  </a:lnTo>
                  <a:lnTo>
                    <a:pt x="182" y="60"/>
                  </a:lnTo>
                  <a:lnTo>
                    <a:pt x="178" y="52"/>
                  </a:lnTo>
                  <a:lnTo>
                    <a:pt x="172" y="42"/>
                  </a:lnTo>
                  <a:lnTo>
                    <a:pt x="164" y="36"/>
                  </a:lnTo>
                  <a:lnTo>
                    <a:pt x="154" y="30"/>
                  </a:lnTo>
                  <a:lnTo>
                    <a:pt x="142" y="26"/>
                  </a:lnTo>
                  <a:lnTo>
                    <a:pt x="134" y="16"/>
                  </a:lnTo>
                  <a:lnTo>
                    <a:pt x="126" y="10"/>
                  </a:lnTo>
                  <a:lnTo>
                    <a:pt x="116" y="6"/>
                  </a:lnTo>
                  <a:lnTo>
                    <a:pt x="108" y="2"/>
                  </a:lnTo>
                  <a:lnTo>
                    <a:pt x="98" y="0"/>
                  </a:lnTo>
                  <a:lnTo>
                    <a:pt x="88" y="0"/>
                  </a:lnTo>
                  <a:lnTo>
                    <a:pt x="64" y="2"/>
                  </a:lnTo>
                  <a:lnTo>
                    <a:pt x="48" y="6"/>
                  </a:lnTo>
                  <a:lnTo>
                    <a:pt x="40" y="6"/>
                  </a:lnTo>
                  <a:lnTo>
                    <a:pt x="32" y="6"/>
                  </a:lnTo>
                  <a:lnTo>
                    <a:pt x="24" y="4"/>
                  </a:lnTo>
                  <a:lnTo>
                    <a:pt x="32" y="14"/>
                  </a:lnTo>
                  <a:lnTo>
                    <a:pt x="38" y="30"/>
                  </a:lnTo>
                  <a:lnTo>
                    <a:pt x="44" y="48"/>
                  </a:lnTo>
                  <a:lnTo>
                    <a:pt x="46" y="64"/>
                  </a:lnTo>
                  <a:lnTo>
                    <a:pt x="48" y="80"/>
                  </a:lnTo>
                  <a:lnTo>
                    <a:pt x="48" y="96"/>
                  </a:lnTo>
                  <a:lnTo>
                    <a:pt x="46" y="112"/>
                  </a:lnTo>
                  <a:lnTo>
                    <a:pt x="40" y="140"/>
                  </a:lnTo>
                  <a:lnTo>
                    <a:pt x="46" y="152"/>
                  </a:lnTo>
                  <a:lnTo>
                    <a:pt x="50" y="164"/>
                  </a:lnTo>
                  <a:lnTo>
                    <a:pt x="50" y="176"/>
                  </a:lnTo>
                  <a:lnTo>
                    <a:pt x="48" y="190"/>
                  </a:lnTo>
                  <a:lnTo>
                    <a:pt x="42" y="212"/>
                  </a:lnTo>
                  <a:lnTo>
                    <a:pt x="32" y="230"/>
                  </a:lnTo>
                  <a:lnTo>
                    <a:pt x="20" y="244"/>
                  </a:lnTo>
                  <a:lnTo>
                    <a:pt x="8" y="254"/>
                  </a:lnTo>
                  <a:lnTo>
                    <a:pt x="6" y="258"/>
                  </a:lnTo>
                  <a:lnTo>
                    <a:pt x="6" y="262"/>
                  </a:lnTo>
                  <a:lnTo>
                    <a:pt x="8" y="264"/>
                  </a:lnTo>
                  <a:lnTo>
                    <a:pt x="10" y="268"/>
                  </a:lnTo>
                  <a:lnTo>
                    <a:pt x="14" y="272"/>
                  </a:lnTo>
                  <a:lnTo>
                    <a:pt x="18" y="290"/>
                  </a:lnTo>
                  <a:lnTo>
                    <a:pt x="18" y="312"/>
                  </a:lnTo>
                  <a:lnTo>
                    <a:pt x="16" y="316"/>
                  </a:lnTo>
                  <a:lnTo>
                    <a:pt x="14" y="320"/>
                  </a:lnTo>
                  <a:lnTo>
                    <a:pt x="6" y="328"/>
                  </a:lnTo>
                  <a:lnTo>
                    <a:pt x="2" y="334"/>
                  </a:lnTo>
                  <a:lnTo>
                    <a:pt x="0" y="336"/>
                  </a:lnTo>
                  <a:lnTo>
                    <a:pt x="2" y="338"/>
                  </a:lnTo>
                  <a:lnTo>
                    <a:pt x="20" y="346"/>
                  </a:lnTo>
                  <a:lnTo>
                    <a:pt x="38" y="352"/>
                  </a:lnTo>
                  <a:lnTo>
                    <a:pt x="56" y="360"/>
                  </a:lnTo>
                  <a:lnTo>
                    <a:pt x="76" y="372"/>
                  </a:lnTo>
                  <a:lnTo>
                    <a:pt x="94" y="384"/>
                  </a:lnTo>
                  <a:lnTo>
                    <a:pt x="102" y="392"/>
                  </a:lnTo>
                  <a:lnTo>
                    <a:pt x="110" y="402"/>
                  </a:lnTo>
                  <a:lnTo>
                    <a:pt x="116" y="412"/>
                  </a:lnTo>
                  <a:lnTo>
                    <a:pt x="122" y="424"/>
                  </a:lnTo>
                  <a:lnTo>
                    <a:pt x="128" y="436"/>
                  </a:lnTo>
                  <a:lnTo>
                    <a:pt x="132" y="450"/>
                  </a:lnTo>
                  <a:lnTo>
                    <a:pt x="134" y="466"/>
                  </a:lnTo>
                  <a:lnTo>
                    <a:pt x="134" y="482"/>
                  </a:lnTo>
                  <a:lnTo>
                    <a:pt x="134" y="488"/>
                  </a:lnTo>
                  <a:lnTo>
                    <a:pt x="166" y="484"/>
                  </a:lnTo>
                  <a:lnTo>
                    <a:pt x="194" y="480"/>
                  </a:lnTo>
                  <a:lnTo>
                    <a:pt x="216" y="476"/>
                  </a:lnTo>
                  <a:lnTo>
                    <a:pt x="234" y="470"/>
                  </a:lnTo>
                  <a:lnTo>
                    <a:pt x="248" y="464"/>
                  </a:lnTo>
                  <a:lnTo>
                    <a:pt x="258" y="456"/>
                  </a:lnTo>
                  <a:lnTo>
                    <a:pt x="264" y="450"/>
                  </a:lnTo>
                  <a:lnTo>
                    <a:pt x="266" y="446"/>
                  </a:lnTo>
                  <a:lnTo>
                    <a:pt x="264" y="428"/>
                  </a:lnTo>
                  <a:lnTo>
                    <a:pt x="260" y="412"/>
                  </a:lnTo>
                  <a:lnTo>
                    <a:pt x="254" y="400"/>
                  </a:lnTo>
                  <a:lnTo>
                    <a:pt x="246" y="388"/>
                  </a:lnTo>
                  <a:lnTo>
                    <a:pt x="236" y="380"/>
                  </a:lnTo>
                  <a:lnTo>
                    <a:pt x="226" y="372"/>
                  </a:lnTo>
                  <a:lnTo>
                    <a:pt x="202" y="362"/>
                  </a:lnTo>
                  <a:lnTo>
                    <a:pt x="178" y="352"/>
                  </a:lnTo>
                  <a:lnTo>
                    <a:pt x="156" y="344"/>
                  </a:lnTo>
                  <a:lnTo>
                    <a:pt x="148" y="338"/>
                  </a:lnTo>
                  <a:lnTo>
                    <a:pt x="140" y="330"/>
                  </a:lnTo>
                  <a:lnTo>
                    <a:pt x="136" y="322"/>
                  </a:lnTo>
                  <a:lnTo>
                    <a:pt x="134"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6" name="Freeform 34"/>
            <p:cNvSpPr>
              <a:spLocks noEditPoints="1"/>
            </p:cNvSpPr>
            <p:nvPr/>
          </p:nvSpPr>
          <p:spPr bwMode="gray">
            <a:xfrm>
              <a:off x="11636376" y="3144838"/>
              <a:ext cx="695325" cy="901700"/>
            </a:xfrm>
            <a:custGeom>
              <a:avLst/>
              <a:gdLst>
                <a:gd name="T0" fmla="*/ 720764688 w 438"/>
                <a:gd name="T1" fmla="*/ 882054688 h 568"/>
                <a:gd name="T2" fmla="*/ 730845313 w 438"/>
                <a:gd name="T3" fmla="*/ 796369375 h 568"/>
                <a:gd name="T4" fmla="*/ 786288750 w 438"/>
                <a:gd name="T5" fmla="*/ 705643750 h 568"/>
                <a:gd name="T6" fmla="*/ 831651563 w 438"/>
                <a:gd name="T7" fmla="*/ 650200313 h 568"/>
                <a:gd name="T8" fmla="*/ 892135313 w 438"/>
                <a:gd name="T9" fmla="*/ 544353750 h 568"/>
                <a:gd name="T10" fmla="*/ 887095000 w 438"/>
                <a:gd name="T11" fmla="*/ 493950625 h 568"/>
                <a:gd name="T12" fmla="*/ 861893438 w 438"/>
                <a:gd name="T13" fmla="*/ 453628125 h 568"/>
                <a:gd name="T14" fmla="*/ 887095000 w 438"/>
                <a:gd name="T15" fmla="*/ 327620313 h 568"/>
                <a:gd name="T16" fmla="*/ 877014375 w 438"/>
                <a:gd name="T17" fmla="*/ 211693125 h 568"/>
                <a:gd name="T18" fmla="*/ 831651563 w 438"/>
                <a:gd name="T19" fmla="*/ 131048125 h 568"/>
                <a:gd name="T20" fmla="*/ 745966250 w 438"/>
                <a:gd name="T21" fmla="*/ 85685313 h 568"/>
                <a:gd name="T22" fmla="*/ 700603438 w 438"/>
                <a:gd name="T23" fmla="*/ 35282188 h 568"/>
                <a:gd name="T24" fmla="*/ 619958438 w 438"/>
                <a:gd name="T25" fmla="*/ 10080625 h 568"/>
                <a:gd name="T26" fmla="*/ 524192500 w 438"/>
                <a:gd name="T27" fmla="*/ 15120938 h 568"/>
                <a:gd name="T28" fmla="*/ 428426563 w 438"/>
                <a:gd name="T29" fmla="*/ 25201563 h 568"/>
                <a:gd name="T30" fmla="*/ 337700938 w 438"/>
                <a:gd name="T31" fmla="*/ 0 h 568"/>
                <a:gd name="T32" fmla="*/ 302418750 w 438"/>
                <a:gd name="T33" fmla="*/ 25201563 h 568"/>
                <a:gd name="T34" fmla="*/ 262096250 w 438"/>
                <a:gd name="T35" fmla="*/ 90725625 h 568"/>
                <a:gd name="T36" fmla="*/ 226814063 w 438"/>
                <a:gd name="T37" fmla="*/ 221773750 h 568"/>
                <a:gd name="T38" fmla="*/ 236894688 w 438"/>
                <a:gd name="T39" fmla="*/ 378023438 h 568"/>
                <a:gd name="T40" fmla="*/ 246975313 w 438"/>
                <a:gd name="T41" fmla="*/ 448587813 h 568"/>
                <a:gd name="T42" fmla="*/ 246975313 w 438"/>
                <a:gd name="T43" fmla="*/ 453628125 h 568"/>
                <a:gd name="T44" fmla="*/ 211693125 w 438"/>
                <a:gd name="T45" fmla="*/ 519152188 h 568"/>
                <a:gd name="T46" fmla="*/ 231854375 w 438"/>
                <a:gd name="T47" fmla="*/ 589716563 h 568"/>
                <a:gd name="T48" fmla="*/ 302418750 w 438"/>
                <a:gd name="T49" fmla="*/ 660280938 h 568"/>
                <a:gd name="T50" fmla="*/ 337700938 w 438"/>
                <a:gd name="T51" fmla="*/ 745966250 h 568"/>
                <a:gd name="T52" fmla="*/ 378023438 w 438"/>
                <a:gd name="T53" fmla="*/ 796369375 h 568"/>
                <a:gd name="T54" fmla="*/ 383063750 w 438"/>
                <a:gd name="T55" fmla="*/ 912296563 h 568"/>
                <a:gd name="T56" fmla="*/ 362902500 w 438"/>
                <a:gd name="T57" fmla="*/ 967740000 h 568"/>
                <a:gd name="T58" fmla="*/ 257055938 w 438"/>
                <a:gd name="T59" fmla="*/ 1033264063 h 568"/>
                <a:gd name="T60" fmla="*/ 115927188 w 438"/>
                <a:gd name="T61" fmla="*/ 1088707500 h 568"/>
                <a:gd name="T62" fmla="*/ 35282188 w 438"/>
                <a:gd name="T63" fmla="*/ 1164312188 h 568"/>
                <a:gd name="T64" fmla="*/ 0 w 438"/>
                <a:gd name="T65" fmla="*/ 1300400625 h 568"/>
                <a:gd name="T66" fmla="*/ 10080625 w 438"/>
                <a:gd name="T67" fmla="*/ 1320561875 h 568"/>
                <a:gd name="T68" fmla="*/ 131048125 w 438"/>
                <a:gd name="T69" fmla="*/ 1381045625 h 568"/>
                <a:gd name="T70" fmla="*/ 418345938 w 438"/>
                <a:gd name="T71" fmla="*/ 1426408438 h 568"/>
                <a:gd name="T72" fmla="*/ 690522813 w 438"/>
                <a:gd name="T73" fmla="*/ 1426408438 h 568"/>
                <a:gd name="T74" fmla="*/ 977820625 w 438"/>
                <a:gd name="T75" fmla="*/ 1381045625 h 568"/>
                <a:gd name="T76" fmla="*/ 1098788125 w 438"/>
                <a:gd name="T77" fmla="*/ 1320561875 h 568"/>
                <a:gd name="T78" fmla="*/ 1103828438 w 438"/>
                <a:gd name="T79" fmla="*/ 1300400625 h 568"/>
                <a:gd name="T80" fmla="*/ 1073586563 w 438"/>
                <a:gd name="T81" fmla="*/ 1164312188 h 568"/>
                <a:gd name="T82" fmla="*/ 987901250 w 438"/>
                <a:gd name="T83" fmla="*/ 1088707500 h 568"/>
                <a:gd name="T84" fmla="*/ 851812813 w 438"/>
                <a:gd name="T85" fmla="*/ 1033264063 h 568"/>
                <a:gd name="T86" fmla="*/ 740925938 w 438"/>
                <a:gd name="T87" fmla="*/ 967740000 h 568"/>
                <a:gd name="T88" fmla="*/ 720764688 w 438"/>
                <a:gd name="T89" fmla="*/ 912296563 h 568"/>
                <a:gd name="T90" fmla="*/ 514111875 w 438"/>
                <a:gd name="T91" fmla="*/ 1023183438 h 568"/>
                <a:gd name="T92" fmla="*/ 488910313 w 438"/>
                <a:gd name="T93" fmla="*/ 1381045625 h 568"/>
                <a:gd name="T94" fmla="*/ 609877813 w 438"/>
                <a:gd name="T95" fmla="*/ 1083667188 h 568"/>
                <a:gd name="T96" fmla="*/ 624998750 w 438"/>
                <a:gd name="T97" fmla="*/ 1381045625 h 5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8" h="568">
                  <a:moveTo>
                    <a:pt x="286" y="362"/>
                  </a:moveTo>
                  <a:lnTo>
                    <a:pt x="286" y="362"/>
                  </a:lnTo>
                  <a:lnTo>
                    <a:pt x="286" y="350"/>
                  </a:lnTo>
                  <a:lnTo>
                    <a:pt x="286" y="338"/>
                  </a:lnTo>
                  <a:lnTo>
                    <a:pt x="290" y="316"/>
                  </a:lnTo>
                  <a:lnTo>
                    <a:pt x="298" y="308"/>
                  </a:lnTo>
                  <a:lnTo>
                    <a:pt x="304" y="296"/>
                  </a:lnTo>
                  <a:lnTo>
                    <a:pt x="312" y="280"/>
                  </a:lnTo>
                  <a:lnTo>
                    <a:pt x="318" y="262"/>
                  </a:lnTo>
                  <a:lnTo>
                    <a:pt x="330" y="258"/>
                  </a:lnTo>
                  <a:lnTo>
                    <a:pt x="340" y="248"/>
                  </a:lnTo>
                  <a:lnTo>
                    <a:pt x="348" y="234"/>
                  </a:lnTo>
                  <a:lnTo>
                    <a:pt x="354" y="216"/>
                  </a:lnTo>
                  <a:lnTo>
                    <a:pt x="354" y="206"/>
                  </a:lnTo>
                  <a:lnTo>
                    <a:pt x="352" y="196"/>
                  </a:lnTo>
                  <a:lnTo>
                    <a:pt x="348" y="188"/>
                  </a:lnTo>
                  <a:lnTo>
                    <a:pt x="342" y="180"/>
                  </a:lnTo>
                  <a:lnTo>
                    <a:pt x="346" y="168"/>
                  </a:lnTo>
                  <a:lnTo>
                    <a:pt x="350" y="152"/>
                  </a:lnTo>
                  <a:lnTo>
                    <a:pt x="352" y="130"/>
                  </a:lnTo>
                  <a:lnTo>
                    <a:pt x="352" y="106"/>
                  </a:lnTo>
                  <a:lnTo>
                    <a:pt x="350" y="94"/>
                  </a:lnTo>
                  <a:lnTo>
                    <a:pt x="348" y="84"/>
                  </a:lnTo>
                  <a:lnTo>
                    <a:pt x="344" y="72"/>
                  </a:lnTo>
                  <a:lnTo>
                    <a:pt x="338" y="62"/>
                  </a:lnTo>
                  <a:lnTo>
                    <a:pt x="330" y="52"/>
                  </a:lnTo>
                  <a:lnTo>
                    <a:pt x="322" y="44"/>
                  </a:lnTo>
                  <a:lnTo>
                    <a:pt x="310" y="38"/>
                  </a:lnTo>
                  <a:lnTo>
                    <a:pt x="296" y="34"/>
                  </a:lnTo>
                  <a:lnTo>
                    <a:pt x="286" y="22"/>
                  </a:lnTo>
                  <a:lnTo>
                    <a:pt x="278" y="14"/>
                  </a:lnTo>
                  <a:lnTo>
                    <a:pt x="268" y="8"/>
                  </a:lnTo>
                  <a:lnTo>
                    <a:pt x="256" y="6"/>
                  </a:lnTo>
                  <a:lnTo>
                    <a:pt x="246" y="4"/>
                  </a:lnTo>
                  <a:lnTo>
                    <a:pt x="234" y="4"/>
                  </a:lnTo>
                  <a:lnTo>
                    <a:pt x="208" y="6"/>
                  </a:lnTo>
                  <a:lnTo>
                    <a:pt x="188" y="10"/>
                  </a:lnTo>
                  <a:lnTo>
                    <a:pt x="180" y="10"/>
                  </a:lnTo>
                  <a:lnTo>
                    <a:pt x="170" y="10"/>
                  </a:lnTo>
                  <a:lnTo>
                    <a:pt x="148" y="4"/>
                  </a:lnTo>
                  <a:lnTo>
                    <a:pt x="134" y="0"/>
                  </a:lnTo>
                  <a:lnTo>
                    <a:pt x="130" y="2"/>
                  </a:lnTo>
                  <a:lnTo>
                    <a:pt x="120" y="10"/>
                  </a:lnTo>
                  <a:lnTo>
                    <a:pt x="110" y="22"/>
                  </a:lnTo>
                  <a:lnTo>
                    <a:pt x="104" y="36"/>
                  </a:lnTo>
                  <a:lnTo>
                    <a:pt x="96" y="54"/>
                  </a:lnTo>
                  <a:lnTo>
                    <a:pt x="92" y="72"/>
                  </a:lnTo>
                  <a:lnTo>
                    <a:pt x="90" y="88"/>
                  </a:lnTo>
                  <a:lnTo>
                    <a:pt x="90" y="102"/>
                  </a:lnTo>
                  <a:lnTo>
                    <a:pt x="90" y="128"/>
                  </a:lnTo>
                  <a:lnTo>
                    <a:pt x="94" y="150"/>
                  </a:lnTo>
                  <a:lnTo>
                    <a:pt x="94" y="158"/>
                  </a:lnTo>
                  <a:lnTo>
                    <a:pt x="98" y="178"/>
                  </a:lnTo>
                  <a:lnTo>
                    <a:pt x="98" y="180"/>
                  </a:lnTo>
                  <a:lnTo>
                    <a:pt x="92" y="186"/>
                  </a:lnTo>
                  <a:lnTo>
                    <a:pt x="86" y="196"/>
                  </a:lnTo>
                  <a:lnTo>
                    <a:pt x="84" y="206"/>
                  </a:lnTo>
                  <a:lnTo>
                    <a:pt x="84" y="216"/>
                  </a:lnTo>
                  <a:lnTo>
                    <a:pt x="92" y="234"/>
                  </a:lnTo>
                  <a:lnTo>
                    <a:pt x="100" y="248"/>
                  </a:lnTo>
                  <a:lnTo>
                    <a:pt x="110" y="258"/>
                  </a:lnTo>
                  <a:lnTo>
                    <a:pt x="120" y="262"/>
                  </a:lnTo>
                  <a:lnTo>
                    <a:pt x="128" y="280"/>
                  </a:lnTo>
                  <a:lnTo>
                    <a:pt x="134" y="296"/>
                  </a:lnTo>
                  <a:lnTo>
                    <a:pt x="142" y="308"/>
                  </a:lnTo>
                  <a:lnTo>
                    <a:pt x="150" y="316"/>
                  </a:lnTo>
                  <a:lnTo>
                    <a:pt x="152" y="338"/>
                  </a:lnTo>
                  <a:lnTo>
                    <a:pt x="154" y="350"/>
                  </a:lnTo>
                  <a:lnTo>
                    <a:pt x="152" y="362"/>
                  </a:lnTo>
                  <a:lnTo>
                    <a:pt x="150" y="374"/>
                  </a:lnTo>
                  <a:lnTo>
                    <a:pt x="144" y="384"/>
                  </a:lnTo>
                  <a:lnTo>
                    <a:pt x="136" y="392"/>
                  </a:lnTo>
                  <a:lnTo>
                    <a:pt x="126" y="398"/>
                  </a:lnTo>
                  <a:lnTo>
                    <a:pt x="102" y="410"/>
                  </a:lnTo>
                  <a:lnTo>
                    <a:pt x="74" y="420"/>
                  </a:lnTo>
                  <a:lnTo>
                    <a:pt x="60" y="426"/>
                  </a:lnTo>
                  <a:lnTo>
                    <a:pt x="46" y="432"/>
                  </a:lnTo>
                  <a:lnTo>
                    <a:pt x="34" y="440"/>
                  </a:lnTo>
                  <a:lnTo>
                    <a:pt x="22" y="450"/>
                  </a:lnTo>
                  <a:lnTo>
                    <a:pt x="14" y="462"/>
                  </a:lnTo>
                  <a:lnTo>
                    <a:pt x="6" y="478"/>
                  </a:lnTo>
                  <a:lnTo>
                    <a:pt x="2" y="496"/>
                  </a:lnTo>
                  <a:lnTo>
                    <a:pt x="0" y="516"/>
                  </a:lnTo>
                  <a:lnTo>
                    <a:pt x="0" y="520"/>
                  </a:lnTo>
                  <a:lnTo>
                    <a:pt x="4" y="524"/>
                  </a:lnTo>
                  <a:lnTo>
                    <a:pt x="12" y="532"/>
                  </a:lnTo>
                  <a:lnTo>
                    <a:pt x="28" y="540"/>
                  </a:lnTo>
                  <a:lnTo>
                    <a:pt x="52" y="548"/>
                  </a:lnTo>
                  <a:lnTo>
                    <a:pt x="82" y="556"/>
                  </a:lnTo>
                  <a:lnTo>
                    <a:pt x="120" y="562"/>
                  </a:lnTo>
                  <a:lnTo>
                    <a:pt x="166" y="566"/>
                  </a:lnTo>
                  <a:lnTo>
                    <a:pt x="220" y="568"/>
                  </a:lnTo>
                  <a:lnTo>
                    <a:pt x="274" y="566"/>
                  </a:lnTo>
                  <a:lnTo>
                    <a:pt x="320" y="562"/>
                  </a:lnTo>
                  <a:lnTo>
                    <a:pt x="358" y="556"/>
                  </a:lnTo>
                  <a:lnTo>
                    <a:pt x="388" y="548"/>
                  </a:lnTo>
                  <a:lnTo>
                    <a:pt x="410" y="540"/>
                  </a:lnTo>
                  <a:lnTo>
                    <a:pt x="426" y="532"/>
                  </a:lnTo>
                  <a:lnTo>
                    <a:pt x="436" y="524"/>
                  </a:lnTo>
                  <a:lnTo>
                    <a:pt x="438" y="520"/>
                  </a:lnTo>
                  <a:lnTo>
                    <a:pt x="438" y="516"/>
                  </a:lnTo>
                  <a:lnTo>
                    <a:pt x="438" y="496"/>
                  </a:lnTo>
                  <a:lnTo>
                    <a:pt x="432" y="478"/>
                  </a:lnTo>
                  <a:lnTo>
                    <a:pt x="426" y="462"/>
                  </a:lnTo>
                  <a:lnTo>
                    <a:pt x="416" y="450"/>
                  </a:lnTo>
                  <a:lnTo>
                    <a:pt x="404" y="440"/>
                  </a:lnTo>
                  <a:lnTo>
                    <a:pt x="392" y="432"/>
                  </a:lnTo>
                  <a:lnTo>
                    <a:pt x="380" y="426"/>
                  </a:lnTo>
                  <a:lnTo>
                    <a:pt x="366" y="420"/>
                  </a:lnTo>
                  <a:lnTo>
                    <a:pt x="338" y="410"/>
                  </a:lnTo>
                  <a:lnTo>
                    <a:pt x="314" y="398"/>
                  </a:lnTo>
                  <a:lnTo>
                    <a:pt x="304" y="392"/>
                  </a:lnTo>
                  <a:lnTo>
                    <a:pt x="294" y="384"/>
                  </a:lnTo>
                  <a:lnTo>
                    <a:pt x="290" y="374"/>
                  </a:lnTo>
                  <a:lnTo>
                    <a:pt x="286" y="362"/>
                  </a:lnTo>
                  <a:close/>
                  <a:moveTo>
                    <a:pt x="194" y="548"/>
                  </a:moveTo>
                  <a:lnTo>
                    <a:pt x="154" y="386"/>
                  </a:lnTo>
                  <a:lnTo>
                    <a:pt x="204" y="406"/>
                  </a:lnTo>
                  <a:lnTo>
                    <a:pt x="200" y="430"/>
                  </a:lnTo>
                  <a:lnTo>
                    <a:pt x="208" y="430"/>
                  </a:lnTo>
                  <a:lnTo>
                    <a:pt x="194" y="548"/>
                  </a:lnTo>
                  <a:close/>
                  <a:moveTo>
                    <a:pt x="248" y="548"/>
                  </a:moveTo>
                  <a:lnTo>
                    <a:pt x="234" y="430"/>
                  </a:lnTo>
                  <a:lnTo>
                    <a:pt x="242" y="430"/>
                  </a:lnTo>
                  <a:lnTo>
                    <a:pt x="240" y="406"/>
                  </a:lnTo>
                  <a:lnTo>
                    <a:pt x="288" y="386"/>
                  </a:lnTo>
                  <a:lnTo>
                    <a:pt x="248"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68" name="テキスト ボックス 167"/>
          <p:cNvSpPr txBox="1"/>
          <p:nvPr/>
        </p:nvSpPr>
        <p:spPr bwMode="gray">
          <a:xfrm>
            <a:off x="5352697" y="3658160"/>
            <a:ext cx="1127232" cy="246221"/>
          </a:xfrm>
          <a:prstGeom prst="rect">
            <a:avLst/>
          </a:prstGeom>
          <a:noFill/>
        </p:spPr>
        <p:txBody>
          <a:bodyPr wrap="none" rtlCol="0">
            <a:spAutoFit/>
          </a:bodyPr>
          <a:lstStyle/>
          <a:p>
            <a:pPr algn="r"/>
            <a:r>
              <a:rPr kumimoji="1" lang="ja-JP" altLang="en-US" sz="800" dirty="0" smtClean="0">
                <a:solidFill>
                  <a:schemeClr val="bg1"/>
                </a:solidFill>
              </a:rPr>
              <a:t>平日</a:t>
            </a:r>
            <a:r>
              <a:rPr kumimoji="1" lang="en-US" altLang="ja-JP" sz="1000" dirty="0" smtClean="0">
                <a:solidFill>
                  <a:schemeClr val="bg1"/>
                </a:solidFill>
              </a:rPr>
              <a:t>10:00</a:t>
            </a:r>
            <a:r>
              <a:rPr kumimoji="1" lang="ja-JP" altLang="en-US" sz="800" dirty="0">
                <a:solidFill>
                  <a:schemeClr val="bg1"/>
                </a:solidFill>
              </a:rPr>
              <a:t>～</a:t>
            </a:r>
            <a:r>
              <a:rPr kumimoji="1" lang="en-US" altLang="ja-JP" sz="1000" dirty="0" smtClean="0">
                <a:solidFill>
                  <a:schemeClr val="bg1"/>
                </a:solidFill>
              </a:rPr>
              <a:t>17:00</a:t>
            </a:r>
            <a:endParaRPr kumimoji="1" lang="ja-JP" altLang="en-US" sz="1000" dirty="0">
              <a:solidFill>
                <a:schemeClr val="bg1"/>
              </a:solidFill>
            </a:endParaRPr>
          </a:p>
        </p:txBody>
      </p:sp>
      <p:sp>
        <p:nvSpPr>
          <p:cNvPr id="33" name="テキスト ボックス 32"/>
          <p:cNvSpPr txBox="1"/>
          <p:nvPr/>
        </p:nvSpPr>
        <p:spPr bwMode="gray">
          <a:xfrm>
            <a:off x="370779" y="4654782"/>
            <a:ext cx="1840568" cy="307777"/>
          </a:xfrm>
          <a:prstGeom prst="rect">
            <a:avLst/>
          </a:prstGeom>
          <a:noFill/>
        </p:spPr>
        <p:txBody>
          <a:bodyPr wrap="none" rtlCol="0">
            <a:spAutoFit/>
          </a:bodyPr>
          <a:lstStyle/>
          <a:p>
            <a:pPr algn="ctr"/>
            <a:r>
              <a:rPr lang="ja-JP" altLang="ja-JP" sz="1400" b="1" dirty="0">
                <a:solidFill>
                  <a:schemeClr val="bg1"/>
                </a:solidFill>
              </a:rPr>
              <a:t>健康・介護</a:t>
            </a:r>
            <a:r>
              <a:rPr lang="ja-JP" altLang="ja-JP" sz="1400" b="1" dirty="0" smtClean="0">
                <a:solidFill>
                  <a:schemeClr val="bg1"/>
                </a:solidFill>
              </a:rPr>
              <a:t>ステーション</a:t>
            </a:r>
            <a:endParaRPr lang="ja-JP" altLang="ja-JP" sz="1400" b="1" dirty="0">
              <a:solidFill>
                <a:schemeClr val="bg1"/>
              </a:solidFill>
            </a:endParaRPr>
          </a:p>
        </p:txBody>
      </p:sp>
      <p:sp>
        <p:nvSpPr>
          <p:cNvPr id="39" name="テキスト ボックス 38"/>
          <p:cNvSpPr txBox="1"/>
          <p:nvPr/>
        </p:nvSpPr>
        <p:spPr bwMode="gray">
          <a:xfrm>
            <a:off x="2710845" y="4581584"/>
            <a:ext cx="3579570" cy="461665"/>
          </a:xfrm>
          <a:prstGeom prst="rect">
            <a:avLst/>
          </a:prstGeom>
          <a:noFill/>
        </p:spPr>
        <p:txBody>
          <a:bodyPr wrap="none" rtlCol="0">
            <a:spAutoFit/>
          </a:bodyPr>
          <a:lstStyle/>
          <a:p>
            <a:r>
              <a:rPr lang="ja-JP" altLang="ja-JP" sz="1000" dirty="0"/>
              <a:t>インターネットにて健康･医療､介護に関する情報をご提供します</a:t>
            </a:r>
            <a:r>
              <a:rPr lang="ja-JP" altLang="ja-JP" sz="1000" dirty="0" smtClean="0"/>
              <a:t>。</a:t>
            </a:r>
            <a:endParaRPr lang="en-US" altLang="ja-JP" sz="1000" dirty="0" smtClean="0"/>
          </a:p>
          <a:p>
            <a:r>
              <a:rPr lang="en-US" altLang="ja-JP" sz="1400" dirty="0" smtClean="0"/>
              <a:t>URL:https</a:t>
            </a:r>
            <a:r>
              <a:rPr lang="en-US" altLang="ja-JP" sz="1400" dirty="0"/>
              <a:t>://www.ms-ins.com/kenko_kaigo</a:t>
            </a:r>
            <a:r>
              <a:rPr lang="en-US" altLang="ja-JP" sz="1400" dirty="0" smtClean="0"/>
              <a:t>/</a:t>
            </a:r>
            <a:endParaRPr lang="ja-JP" altLang="ja-JP" sz="1400" dirty="0"/>
          </a:p>
        </p:txBody>
      </p:sp>
      <p:sp>
        <p:nvSpPr>
          <p:cNvPr id="41" name="テキスト ボックス 40"/>
          <p:cNvSpPr txBox="1"/>
          <p:nvPr/>
        </p:nvSpPr>
        <p:spPr bwMode="gray">
          <a:xfrm>
            <a:off x="268818" y="5164901"/>
            <a:ext cx="6261651" cy="830997"/>
          </a:xfrm>
          <a:prstGeom prst="rect">
            <a:avLst/>
          </a:prstGeom>
          <a:noFill/>
        </p:spPr>
        <p:txBody>
          <a:bodyPr wrap="none" rtlCol="0">
            <a:spAutoFit/>
          </a:bodyPr>
          <a:lstStyle/>
          <a:p>
            <a:r>
              <a:rPr lang="ja-JP" altLang="ja-JP" sz="800" dirty="0"/>
              <a:t>※メンタルヘルス相談：平日9:00～21:00、土曜日10:00～18:00、メンタルヘルス相談以外：年中無休24時間対応</a:t>
            </a:r>
            <a:r>
              <a:rPr lang="ja-JP" altLang="ja-JP" sz="800" dirty="0" smtClean="0"/>
              <a:t>。</a:t>
            </a:r>
            <a:endParaRPr lang="en-US" altLang="ja-JP" sz="800" dirty="0" smtClean="0"/>
          </a:p>
          <a:p>
            <a:r>
              <a:rPr lang="ja-JP" altLang="ja-JP" sz="800" dirty="0" smtClean="0"/>
              <a:t>○</a:t>
            </a:r>
            <a:r>
              <a:rPr lang="ja-JP" altLang="ja-JP" sz="800" dirty="0"/>
              <a:t>サービス受付の電話番号（通話料無料）は、ご加入後にお届けする加入者証や案内状の案内などをご覧ください</a:t>
            </a:r>
            <a:r>
              <a:rPr lang="ja-JP" altLang="ja-JP" sz="800" dirty="0" smtClean="0"/>
              <a:t>。</a:t>
            </a:r>
            <a:endParaRPr lang="en-US" altLang="ja-JP" sz="800" dirty="0" smtClean="0"/>
          </a:p>
          <a:p>
            <a:r>
              <a:rPr lang="ja-JP" altLang="ja-JP" sz="800" dirty="0" smtClean="0"/>
              <a:t>○</a:t>
            </a:r>
            <a:r>
              <a:rPr lang="ja-JP" altLang="ja-JP" sz="800" dirty="0"/>
              <a:t>平日とは、土・日・祝日・年末年始を除いた月～金をいいます</a:t>
            </a:r>
            <a:r>
              <a:rPr lang="ja-JP" altLang="ja-JP" sz="800" dirty="0" smtClean="0"/>
              <a:t>。</a:t>
            </a:r>
            <a:endParaRPr lang="en-US" altLang="ja-JP" sz="800" dirty="0" smtClean="0"/>
          </a:p>
          <a:p>
            <a:r>
              <a:rPr lang="ja-JP" altLang="ja-JP" sz="800" dirty="0" smtClean="0"/>
              <a:t>○</a:t>
            </a:r>
            <a:r>
              <a:rPr lang="ja-JP" altLang="ja-JP" sz="800" dirty="0"/>
              <a:t>お使いの電話回線により、ご利用できない場合があります。また、ご利用は日本国内からに限ります</a:t>
            </a:r>
            <a:r>
              <a:rPr lang="ja-JP" altLang="ja-JP" sz="800" dirty="0" smtClean="0"/>
              <a:t>。</a:t>
            </a:r>
            <a:endParaRPr lang="en-US" altLang="ja-JP" sz="800" dirty="0" smtClean="0"/>
          </a:p>
          <a:p>
            <a:r>
              <a:rPr lang="ja-JP" altLang="ja-JP" sz="800" dirty="0" smtClean="0"/>
              <a:t>○本</a:t>
            </a:r>
            <a:r>
              <a:rPr lang="ja-JP" altLang="ja-JP" sz="800" dirty="0"/>
              <a:t>サービスは、引受保険会社の提携サービス会社にてご提供します。海外に関するご相談など、ご相談内容によってはご対応できない場合があります</a:t>
            </a:r>
            <a:r>
              <a:rPr lang="ja-JP" altLang="ja-JP" sz="800" dirty="0" smtClean="0"/>
              <a:t>。</a:t>
            </a:r>
            <a:endParaRPr lang="en-US" altLang="ja-JP" sz="800" dirty="0" smtClean="0"/>
          </a:p>
          <a:p>
            <a:r>
              <a:rPr lang="ja-JP" altLang="ja-JP" sz="800" dirty="0" smtClean="0"/>
              <a:t>○本</a:t>
            </a:r>
            <a:r>
              <a:rPr lang="ja-JP" altLang="ja-JP" sz="800" dirty="0"/>
              <a:t>サービスは予告なく変更･中止する場合がありますので、あらかじめご了承ください</a:t>
            </a:r>
            <a:r>
              <a:rPr lang="ja-JP" altLang="ja-JP" sz="800" dirty="0" smtClean="0"/>
              <a:t>。</a:t>
            </a:r>
            <a:endParaRPr lang="ja-JP" altLang="ja-JP" sz="800" dirty="0"/>
          </a:p>
        </p:txBody>
      </p:sp>
    </p:spTree>
    <p:extLst>
      <p:ext uri="{BB962C8B-B14F-4D97-AF65-F5344CB8AC3E}">
        <p14:creationId xmlns:p14="http://schemas.microsoft.com/office/powerpoint/2010/main" val="339160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bwMode="gray">
          <a:xfrm>
            <a:off x="291634" y="5586179"/>
            <a:ext cx="6642100" cy="4275970"/>
          </a:xfrm>
          <a:prstGeom prst="rect">
            <a:avLst/>
          </a:prstGeom>
          <a:pattFill prst="dkUpDiag">
            <a:fgClr>
              <a:srgbClr val="0E58A1"/>
            </a:fgClr>
            <a:bgClr>
              <a:srgbClr val="65ABF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bwMode="gray">
          <a:xfrm>
            <a:off x="441443" y="5791548"/>
            <a:ext cx="6342483" cy="3447702"/>
          </a:xfrm>
          <a:custGeom>
            <a:avLst/>
            <a:gdLst>
              <a:gd name="connsiteX0" fmla="*/ 2145502 w 6342483"/>
              <a:gd name="connsiteY0" fmla="*/ 0 h 3590537"/>
              <a:gd name="connsiteX1" fmla="*/ 6342483 w 6342483"/>
              <a:gd name="connsiteY1" fmla="*/ 0 h 3590537"/>
              <a:gd name="connsiteX2" fmla="*/ 6342483 w 6342483"/>
              <a:gd name="connsiteY2" fmla="*/ 3590537 h 3590537"/>
              <a:gd name="connsiteX3" fmla="*/ 0 w 6342483"/>
              <a:gd name="connsiteY3" fmla="*/ 3590537 h 3590537"/>
              <a:gd name="connsiteX4" fmla="*/ 0 w 6342483"/>
              <a:gd name="connsiteY4" fmla="*/ 187475 h 3590537"/>
              <a:gd name="connsiteX5" fmla="*/ 1958027 w 6342483"/>
              <a:gd name="connsiteY5" fmla="*/ 187475 h 359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2483" h="3590537">
                <a:moveTo>
                  <a:pt x="2145502" y="0"/>
                </a:moveTo>
                <a:lnTo>
                  <a:pt x="6342483" y="0"/>
                </a:lnTo>
                <a:lnTo>
                  <a:pt x="6342483" y="3590537"/>
                </a:lnTo>
                <a:lnTo>
                  <a:pt x="0" y="3590537"/>
                </a:lnTo>
                <a:lnTo>
                  <a:pt x="0" y="187475"/>
                </a:lnTo>
                <a:lnTo>
                  <a:pt x="1958027" y="1874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475092" y="2257150"/>
            <a:ext cx="3369833" cy="338554"/>
          </a:xfrm>
          <a:prstGeom prst="rect">
            <a:avLst/>
          </a:prstGeom>
          <a:noFill/>
        </p:spPr>
        <p:txBody>
          <a:bodyPr wrap="none" rtlCol="0">
            <a:spAutoFit/>
          </a:bodyPr>
          <a:lstStyle/>
          <a:p>
            <a:r>
              <a:rPr lang="ja-JP" altLang="en-US" sz="1600" b="1" dirty="0">
                <a:solidFill>
                  <a:srgbClr val="0E58A1"/>
                </a:solidFill>
                <a:latin typeface="Meiryo UI" pitchFamily="50" charset="-128"/>
                <a:ea typeface="Meiryo UI" pitchFamily="50" charset="-128"/>
              </a:rPr>
              <a:t>お申込人となれる方（全コース共通</a:t>
            </a:r>
            <a:r>
              <a:rPr lang="ja-JP" altLang="en-US" sz="1600" b="1" dirty="0" smtClean="0">
                <a:solidFill>
                  <a:srgbClr val="0E58A1"/>
                </a:solidFill>
                <a:latin typeface="Meiryo UI" pitchFamily="50" charset="-128"/>
                <a:ea typeface="Meiryo UI" pitchFamily="50" charset="-128"/>
              </a:rPr>
              <a:t>）</a:t>
            </a:r>
            <a:endParaRPr lang="ja-JP" altLang="en-US" sz="1600" b="1" dirty="0">
              <a:solidFill>
                <a:srgbClr val="0E58A1"/>
              </a:solidFill>
              <a:latin typeface="Meiryo UI" pitchFamily="50" charset="-128"/>
              <a:ea typeface="Meiryo UI" pitchFamily="50" charset="-128"/>
            </a:endParaRPr>
          </a:p>
        </p:txBody>
      </p:sp>
      <p:sp>
        <p:nvSpPr>
          <p:cNvPr id="10" name="フリーフォーム 9"/>
          <p:cNvSpPr/>
          <p:nvPr/>
        </p:nvSpPr>
        <p:spPr bwMode="gray">
          <a:xfrm>
            <a:off x="323384" y="2242100"/>
            <a:ext cx="6610350" cy="337457"/>
          </a:xfrm>
          <a:custGeom>
            <a:avLst/>
            <a:gdLst>
              <a:gd name="connsiteX0" fmla="*/ 295275 w 6610350"/>
              <a:gd name="connsiteY0" fmla="*/ 0 h 381000"/>
              <a:gd name="connsiteX1" fmla="*/ 0 w 6610350"/>
              <a:gd name="connsiteY1" fmla="*/ 381000 h 381000"/>
              <a:gd name="connsiteX2" fmla="*/ 6610350 w 6610350"/>
              <a:gd name="connsiteY2" fmla="*/ 381000 h 381000"/>
            </a:gdLst>
            <a:ahLst/>
            <a:cxnLst>
              <a:cxn ang="0">
                <a:pos x="connsiteX0" y="connsiteY0"/>
              </a:cxn>
              <a:cxn ang="0">
                <a:pos x="connsiteX1" y="connsiteY1"/>
              </a:cxn>
              <a:cxn ang="0">
                <a:pos x="connsiteX2" y="connsiteY2"/>
              </a:cxn>
            </a:cxnLst>
            <a:rect l="l" t="t" r="r" b="b"/>
            <a:pathLst>
              <a:path w="6610350" h="381000">
                <a:moveTo>
                  <a:pt x="295275" y="0"/>
                </a:moveTo>
                <a:lnTo>
                  <a:pt x="0" y="381000"/>
                </a:lnTo>
                <a:lnTo>
                  <a:pt x="6610350" y="381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bwMode="gray">
          <a:xfrm>
            <a:off x="291634" y="2238718"/>
            <a:ext cx="295275" cy="340840"/>
          </a:xfrm>
          <a:custGeom>
            <a:avLst/>
            <a:gdLst>
              <a:gd name="connsiteX0" fmla="*/ 0 w 295275"/>
              <a:gd name="connsiteY0" fmla="*/ 384175 h 384175"/>
              <a:gd name="connsiteX1" fmla="*/ 0 w 295275"/>
              <a:gd name="connsiteY1" fmla="*/ 0 h 384175"/>
              <a:gd name="connsiteX2" fmla="*/ 295275 w 295275"/>
              <a:gd name="connsiteY2" fmla="*/ 0 h 384175"/>
              <a:gd name="connsiteX3" fmla="*/ 0 w 295275"/>
              <a:gd name="connsiteY3" fmla="*/ 384175 h 384175"/>
            </a:gdLst>
            <a:ahLst/>
            <a:cxnLst>
              <a:cxn ang="0">
                <a:pos x="connsiteX0" y="connsiteY0"/>
              </a:cxn>
              <a:cxn ang="0">
                <a:pos x="connsiteX1" y="connsiteY1"/>
              </a:cxn>
              <a:cxn ang="0">
                <a:pos x="connsiteX2" y="connsiteY2"/>
              </a:cxn>
              <a:cxn ang="0">
                <a:pos x="connsiteX3" y="connsiteY3"/>
              </a:cxn>
            </a:cxnLst>
            <a:rect l="l" t="t" r="r" b="b"/>
            <a:pathLst>
              <a:path w="295275" h="384175">
                <a:moveTo>
                  <a:pt x="0" y="384175"/>
                </a:moveTo>
                <a:lnTo>
                  <a:pt x="0" y="0"/>
                </a:lnTo>
                <a:lnTo>
                  <a:pt x="295275" y="0"/>
                </a:lnTo>
                <a:lnTo>
                  <a:pt x="0" y="384175"/>
                </a:lnTo>
                <a:close/>
              </a:path>
            </a:pathLst>
          </a:custGeom>
          <a:solidFill>
            <a:srgbClr val="0E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160"/>
          <p:cNvSpPr>
            <a:spLocks noChangeArrowheads="1"/>
          </p:cNvSpPr>
          <p:nvPr/>
        </p:nvSpPr>
        <p:spPr bwMode="gray">
          <a:xfrm>
            <a:off x="439271" y="2612325"/>
            <a:ext cx="6302375" cy="2809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911" tIns="47456" rIns="94911" bIns="47456">
            <a:spAutoFit/>
          </a:bodyPr>
          <a:lstStyle>
            <a:lvl1pPr defTabSz="93821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eaLnBrk="1" hangingPunct="1">
              <a:spcBef>
                <a:spcPct val="50000"/>
              </a:spcBef>
              <a:buFontTx/>
              <a:buNone/>
            </a:pPr>
            <a:r>
              <a:rPr lang="en-US" altLang="ja-JP" sz="1200" b="1" dirty="0">
                <a:latin typeface="Meiryo UI" pitchFamily="50" charset="-128"/>
                <a:ea typeface="Meiryo UI" pitchFamily="50" charset="-128"/>
              </a:rPr>
              <a:t>●</a:t>
            </a:r>
            <a:r>
              <a:rPr lang="ja-JP" altLang="en-US" sz="1200" dirty="0">
                <a:latin typeface="Meiryo UI" pitchFamily="50" charset="-128"/>
                <a:ea typeface="Meiryo UI" pitchFamily="50" charset="-128"/>
              </a:rPr>
              <a:t>お申込人となれる方は</a:t>
            </a:r>
            <a:r>
              <a:rPr lang="ja-JP" altLang="en-US" sz="1200" b="1" dirty="0">
                <a:latin typeface="Meiryo UI" pitchFamily="50" charset="-128"/>
                <a:ea typeface="Meiryo UI" pitchFamily="50" charset="-128"/>
              </a:rPr>
              <a:t>株式会社カネカおよびそのグループ会社</a:t>
            </a:r>
            <a:r>
              <a:rPr lang="ja-JP" altLang="en-US" sz="1200" dirty="0">
                <a:latin typeface="Meiryo UI" pitchFamily="50" charset="-128"/>
                <a:ea typeface="Meiryo UI" pitchFamily="50" charset="-128"/>
              </a:rPr>
              <a:t>の</a:t>
            </a:r>
            <a:r>
              <a:rPr lang="ja-JP" altLang="en-US" sz="1200" b="1" dirty="0">
                <a:latin typeface="Meiryo UI" pitchFamily="50" charset="-128"/>
                <a:ea typeface="Meiryo UI" pitchFamily="50" charset="-128"/>
              </a:rPr>
              <a:t>役員・従業員</a:t>
            </a:r>
            <a:r>
              <a:rPr lang="ja-JP" altLang="en-US" sz="1200" dirty="0">
                <a:latin typeface="Meiryo UI" pitchFamily="50" charset="-128"/>
                <a:ea typeface="Meiryo UI" pitchFamily="50" charset="-128"/>
              </a:rPr>
              <a:t>に</a:t>
            </a:r>
            <a:r>
              <a:rPr lang="ja-JP" altLang="en-US" sz="1200" b="1" dirty="0">
                <a:latin typeface="Meiryo UI" pitchFamily="50" charset="-128"/>
                <a:ea typeface="Meiryo UI" pitchFamily="50" charset="-128"/>
              </a:rPr>
              <a:t>限ります。</a:t>
            </a:r>
          </a:p>
        </p:txBody>
      </p:sp>
      <p:sp>
        <p:nvSpPr>
          <p:cNvPr id="16" name="テキスト ボックス 15"/>
          <p:cNvSpPr txBox="1"/>
          <p:nvPr/>
        </p:nvSpPr>
        <p:spPr bwMode="gray">
          <a:xfrm>
            <a:off x="475092" y="2963331"/>
            <a:ext cx="3541354" cy="338554"/>
          </a:xfrm>
          <a:prstGeom prst="rect">
            <a:avLst/>
          </a:prstGeom>
          <a:noFill/>
        </p:spPr>
        <p:txBody>
          <a:bodyPr wrap="none" rtlCol="0">
            <a:spAutoFit/>
          </a:bodyPr>
          <a:lstStyle/>
          <a:p>
            <a:pPr>
              <a:spcBef>
                <a:spcPct val="0"/>
              </a:spcBef>
            </a:pPr>
            <a:r>
              <a:rPr lang="ja-JP" altLang="en-US" sz="1600" b="1" dirty="0" smtClean="0">
                <a:solidFill>
                  <a:srgbClr val="0E58A1"/>
                </a:solidFill>
                <a:latin typeface="Meiryo UI" pitchFamily="50" charset="-128"/>
                <a:ea typeface="Meiryo UI" pitchFamily="50" charset="-128"/>
              </a:rPr>
              <a:t>被保険者</a:t>
            </a:r>
            <a:r>
              <a:rPr lang="en-US" altLang="ja-JP" sz="900" b="1" dirty="0">
                <a:solidFill>
                  <a:srgbClr val="0E58A1"/>
                </a:solidFill>
                <a:latin typeface="Meiryo UI" pitchFamily="50" charset="-128"/>
                <a:ea typeface="Meiryo UI" pitchFamily="50" charset="-128"/>
              </a:rPr>
              <a:t>(</a:t>
            </a:r>
            <a:r>
              <a:rPr lang="ja-JP" altLang="en-US" sz="900" b="1" dirty="0">
                <a:solidFill>
                  <a:srgbClr val="0E58A1"/>
                </a:solidFill>
                <a:latin typeface="Meiryo UI" pitchFamily="50" charset="-128"/>
                <a:ea typeface="Meiryo UI" pitchFamily="50" charset="-128"/>
              </a:rPr>
              <a:t>補償の対象者</a:t>
            </a:r>
            <a:r>
              <a:rPr lang="en-US" altLang="ja-JP" sz="900" b="1" dirty="0">
                <a:solidFill>
                  <a:srgbClr val="0E58A1"/>
                </a:solidFill>
                <a:latin typeface="Meiryo UI" pitchFamily="50" charset="-128"/>
                <a:ea typeface="Meiryo UI" pitchFamily="50" charset="-128"/>
              </a:rPr>
              <a:t>)</a:t>
            </a:r>
            <a:r>
              <a:rPr lang="ja-JP" altLang="en-US" sz="1600" b="1" dirty="0">
                <a:solidFill>
                  <a:srgbClr val="0E58A1"/>
                </a:solidFill>
                <a:latin typeface="Meiryo UI" pitchFamily="50" charset="-128"/>
                <a:ea typeface="Meiryo UI" pitchFamily="50" charset="-128"/>
              </a:rPr>
              <a:t>本人</a:t>
            </a:r>
            <a:r>
              <a:rPr lang="ja-JP" altLang="en-US" sz="1600" b="1" baseline="30000" dirty="0">
                <a:solidFill>
                  <a:srgbClr val="0E58A1"/>
                </a:solidFill>
                <a:latin typeface="Meiryo UI" pitchFamily="50" charset="-128"/>
                <a:ea typeface="Meiryo UI" pitchFamily="50" charset="-128"/>
              </a:rPr>
              <a:t>（*</a:t>
            </a:r>
            <a:r>
              <a:rPr lang="en-US" altLang="ja-JP" sz="1600" b="1" baseline="30000" dirty="0">
                <a:solidFill>
                  <a:srgbClr val="0E58A1"/>
                </a:solidFill>
                <a:latin typeface="Meiryo UI" pitchFamily="50" charset="-128"/>
                <a:ea typeface="Meiryo UI" pitchFamily="50" charset="-128"/>
              </a:rPr>
              <a:t>1</a:t>
            </a:r>
            <a:r>
              <a:rPr lang="ja-JP" altLang="en-US" sz="1600" b="1" baseline="30000" dirty="0">
                <a:solidFill>
                  <a:srgbClr val="0E58A1"/>
                </a:solidFill>
                <a:latin typeface="Meiryo UI" pitchFamily="50" charset="-128"/>
                <a:ea typeface="Meiryo UI" pitchFamily="50" charset="-128"/>
              </a:rPr>
              <a:t>）</a:t>
            </a:r>
            <a:r>
              <a:rPr lang="ja-JP" altLang="en-US" sz="1600" b="1" dirty="0">
                <a:solidFill>
                  <a:srgbClr val="0E58A1"/>
                </a:solidFill>
                <a:latin typeface="Meiryo UI" pitchFamily="50" charset="-128"/>
                <a:ea typeface="Meiryo UI" pitchFamily="50" charset="-128"/>
              </a:rPr>
              <a:t>となれる方</a:t>
            </a:r>
            <a:endParaRPr lang="en-US" altLang="ja-JP" sz="3600" b="1" dirty="0">
              <a:solidFill>
                <a:srgbClr val="0E58A1"/>
              </a:solidFill>
              <a:latin typeface="Meiryo UI" pitchFamily="50" charset="-128"/>
              <a:ea typeface="Meiryo UI" pitchFamily="50" charset="-128"/>
            </a:endParaRPr>
          </a:p>
        </p:txBody>
      </p:sp>
      <p:sp>
        <p:nvSpPr>
          <p:cNvPr id="33" name="Text Box 139"/>
          <p:cNvSpPr txBox="1">
            <a:spLocks noChangeArrowheads="1"/>
          </p:cNvSpPr>
          <p:nvPr/>
        </p:nvSpPr>
        <p:spPr bwMode="gray">
          <a:xfrm>
            <a:off x="572360" y="6001099"/>
            <a:ext cx="6283325" cy="323519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7473" rIns="0" bIns="47473">
            <a:spAutoFit/>
          </a:bodyPr>
          <a:lstStyle>
            <a:lvl1pPr defTabSz="938213" eaLnBrk="0" hangingPunct="0">
              <a:spcBef>
                <a:spcPct val="20000"/>
              </a:spcBef>
              <a:buChar char="•"/>
              <a:tabLst>
                <a:tab pos="266700" algn="l"/>
              </a:tabLst>
              <a:defRPr kumimoji="1" sz="3300">
                <a:solidFill>
                  <a:schemeClr val="tx1"/>
                </a:solidFill>
                <a:latin typeface="Times New Roman" pitchFamily="18" charset="0"/>
                <a:ea typeface="ＭＳ Ｐゴシック" pitchFamily="50" charset="-128"/>
              </a:defRPr>
            </a:lvl1pPr>
            <a:lvl2pPr marL="742950" indent="-285750" defTabSz="938213" eaLnBrk="0" hangingPunct="0">
              <a:spcBef>
                <a:spcPct val="20000"/>
              </a:spcBef>
              <a:buChar char="–"/>
              <a:tabLst>
                <a:tab pos="266700" algn="l"/>
              </a:tabLst>
              <a:defRPr kumimoji="1" sz="2900">
                <a:solidFill>
                  <a:schemeClr val="tx1"/>
                </a:solidFill>
                <a:latin typeface="Times New Roman" pitchFamily="18" charset="0"/>
                <a:ea typeface="ＭＳ Ｐゴシック" pitchFamily="50" charset="-128"/>
              </a:defRPr>
            </a:lvl2pPr>
            <a:lvl3pPr marL="1143000" indent="-228600" defTabSz="938213" eaLnBrk="0" hangingPunct="0">
              <a:spcBef>
                <a:spcPct val="20000"/>
              </a:spcBef>
              <a:buChar char="•"/>
              <a:tabLst>
                <a:tab pos="266700" algn="l"/>
              </a:tabLst>
              <a:defRPr kumimoji="1" sz="2500">
                <a:solidFill>
                  <a:schemeClr val="tx1"/>
                </a:solidFill>
                <a:latin typeface="Times New Roman" pitchFamily="18" charset="0"/>
                <a:ea typeface="ＭＳ Ｐゴシック" pitchFamily="50" charset="-128"/>
              </a:defRPr>
            </a:lvl3pPr>
            <a:lvl4pPr marL="1600200" indent="-228600" defTabSz="938213" eaLnBrk="0" hangingPunct="0">
              <a:spcBef>
                <a:spcPct val="20000"/>
              </a:spcBef>
              <a:buChar char="–"/>
              <a:tabLst>
                <a:tab pos="266700" algn="l"/>
              </a:tabLst>
              <a:defRPr kumimoji="1" sz="2100">
                <a:solidFill>
                  <a:schemeClr val="tx1"/>
                </a:solidFill>
                <a:latin typeface="Times New Roman" pitchFamily="18" charset="0"/>
                <a:ea typeface="ＭＳ Ｐゴシック" pitchFamily="50" charset="-128"/>
              </a:defRPr>
            </a:lvl4pPr>
            <a:lvl5pPr marL="2057400" indent="-228600" defTabSz="938213" eaLnBrk="0" hangingPunct="0">
              <a:spcBef>
                <a:spcPct val="20000"/>
              </a:spcBef>
              <a:buChar char="»"/>
              <a:tabLst>
                <a:tab pos="266700" algn="l"/>
              </a:tabLst>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tabLst>
                <a:tab pos="266700" algn="l"/>
              </a:tabLst>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tabLst>
                <a:tab pos="266700" algn="l"/>
              </a:tabLst>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tabLst>
                <a:tab pos="266700" algn="l"/>
              </a:tabLst>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tabLst>
                <a:tab pos="266700" algn="l"/>
              </a:tabLst>
              <a:defRPr kumimoji="1" sz="2100">
                <a:solidFill>
                  <a:schemeClr val="tx1"/>
                </a:solidFill>
                <a:latin typeface="Times New Roman" pitchFamily="18" charset="0"/>
                <a:ea typeface="ＭＳ Ｐゴシック" pitchFamily="50" charset="-128"/>
              </a:defRPr>
            </a:lvl9pPr>
          </a:lstStyle>
          <a:p>
            <a:pPr eaLnBrk="1" hangingPunct="1">
              <a:spcBef>
                <a:spcPts val="0"/>
              </a:spcBef>
              <a:buFontTx/>
              <a:buNone/>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１．新規ご加入の方</a:t>
            </a:r>
            <a:br>
              <a:rPr lang="ja-JP" altLang="en-US" sz="1200" b="1" dirty="0">
                <a:latin typeface="Meiryo UI" panose="020B0604030504040204" pitchFamily="50" charset="-128"/>
                <a:ea typeface="Meiryo UI" panose="020B0604030504040204" pitchFamily="50" charset="-128"/>
                <a:cs typeface="Meiryo UI" panose="020B0604030504040204" pitchFamily="50" charset="-128"/>
              </a:rPr>
            </a:b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別添の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「加入申込票　記入例」を参考に、同封の「加入申込票」にご記入・ご署名のうえ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締切日までにご提出ください</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90219" indent="-190219" eaLnBrk="1" hangingPunct="1">
              <a:spcBef>
                <a:spcPts val="0"/>
              </a:spcBef>
              <a:buFontTx/>
              <a:buNone/>
              <a:defRPr/>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なお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９ページ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に記載のセットにつきましては</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、新規</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の加入はできませんので、ご了承ください</a:t>
            </a:r>
          </a:p>
          <a:p>
            <a:pPr indent="180709" eaLnBrk="1" hangingPunct="1">
              <a:spcBef>
                <a:spcPts val="0"/>
              </a:spcBef>
              <a:buFontTx/>
              <a:buNone/>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r>
            <a:br>
              <a:rPr lang="ja-JP" altLang="en-US" sz="12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２．前年</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から加入</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されている方</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indent="180709" eaLnBrk="1" hangingPunct="1">
              <a:spcBef>
                <a:spcPts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ページ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に記載のセットにつきましては、現在このセット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に加入</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されている方の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「継続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」または「脱退」のみの取扱いとなります。</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内容</a:t>
            </a:r>
            <a:r>
              <a:rPr lang="ja-JP" altLang="en-US" sz="900" dirty="0">
                <a:latin typeface="Meiryo UI" pitchFamily="50" charset="-128"/>
                <a:ea typeface="Meiryo UI" pitchFamily="50" charset="-128"/>
                <a:cs typeface="Meiryo UI" pitchFamily="50" charset="-128"/>
              </a:rPr>
              <a:t>の変更につきましては、「３．内容の変更を希望される方」をご確認ください。　</a:t>
            </a:r>
            <a:endParaRPr lang="en-US" altLang="ja-JP" sz="900" dirty="0" smtClean="0">
              <a:latin typeface="Meiryo UI" pitchFamily="50" charset="-128"/>
              <a:ea typeface="Meiryo UI" pitchFamily="50" charset="-128"/>
              <a:cs typeface="Meiryo UI" pitchFamily="50" charset="-128"/>
            </a:endParaRPr>
          </a:p>
          <a:p>
            <a:pPr indent="180709" eaLnBrk="1" hangingPunct="1">
              <a:spcBef>
                <a:spcPts val="0"/>
              </a:spcBef>
              <a:buFontTx/>
              <a:buNone/>
              <a:defRPr/>
            </a:pPr>
            <a:r>
              <a:rPr lang="ja-JP" altLang="en-US" sz="900" dirty="0">
                <a:latin typeface="Meiryo UI" pitchFamily="50" charset="-128"/>
                <a:ea typeface="Meiryo UI" pitchFamily="50" charset="-128"/>
                <a:cs typeface="Meiryo UI" pitchFamily="50" charset="-128"/>
              </a:rPr>
              <a:t>　　</a:t>
            </a:r>
          </a:p>
          <a:p>
            <a:pPr marL="218751" indent="-218751" eaLnBrk="1" hangingPunct="1">
              <a:spcBef>
                <a:spcPts val="0"/>
              </a:spcBef>
              <a:buFontTx/>
              <a:buNone/>
              <a:defRPr/>
            </a:pPr>
            <a:r>
              <a:rPr lang="ja-JP" altLang="en-US" sz="900" dirty="0">
                <a:latin typeface="Meiryo UI" pitchFamily="50" charset="-128"/>
                <a:ea typeface="Meiryo UI" pitchFamily="50" charset="-128"/>
                <a:cs typeface="Meiryo UI" pitchFamily="50" charset="-128"/>
              </a:rPr>
              <a:t>　　 ＜自動継続の取扱いについて＞　</a:t>
            </a:r>
            <a:br>
              <a:rPr lang="ja-JP" altLang="en-US" sz="900" dirty="0">
                <a:latin typeface="Meiryo UI" pitchFamily="50" charset="-128"/>
                <a:ea typeface="Meiryo UI" pitchFamily="50" charset="-128"/>
                <a:cs typeface="Meiryo UI" pitchFamily="50" charset="-128"/>
              </a:rPr>
            </a:br>
            <a:r>
              <a:rPr lang="ja-JP" altLang="en-US" sz="900" dirty="0">
                <a:latin typeface="Meiryo UI" pitchFamily="50" charset="-128"/>
                <a:ea typeface="Meiryo UI" pitchFamily="50" charset="-128"/>
                <a:cs typeface="Meiryo UI" pitchFamily="50" charset="-128"/>
              </a:rPr>
              <a:t>前年からご加入の皆さまについては</a:t>
            </a:r>
            <a:r>
              <a:rPr lang="ja-JP" altLang="en-US" sz="900" dirty="0" smtClean="0">
                <a:latin typeface="Meiryo UI" pitchFamily="50" charset="-128"/>
                <a:ea typeface="Meiryo UI" pitchFamily="50" charset="-128"/>
                <a:cs typeface="Meiryo UI" pitchFamily="50" charset="-128"/>
              </a:rPr>
              <a:t>、ご加入</a:t>
            </a:r>
            <a:r>
              <a:rPr lang="ja-JP" altLang="en-US" sz="900" dirty="0">
                <a:latin typeface="Meiryo UI" pitchFamily="50" charset="-128"/>
                <a:ea typeface="Meiryo UI" pitchFamily="50" charset="-128"/>
                <a:cs typeface="Meiryo UI" pitchFamily="50" charset="-128"/>
              </a:rPr>
              <a:t>内容の変更や継続停止のご連絡がない場合、今回の募集においては前年ご加入</a:t>
            </a:r>
            <a:r>
              <a:rPr lang="ja-JP" altLang="en-US" sz="900" dirty="0" smtClean="0">
                <a:latin typeface="Meiryo UI" pitchFamily="50" charset="-128"/>
                <a:ea typeface="Meiryo UI" pitchFamily="50" charset="-128"/>
                <a:cs typeface="Meiryo UI" pitchFamily="50" charset="-128"/>
              </a:rPr>
              <a:t>の</a:t>
            </a:r>
            <a:endParaRPr lang="en-US" altLang="ja-JP" sz="900" dirty="0" smtClean="0">
              <a:latin typeface="Meiryo UI" pitchFamily="50" charset="-128"/>
              <a:ea typeface="Meiryo UI" pitchFamily="50" charset="-128"/>
              <a:cs typeface="Meiryo UI" pitchFamily="50" charset="-128"/>
            </a:endParaRPr>
          </a:p>
          <a:p>
            <a:pPr marL="218751" indent="-218751" eaLnBrk="1" hangingPunct="1">
              <a:spcBef>
                <a:spcPts val="0"/>
              </a:spcBef>
              <a:buFontTx/>
              <a:buNone/>
              <a:defRPr/>
            </a:pPr>
            <a:r>
              <a:rPr lang="en-US" altLang="ja-JP"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内容</a:t>
            </a:r>
            <a:r>
              <a:rPr lang="ja-JP" altLang="en-US" sz="900" dirty="0">
                <a:latin typeface="Meiryo UI" pitchFamily="50" charset="-128"/>
                <a:ea typeface="Meiryo UI" pitchFamily="50" charset="-128"/>
                <a:cs typeface="Meiryo UI" pitchFamily="50" charset="-128"/>
              </a:rPr>
              <a:t>に応じた</a:t>
            </a:r>
            <a:r>
              <a:rPr lang="ja-JP" altLang="en-US" sz="900" dirty="0" smtClean="0">
                <a:latin typeface="Meiryo UI" pitchFamily="50" charset="-128"/>
                <a:ea typeface="Meiryo UI" pitchFamily="50" charset="-128"/>
                <a:cs typeface="Meiryo UI" pitchFamily="50" charset="-128"/>
              </a:rPr>
              <a:t>セット・口数での</a:t>
            </a:r>
            <a:r>
              <a:rPr lang="ja-JP" altLang="en-US" sz="900" dirty="0">
                <a:latin typeface="Meiryo UI" pitchFamily="50" charset="-128"/>
                <a:ea typeface="Meiryo UI" pitchFamily="50" charset="-128"/>
                <a:cs typeface="Meiryo UI" pitchFamily="50" charset="-128"/>
              </a:rPr>
              <a:t>自動継続加入の取扱いとさせていただきます。</a:t>
            </a:r>
            <a:r>
              <a:rPr lang="ja-JP" altLang="en-US" sz="900" dirty="0" smtClean="0">
                <a:latin typeface="Meiryo UI" pitchFamily="50" charset="-128"/>
                <a:ea typeface="Meiryo UI" pitchFamily="50" charset="-128"/>
                <a:cs typeface="Meiryo UI" pitchFamily="50" charset="-128"/>
              </a:rPr>
              <a:t>（</a:t>
            </a:r>
            <a:r>
              <a:rPr lang="en-US" altLang="ja-JP" sz="900" dirty="0" smtClean="0">
                <a:latin typeface="Meiryo UI" pitchFamily="50" charset="-128"/>
                <a:ea typeface="Meiryo UI" pitchFamily="50" charset="-128"/>
                <a:cs typeface="Meiryo UI" pitchFamily="50" charset="-128"/>
              </a:rPr>
              <a:t>2</a:t>
            </a:r>
            <a:r>
              <a:rPr lang="ja-JP" altLang="en-US" sz="900" dirty="0" smtClean="0">
                <a:latin typeface="Meiryo UI" pitchFamily="50" charset="-128"/>
                <a:ea typeface="Meiryo UI" pitchFamily="50" charset="-128"/>
                <a:cs typeface="Meiryo UI" pitchFamily="50" charset="-128"/>
              </a:rPr>
              <a:t>ページの「ご加入セット変更と廃止のご案内」に記載</a:t>
            </a:r>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　のセットにつきましては、「継続後の読替内容」に記載のセットにて継続いたします。また、年令</a:t>
            </a:r>
            <a:r>
              <a:rPr lang="ja-JP" altLang="en-US" sz="900" dirty="0">
                <a:latin typeface="Meiryo UI" pitchFamily="50" charset="-128"/>
                <a:ea typeface="Meiryo UI" pitchFamily="50" charset="-128"/>
                <a:cs typeface="Meiryo UI" pitchFamily="50" charset="-128"/>
              </a:rPr>
              <a:t>の進行により保険料表の年令区分</a:t>
            </a:r>
            <a:r>
              <a:rPr lang="ja-JP" altLang="en-US" sz="900" dirty="0" smtClean="0">
                <a:latin typeface="Meiryo UI" pitchFamily="50" charset="-128"/>
                <a:ea typeface="Meiryo UI" pitchFamily="50" charset="-128"/>
                <a:cs typeface="Meiryo UI" pitchFamily="50" charset="-128"/>
              </a:rPr>
              <a:t>が</a:t>
            </a:r>
            <a:endParaRPr lang="en-US" altLang="ja-JP" sz="900" dirty="0" smtClean="0">
              <a:latin typeface="Meiryo UI" pitchFamily="50" charset="-128"/>
              <a:ea typeface="Meiryo UI" pitchFamily="50" charset="-128"/>
              <a:cs typeface="Meiryo UI" pitchFamily="50" charset="-128"/>
            </a:endParaRPr>
          </a:p>
          <a:p>
            <a:pPr marL="218751" indent="-218751" eaLnBrk="1" hangingPunct="1">
              <a:spcBef>
                <a:spcPts val="0"/>
              </a:spcBef>
              <a:buFontTx/>
              <a:buNone/>
              <a:defRPr/>
            </a:pPr>
            <a:r>
              <a:rPr lang="ja-JP" altLang="en-US" sz="900" dirty="0">
                <a:latin typeface="Meiryo UI" pitchFamily="50" charset="-128"/>
                <a:ea typeface="Meiryo UI" pitchFamily="50" charset="-128"/>
                <a:cs typeface="Meiryo UI" pitchFamily="50" charset="-128"/>
              </a:rPr>
              <a:t>　</a:t>
            </a:r>
            <a:r>
              <a:rPr lang="ja-JP" altLang="en-US" sz="900" dirty="0" smtClean="0">
                <a:latin typeface="Meiryo UI" pitchFamily="50" charset="-128"/>
                <a:ea typeface="Meiryo UI" pitchFamily="50" charset="-128"/>
                <a:cs typeface="Meiryo UI" pitchFamily="50" charset="-128"/>
              </a:rPr>
              <a:t>　　変わる場合は、ご継続</a:t>
            </a:r>
            <a:r>
              <a:rPr lang="ja-JP" altLang="en-US" sz="900" dirty="0">
                <a:latin typeface="Meiryo UI" pitchFamily="50" charset="-128"/>
                <a:ea typeface="Meiryo UI" pitchFamily="50" charset="-128"/>
                <a:cs typeface="Meiryo UI" pitchFamily="50" charset="-128"/>
              </a:rPr>
              <a:t>時</a:t>
            </a:r>
            <a:r>
              <a:rPr lang="ja-JP" altLang="en-US" sz="900" dirty="0" smtClean="0">
                <a:latin typeface="Meiryo UI" pitchFamily="50" charset="-128"/>
                <a:ea typeface="Meiryo UI" pitchFamily="50" charset="-128"/>
                <a:cs typeface="Meiryo UI" pitchFamily="50" charset="-128"/>
              </a:rPr>
              <a:t>のご年令</a:t>
            </a:r>
            <a:r>
              <a:rPr lang="ja-JP" altLang="en-US" sz="900" dirty="0">
                <a:latin typeface="Meiryo UI" pitchFamily="50" charset="-128"/>
                <a:ea typeface="Meiryo UI" pitchFamily="50" charset="-128"/>
                <a:cs typeface="Meiryo UI" pitchFamily="50" charset="-128"/>
              </a:rPr>
              <a:t>による保険料となりますのでご了承ください。）</a:t>
            </a:r>
            <a:br>
              <a:rPr lang="ja-JP" altLang="en-US" sz="900" dirty="0">
                <a:latin typeface="Meiryo UI" pitchFamily="50" charset="-128"/>
                <a:ea typeface="Meiryo UI" pitchFamily="50" charset="-128"/>
                <a:cs typeface="Meiryo UI" pitchFamily="50" charset="-128"/>
              </a:rPr>
            </a:br>
            <a:r>
              <a:rPr lang="ja-JP" altLang="en-US" sz="900" dirty="0">
                <a:latin typeface="Meiryo UI" pitchFamily="50" charset="-128"/>
                <a:ea typeface="Meiryo UI" pitchFamily="50" charset="-128"/>
                <a:cs typeface="Meiryo UI" pitchFamily="50" charset="-128"/>
              </a:rPr>
              <a:t>　　　</a:t>
            </a:r>
          </a:p>
          <a:p>
            <a:pPr marL="180709" indent="-180709" eaLnBrk="1" hangingPunct="1">
              <a:spcBef>
                <a:spcPts val="0"/>
              </a:spcBef>
              <a:buFontTx/>
              <a:buNone/>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３．内容の変更を希望される方</a:t>
            </a:r>
            <a:br>
              <a:rPr lang="ja-JP" altLang="en-US" sz="1200" b="1" dirty="0">
                <a:latin typeface="Meiryo UI" panose="020B0604030504040204" pitchFamily="50" charset="-128"/>
                <a:ea typeface="Meiryo UI" panose="020B0604030504040204" pitchFamily="50" charset="-128"/>
                <a:cs typeface="Meiryo UI" panose="020B0604030504040204" pitchFamily="50" charset="-128"/>
              </a:rPr>
            </a:b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「加入申込票」に印字された内容の変更を希望される場合は、「加入申込票」に変更内容</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を記入・署名</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のうえ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締切日</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80709" indent="-180709" eaLnBrk="1" hangingPunct="1">
              <a:spcBef>
                <a:spcPts val="0"/>
              </a:spcBef>
              <a:buFontTx/>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にご</a:t>
            </a:r>
            <a:r>
              <a:rPr lang="ja-JP" altLang="en-US" sz="900" dirty="0" err="1">
                <a:latin typeface="Meiryo UI" panose="020B0604030504040204" pitchFamily="50" charset="-128"/>
                <a:ea typeface="Meiryo UI" panose="020B0604030504040204" pitchFamily="50" charset="-128"/>
                <a:cs typeface="Meiryo UI" panose="020B0604030504040204" pitchFamily="50" charset="-128"/>
              </a:rPr>
              <a:t>提</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出ください。</a:t>
            </a:r>
          </a:p>
          <a:p>
            <a:pPr eaLnBrk="1" hangingPunct="1">
              <a:spcBef>
                <a:spcPts val="0"/>
              </a:spcBef>
              <a:buFontTx/>
              <a:buNone/>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p>
          <a:p>
            <a:pPr eaLnBrk="1" hangingPunct="1">
              <a:spcBef>
                <a:spcPts val="0"/>
              </a:spcBef>
              <a:buFontTx/>
              <a:buNone/>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．継続</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されない方</a:t>
            </a:r>
            <a:br>
              <a:rPr lang="ja-JP" altLang="en-US" sz="1200" b="1" dirty="0">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itchFamily="50" charset="-128"/>
                <a:ea typeface="Meiryo UI" pitchFamily="50" charset="-128"/>
                <a:cs typeface="Meiryo UI" pitchFamily="50" charset="-128"/>
              </a:rPr>
              <a:t>継続</a:t>
            </a:r>
            <a:r>
              <a:rPr lang="ja-JP" altLang="en-US" sz="900" dirty="0">
                <a:latin typeface="Meiryo UI" pitchFamily="50" charset="-128"/>
                <a:ea typeface="Meiryo UI" pitchFamily="50" charset="-128"/>
                <a:cs typeface="Meiryo UI" pitchFamily="50" charset="-128"/>
              </a:rPr>
              <a:t>を希望されない方は、「加入申込票」の「継続加入しない」に○をし、ご署名の</a:t>
            </a:r>
            <a:r>
              <a:rPr lang="ja-JP" altLang="en-US" sz="900" dirty="0" smtClean="0">
                <a:latin typeface="Meiryo UI" pitchFamily="50" charset="-128"/>
                <a:ea typeface="Meiryo UI" pitchFamily="50" charset="-128"/>
                <a:cs typeface="Meiryo UI" pitchFamily="50" charset="-128"/>
              </a:rPr>
              <a:t>うえ申込</a:t>
            </a:r>
            <a:r>
              <a:rPr lang="ja-JP" altLang="en-US" sz="900" dirty="0">
                <a:latin typeface="Meiryo UI" pitchFamily="50" charset="-128"/>
                <a:ea typeface="Meiryo UI" pitchFamily="50" charset="-128"/>
                <a:cs typeface="Meiryo UI" pitchFamily="50" charset="-128"/>
              </a:rPr>
              <a:t>締切日までにご提出ください。</a:t>
            </a:r>
          </a:p>
        </p:txBody>
      </p:sp>
      <p:sp>
        <p:nvSpPr>
          <p:cNvPr id="36" name="Rectangle 16"/>
          <p:cNvSpPr>
            <a:spLocks noChangeArrowheads="1"/>
          </p:cNvSpPr>
          <p:nvPr/>
        </p:nvSpPr>
        <p:spPr bwMode="gray">
          <a:xfrm>
            <a:off x="252000" y="3352200"/>
            <a:ext cx="66595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843" tIns="0" rIns="35948" bIns="0">
            <a:spAutoFit/>
          </a:bodyPr>
          <a:lstStyle/>
          <a:p>
            <a:pPr marL="85725" indent="-85725" eaLnBrk="1" hangingPunct="1">
              <a:defRPr/>
            </a:pPr>
            <a:r>
              <a:rPr lang="ja-JP" altLang="en-US" sz="1200" b="1" dirty="0" smtClean="0">
                <a:latin typeface="Meiryo UI" panose="020B0604030504040204" pitchFamily="50" charset="-128"/>
                <a:ea typeface="Meiryo UI" panose="020B0604030504040204" pitchFamily="50" charset="-128"/>
              </a:rPr>
              <a:t>「本人型」</a:t>
            </a:r>
            <a:r>
              <a:rPr lang="en-US" altLang="ja-JP" sz="900" dirty="0">
                <a:solidFill>
                  <a:srgbClr val="FF0000"/>
                </a:solidFill>
                <a:latin typeface="Meiryo UI" panose="020B0604030504040204" pitchFamily="50" charset="-128"/>
                <a:ea typeface="Meiryo UI" panose="020B0604030504040204" pitchFamily="50" charset="-128"/>
              </a:rPr>
              <a:t/>
            </a:r>
            <a:br>
              <a:rPr lang="en-US" altLang="ja-JP" sz="900" dirty="0">
                <a:solidFill>
                  <a:srgbClr val="FF0000"/>
                </a:solidFill>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●被</a:t>
            </a:r>
            <a:r>
              <a:rPr lang="ja-JP" altLang="en-US" sz="900" dirty="0">
                <a:latin typeface="Meiryo UI" panose="020B0604030504040204" pitchFamily="50" charset="-128"/>
                <a:ea typeface="Meiryo UI" panose="020B0604030504040204" pitchFamily="50" charset="-128"/>
              </a:rPr>
              <a:t>保険者</a:t>
            </a:r>
            <a:r>
              <a:rPr lang="ja-JP" altLang="en-US" sz="900" dirty="0">
                <a:latin typeface="ＭＳ 明朝" pitchFamily="17" charset="-128"/>
                <a:ea typeface="Meiryo UI" panose="020B0604030504040204" pitchFamily="50" charset="-128"/>
              </a:rPr>
              <a:t>（補償の対象者</a:t>
            </a:r>
            <a:r>
              <a:rPr lang="ja-JP" altLang="en-US" sz="900" dirty="0" smtClean="0">
                <a:latin typeface="ＭＳ 明朝" pitchFamily="17" charset="-128"/>
                <a:ea typeface="Meiryo UI" panose="020B0604030504040204" pitchFamily="50" charset="-128"/>
              </a:rPr>
              <a:t>）本人</a:t>
            </a:r>
            <a:r>
              <a:rPr lang="ja-JP" altLang="en-US" sz="900" baseline="30000" dirty="0" smtClean="0">
                <a:latin typeface="ＭＳ 明朝" pitchFamily="17" charset="-128"/>
                <a:ea typeface="Meiryo UI" panose="020B0604030504040204" pitchFamily="50" charset="-128"/>
              </a:rPr>
              <a:t>（</a:t>
            </a:r>
            <a:r>
              <a:rPr lang="ja-JP" altLang="en-US" sz="900" baseline="30000" dirty="0" smtClean="0">
                <a:latin typeface="Meiryo UI" panose="020B0604030504040204" pitchFamily="50" charset="-128"/>
                <a:ea typeface="Meiryo UI" panose="020B0604030504040204" pitchFamily="50" charset="-128"/>
              </a:rPr>
              <a:t>*</a:t>
            </a:r>
            <a:r>
              <a:rPr lang="en-US" altLang="ja-JP" sz="900" baseline="30000" dirty="0" smtClean="0">
                <a:latin typeface="Meiryo UI" panose="020B0604030504040204" pitchFamily="50" charset="-128"/>
                <a:ea typeface="Meiryo UI" panose="020B0604030504040204" pitchFamily="50" charset="-128"/>
              </a:rPr>
              <a:t>1</a:t>
            </a:r>
            <a:r>
              <a:rPr lang="ja-JP" altLang="en-US" sz="900" baseline="300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と</a:t>
            </a:r>
            <a:r>
              <a:rPr lang="ja-JP" altLang="en-US" sz="900" dirty="0">
                <a:latin typeface="Meiryo UI" panose="020B0604030504040204" pitchFamily="50" charset="-128"/>
                <a:ea typeface="Meiryo UI" panose="020B0604030504040204" pitchFamily="50" charset="-128"/>
              </a:rPr>
              <a:t>なれる方の範囲は、株式会社カネカおよびそのグループ会社の役員・</a:t>
            </a:r>
            <a:r>
              <a:rPr lang="ja-JP" altLang="en-US" sz="900" dirty="0" smtClean="0">
                <a:latin typeface="Meiryo UI" panose="020B0604030504040204" pitchFamily="50" charset="-128"/>
                <a:ea typeface="Meiryo UI" panose="020B0604030504040204" pitchFamily="50" charset="-128"/>
              </a:rPr>
              <a:t>従業員</a:t>
            </a:r>
            <a:r>
              <a:rPr lang="ja-JP" altLang="en-US" sz="900" dirty="0">
                <a:latin typeface="Meiryo UI" panose="020B0604030504040204" pitchFamily="50" charset="-128"/>
                <a:ea typeface="Meiryo UI" panose="020B0604030504040204" pitchFamily="50" charset="-128"/>
              </a:rPr>
              <a:t>およびその</a:t>
            </a:r>
            <a:r>
              <a:rPr lang="ja-JP" altLang="en-US" sz="900" dirty="0" smtClean="0">
                <a:latin typeface="Meiryo UI" panose="020B0604030504040204" pitchFamily="50" charset="-128"/>
                <a:ea typeface="Meiryo UI" panose="020B0604030504040204" pitchFamily="50" charset="-128"/>
              </a:rPr>
              <a:t>家族</a:t>
            </a:r>
            <a:endParaRPr lang="en-US" altLang="ja-JP" sz="900" dirty="0" smtClean="0">
              <a:latin typeface="Meiryo UI" panose="020B0604030504040204" pitchFamily="50" charset="-128"/>
              <a:ea typeface="Meiryo UI" panose="020B0604030504040204" pitchFamily="50" charset="-128"/>
            </a:endParaRPr>
          </a:p>
          <a:p>
            <a:pPr marL="85725" indent="-85725" eaLnBrk="1" hangingPunct="1">
              <a:defRPr/>
            </a:pP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（配偶者</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子ども、</a:t>
            </a:r>
            <a:r>
              <a:rPr lang="ja-JP" altLang="en-US" sz="900" dirty="0">
                <a:latin typeface="Meiryo UI" panose="020B0604030504040204" pitchFamily="50" charset="-128"/>
                <a:ea typeface="Meiryo UI" panose="020B0604030504040204" pitchFamily="50" charset="-128"/>
              </a:rPr>
              <a:t>両親、兄弟姉妹および本人と同居している親族ならびに家事使用人をいいます。）です</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marL="85725" indent="-85725" eaLnBrk="1" hangingPunct="1">
              <a:defRPr/>
            </a:pP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itchFamily="50" charset="-128"/>
                <a:ea typeface="Meiryo UI" pitchFamily="50" charset="-128"/>
              </a:rPr>
              <a:t>被</a:t>
            </a:r>
            <a:r>
              <a:rPr lang="ja-JP" altLang="en-US" sz="900" dirty="0" smtClean="0">
                <a:latin typeface="Meiryo UI" pitchFamily="50" charset="-128"/>
                <a:ea typeface="Meiryo UI" pitchFamily="50" charset="-128"/>
              </a:rPr>
              <a:t>保険者</a:t>
            </a:r>
            <a:r>
              <a:rPr lang="ja-JP" altLang="en-US" sz="900" dirty="0">
                <a:latin typeface="Meiryo UI" panose="020B0604030504040204" pitchFamily="50" charset="-128"/>
                <a:ea typeface="Meiryo UI" panose="020B0604030504040204" pitchFamily="50" charset="-128"/>
              </a:rPr>
              <a:t>（補償の対象者</a:t>
            </a:r>
            <a:r>
              <a:rPr lang="ja-JP" altLang="en-US" sz="900" dirty="0" smtClean="0">
                <a:latin typeface="Meiryo UI" pitchFamily="50" charset="-128"/>
                <a:ea typeface="Meiryo UI" pitchFamily="50" charset="-128"/>
              </a:rPr>
              <a:t>）は、被</a:t>
            </a:r>
            <a:r>
              <a:rPr lang="ja-JP" altLang="en-US" sz="900" dirty="0">
                <a:latin typeface="Meiryo UI" pitchFamily="50" charset="-128"/>
                <a:ea typeface="Meiryo UI" pitchFamily="50" charset="-128"/>
              </a:rPr>
              <a:t>保険者（補償の対象者）</a:t>
            </a:r>
            <a:r>
              <a:rPr lang="ja-JP" altLang="en-US" sz="900" dirty="0" smtClean="0">
                <a:latin typeface="Meiryo UI" pitchFamily="50" charset="-128"/>
                <a:ea typeface="Meiryo UI" pitchFamily="50" charset="-128"/>
              </a:rPr>
              <a:t>本人</a:t>
            </a:r>
            <a:r>
              <a:rPr lang="ja-JP" altLang="en-US" sz="900" baseline="30000" dirty="0">
                <a:latin typeface="Meiryo UI" panose="020B0604030504040204" pitchFamily="50" charset="-128"/>
                <a:ea typeface="Meiryo UI" panose="020B0604030504040204" pitchFamily="50" charset="-128"/>
              </a:rPr>
              <a:t>（*</a:t>
            </a:r>
            <a:r>
              <a:rPr lang="en-US" altLang="ja-JP" sz="900" baseline="30000" dirty="0">
                <a:latin typeface="Meiryo UI" panose="020B0604030504040204" pitchFamily="50" charset="-128"/>
                <a:ea typeface="Meiryo UI" panose="020B0604030504040204" pitchFamily="50" charset="-128"/>
              </a:rPr>
              <a:t>1</a:t>
            </a:r>
            <a:r>
              <a:rPr lang="ja-JP" altLang="en-US" sz="900" baseline="30000" dirty="0" smtClean="0">
                <a:latin typeface="Meiryo UI" panose="020B0604030504040204" pitchFamily="50" charset="-128"/>
                <a:ea typeface="Meiryo UI" panose="020B0604030504040204" pitchFamily="50" charset="-128"/>
              </a:rPr>
              <a:t>）</a:t>
            </a:r>
            <a:r>
              <a:rPr lang="en-US" altLang="ja-JP" sz="900" dirty="0" smtClean="0">
                <a:latin typeface="Meiryo UI" pitchFamily="50" charset="-128"/>
                <a:ea typeface="Meiryo UI" pitchFamily="50" charset="-128"/>
              </a:rPr>
              <a:t>1</a:t>
            </a:r>
            <a:r>
              <a:rPr lang="ja-JP" altLang="en-US" sz="900" dirty="0" smtClean="0">
                <a:latin typeface="Meiryo UI" pitchFamily="50" charset="-128"/>
                <a:ea typeface="Meiryo UI" pitchFamily="50" charset="-128"/>
              </a:rPr>
              <a:t>名です</a:t>
            </a:r>
            <a:r>
              <a:rPr lang="ja-JP" altLang="en-US" sz="900" dirty="0">
                <a:latin typeface="Meiryo UI" pitchFamily="50" charset="-128"/>
                <a:ea typeface="Meiryo UI" pitchFamily="50" charset="-128"/>
              </a:rPr>
              <a:t>。</a:t>
            </a:r>
            <a:endParaRPr lang="en-US" altLang="ja-JP" sz="900" dirty="0" smtClean="0">
              <a:latin typeface="Meiryo UI" panose="020B0604030504040204" pitchFamily="50" charset="-128"/>
              <a:ea typeface="Meiryo UI" panose="020B0604030504040204" pitchFamily="50" charset="-128"/>
            </a:endParaRPr>
          </a:p>
          <a:p>
            <a:pPr marL="85725" indent="-85725" eaLnBrk="1" hangingPunct="1">
              <a:defRPr/>
            </a:pPr>
            <a:r>
              <a:rPr lang="ja-JP" altLang="en-US"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家族型</a:t>
            </a:r>
            <a:r>
              <a:rPr lang="ja-JP" altLang="en-US"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a:p>
            <a:pPr marL="85725" indent="-85725" eaLnBrk="1" hangingPunct="1">
              <a:defRPr/>
            </a:pP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●被</a:t>
            </a:r>
            <a:r>
              <a:rPr lang="ja-JP" altLang="en-US" sz="900" dirty="0">
                <a:latin typeface="Meiryo UI" panose="020B0604030504040204" pitchFamily="50" charset="-128"/>
                <a:ea typeface="Meiryo UI" panose="020B0604030504040204" pitchFamily="50" charset="-128"/>
              </a:rPr>
              <a:t>保険者（補償の対象者）</a:t>
            </a:r>
            <a:r>
              <a:rPr lang="ja-JP" altLang="en-US" sz="900" dirty="0" smtClean="0">
                <a:latin typeface="Meiryo UI" panose="020B0604030504040204" pitchFamily="50" charset="-128"/>
                <a:ea typeface="Meiryo UI" panose="020B0604030504040204" pitchFamily="50" charset="-128"/>
              </a:rPr>
              <a:t>本人</a:t>
            </a:r>
            <a:r>
              <a:rPr lang="ja-JP" altLang="en-US" sz="900" baseline="30000" dirty="0">
                <a:latin typeface="Meiryo UI" panose="020B0604030504040204" pitchFamily="50" charset="-128"/>
                <a:ea typeface="Meiryo UI" panose="020B0604030504040204" pitchFamily="50" charset="-128"/>
              </a:rPr>
              <a:t>（</a:t>
            </a:r>
            <a:r>
              <a:rPr lang="ja-JP" altLang="en-US" sz="900" baseline="30000" dirty="0" smtClean="0">
                <a:latin typeface="Meiryo UI" panose="020B0604030504040204" pitchFamily="50" charset="-128"/>
                <a:ea typeface="Meiryo UI" panose="020B0604030504040204" pitchFamily="50" charset="-128"/>
              </a:rPr>
              <a:t>*</a:t>
            </a:r>
            <a:r>
              <a:rPr lang="en-US" altLang="ja-JP" sz="900" baseline="30000" dirty="0" smtClean="0">
                <a:latin typeface="Meiryo UI" panose="020B0604030504040204" pitchFamily="50" charset="-128"/>
                <a:ea typeface="Meiryo UI" panose="020B0604030504040204" pitchFamily="50" charset="-128"/>
              </a:rPr>
              <a:t>1</a:t>
            </a:r>
            <a:r>
              <a:rPr lang="ja-JP" altLang="en-US" sz="900" baseline="300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と</a:t>
            </a:r>
            <a:r>
              <a:rPr lang="ja-JP" altLang="en-US" sz="900" dirty="0">
                <a:latin typeface="Meiryo UI" panose="020B0604030504040204" pitchFamily="50" charset="-128"/>
                <a:ea typeface="Meiryo UI" panose="020B0604030504040204" pitchFamily="50" charset="-128"/>
              </a:rPr>
              <a:t>なれる方の範囲は、株式会社カネカおよびそのグループ会社の役員・従業員およびその</a:t>
            </a:r>
            <a:r>
              <a:rPr lang="ja-JP" altLang="en-US" sz="900" dirty="0" smtClean="0">
                <a:latin typeface="Meiryo UI" panose="020B0604030504040204" pitchFamily="50" charset="-128"/>
                <a:ea typeface="Meiryo UI" panose="020B0604030504040204" pitchFamily="50" charset="-128"/>
              </a:rPr>
              <a:t>配偶者、</a:t>
            </a:r>
            <a:endParaRPr lang="en-US" altLang="ja-JP" sz="900" dirty="0" smtClean="0">
              <a:latin typeface="Meiryo UI" panose="020B0604030504040204" pitchFamily="50" charset="-128"/>
              <a:ea typeface="Meiryo UI" panose="020B0604030504040204" pitchFamily="50" charset="-128"/>
            </a:endParaRPr>
          </a:p>
          <a:p>
            <a:pPr marL="85725" indent="-85725" eaLnBrk="1" hangingPunct="1">
              <a:tabLst>
                <a:tab pos="200025" algn="l"/>
              </a:tabLst>
              <a:defRPr/>
            </a:pP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子ども、</a:t>
            </a:r>
            <a:r>
              <a:rPr lang="ja-JP" altLang="en-US" sz="900" dirty="0">
                <a:latin typeface="Meiryo UI" panose="020B0604030504040204" pitchFamily="50" charset="-128"/>
                <a:ea typeface="Meiryo UI" panose="020B0604030504040204" pitchFamily="50" charset="-128"/>
              </a:rPr>
              <a:t>両親、兄弟姉妹です</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marL="85725" indent="-85725" eaLnBrk="1" hangingPunct="1">
              <a:defRPr/>
            </a:pP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itchFamily="50" charset="-128"/>
                <a:ea typeface="Meiryo UI" pitchFamily="50" charset="-128"/>
              </a:rPr>
              <a:t>被保険者（補償の対象者）の</a:t>
            </a:r>
            <a:r>
              <a:rPr lang="ja-JP" altLang="en-US" sz="900" dirty="0" smtClean="0">
                <a:latin typeface="Meiryo UI" pitchFamily="50" charset="-128"/>
                <a:ea typeface="Meiryo UI" pitchFamily="50" charset="-128"/>
              </a:rPr>
              <a:t>範囲</a:t>
            </a:r>
            <a:r>
              <a:rPr lang="ja-JP" altLang="en-US" sz="900" baseline="30000" dirty="0">
                <a:latin typeface="Meiryo UI" pitchFamily="50" charset="-128"/>
                <a:ea typeface="Meiryo UI" pitchFamily="50" charset="-128"/>
              </a:rPr>
              <a:t>（*</a:t>
            </a:r>
            <a:r>
              <a:rPr lang="en-US" altLang="ja-JP" sz="900" baseline="30000" dirty="0">
                <a:latin typeface="Meiryo UI" pitchFamily="50" charset="-128"/>
                <a:ea typeface="Meiryo UI" pitchFamily="50" charset="-128"/>
              </a:rPr>
              <a:t>2</a:t>
            </a:r>
            <a:r>
              <a:rPr lang="ja-JP" altLang="en-US" sz="900" baseline="30000" dirty="0">
                <a:latin typeface="Meiryo UI" pitchFamily="50" charset="-128"/>
                <a:ea typeface="Meiryo UI" pitchFamily="50" charset="-128"/>
              </a:rPr>
              <a:t>）</a:t>
            </a:r>
            <a:r>
              <a:rPr lang="ja-JP" altLang="en-US" sz="900" dirty="0" smtClean="0">
                <a:latin typeface="Meiryo UI" pitchFamily="50" charset="-128"/>
                <a:ea typeface="Meiryo UI" pitchFamily="50" charset="-128"/>
              </a:rPr>
              <a:t>は</a:t>
            </a:r>
            <a:r>
              <a:rPr lang="ja-JP" altLang="en-US" sz="900" dirty="0">
                <a:latin typeface="Meiryo UI" pitchFamily="50" charset="-128"/>
                <a:ea typeface="Meiryo UI" pitchFamily="50" charset="-128"/>
              </a:rPr>
              <a:t>、加入申込票の被保険者欄に記載</a:t>
            </a:r>
            <a:r>
              <a:rPr lang="ja-JP" altLang="en-US" sz="900" dirty="0" smtClean="0">
                <a:latin typeface="Meiryo UI" pitchFamily="50" charset="-128"/>
                <a:ea typeface="Meiryo UI" pitchFamily="50" charset="-128"/>
              </a:rPr>
              <a:t>する被</a:t>
            </a:r>
            <a:r>
              <a:rPr lang="ja-JP" altLang="en-US" sz="900" dirty="0">
                <a:latin typeface="Meiryo UI" pitchFamily="50" charset="-128"/>
                <a:ea typeface="Meiryo UI" pitchFamily="50" charset="-128"/>
              </a:rPr>
              <a:t>保険者（補償の対象者）</a:t>
            </a:r>
            <a:r>
              <a:rPr lang="ja-JP" altLang="en-US" sz="900" dirty="0" smtClean="0">
                <a:latin typeface="Meiryo UI" pitchFamily="50" charset="-128"/>
                <a:ea typeface="Meiryo UI" pitchFamily="50" charset="-128"/>
              </a:rPr>
              <a:t>本人</a:t>
            </a:r>
            <a:r>
              <a:rPr lang="ja-JP" altLang="en-US" sz="900" baseline="30000" dirty="0">
                <a:latin typeface="Meiryo UI" panose="020B0604030504040204" pitchFamily="50" charset="-128"/>
                <a:ea typeface="Meiryo UI" panose="020B0604030504040204" pitchFamily="50" charset="-128"/>
              </a:rPr>
              <a:t>（*</a:t>
            </a:r>
            <a:r>
              <a:rPr lang="en-US" altLang="ja-JP" sz="900" baseline="30000" dirty="0">
                <a:latin typeface="Meiryo UI" panose="020B0604030504040204" pitchFamily="50" charset="-128"/>
                <a:ea typeface="Meiryo UI" panose="020B0604030504040204" pitchFamily="50" charset="-128"/>
              </a:rPr>
              <a:t>1</a:t>
            </a:r>
            <a:r>
              <a:rPr lang="ja-JP" altLang="en-US" sz="900" baseline="30000" dirty="0">
                <a:latin typeface="Meiryo UI" panose="020B0604030504040204" pitchFamily="50" charset="-128"/>
                <a:ea typeface="Meiryo UI" panose="020B0604030504040204" pitchFamily="50" charset="-128"/>
              </a:rPr>
              <a:t>）</a:t>
            </a:r>
            <a:r>
              <a:rPr lang="ja-JP" altLang="en-US" sz="900" dirty="0" smtClean="0">
                <a:latin typeface="Meiryo UI" pitchFamily="50" charset="-128"/>
                <a:ea typeface="Meiryo UI" pitchFamily="50" charset="-128"/>
              </a:rPr>
              <a:t>に加え、</a:t>
            </a:r>
            <a:endParaRPr lang="en-US" altLang="ja-JP" sz="900" dirty="0" smtClean="0">
              <a:latin typeface="Meiryo UI" pitchFamily="50" charset="-128"/>
              <a:ea typeface="Meiryo UI" pitchFamily="50" charset="-128"/>
            </a:endParaRPr>
          </a:p>
          <a:p>
            <a:pPr marL="85725" indent="-85725" eaLnBrk="1" hangingPunct="1">
              <a:tabLst>
                <a:tab pos="190500" algn="l"/>
              </a:tabLst>
              <a:defRPr/>
            </a:pPr>
            <a:r>
              <a:rPr lang="en-US" altLang="ja-JP" sz="900" dirty="0" smtClean="0">
                <a:latin typeface="Meiryo UI" pitchFamily="50" charset="-128"/>
                <a:ea typeface="Meiryo UI" pitchFamily="50" charset="-128"/>
              </a:rPr>
              <a:t>		</a:t>
            </a:r>
            <a:r>
              <a:rPr lang="ja-JP" altLang="en-US" sz="900" dirty="0" smtClean="0">
                <a:latin typeface="Meiryo UI" pitchFamily="50" charset="-128"/>
                <a:ea typeface="Meiryo UI" pitchFamily="50" charset="-128"/>
              </a:rPr>
              <a:t>被保険者本人の配偶者、被</a:t>
            </a:r>
            <a:r>
              <a:rPr lang="ja-JP" altLang="en-US" sz="900" dirty="0">
                <a:latin typeface="Meiryo UI" pitchFamily="50" charset="-128"/>
                <a:ea typeface="Meiryo UI" pitchFamily="50" charset="-128"/>
              </a:rPr>
              <a:t>保険者本人またはその配偶者と同居の</a:t>
            </a:r>
            <a:r>
              <a:rPr lang="ja-JP" altLang="en-US" sz="900" dirty="0" smtClean="0">
                <a:latin typeface="Meiryo UI" pitchFamily="50" charset="-128"/>
                <a:ea typeface="Meiryo UI" pitchFamily="50" charset="-128"/>
              </a:rPr>
              <a:t>親族</a:t>
            </a:r>
            <a:r>
              <a:rPr lang="ja-JP" altLang="en-US" sz="900" baseline="30000" dirty="0" smtClean="0">
                <a:latin typeface="Meiryo UI" pitchFamily="50" charset="-128"/>
                <a:ea typeface="Meiryo UI" pitchFamily="50" charset="-128"/>
              </a:rPr>
              <a:t>（*</a:t>
            </a:r>
            <a:r>
              <a:rPr lang="en-US" altLang="ja-JP" sz="900" baseline="30000" dirty="0" smtClean="0">
                <a:latin typeface="Meiryo UI" pitchFamily="50" charset="-128"/>
                <a:ea typeface="Meiryo UI" pitchFamily="50" charset="-128"/>
              </a:rPr>
              <a:t>3</a:t>
            </a:r>
            <a:r>
              <a:rPr lang="ja-JP" altLang="en-US" sz="900" baseline="30000" dirty="0" smtClean="0">
                <a:latin typeface="Meiryo UI" pitchFamily="50" charset="-128"/>
                <a:ea typeface="Meiryo UI" pitchFamily="50" charset="-128"/>
              </a:rPr>
              <a:t>）</a:t>
            </a:r>
            <a:r>
              <a:rPr lang="ja-JP" altLang="en-US" sz="900" dirty="0" smtClean="0">
                <a:latin typeface="Meiryo UI" pitchFamily="50" charset="-128"/>
                <a:ea typeface="Meiryo UI" pitchFamily="50" charset="-128"/>
              </a:rPr>
              <a:t>、被</a:t>
            </a:r>
            <a:r>
              <a:rPr lang="ja-JP" altLang="en-US" sz="900" dirty="0">
                <a:latin typeface="Meiryo UI" pitchFamily="50" charset="-128"/>
                <a:ea typeface="Meiryo UI" pitchFamily="50" charset="-128"/>
              </a:rPr>
              <a:t>保険者本人またはその配偶者と別居の未婚</a:t>
            </a:r>
            <a:r>
              <a:rPr lang="ja-JP" altLang="en-US" sz="900" baseline="30000" dirty="0" smtClean="0">
                <a:latin typeface="Meiryo UI" pitchFamily="50" charset="-128"/>
                <a:ea typeface="Meiryo UI" pitchFamily="50" charset="-128"/>
              </a:rPr>
              <a:t>（*</a:t>
            </a:r>
            <a:r>
              <a:rPr lang="en-US" altLang="ja-JP" sz="900" baseline="30000" dirty="0" smtClean="0">
                <a:latin typeface="Meiryo UI" pitchFamily="50" charset="-128"/>
                <a:ea typeface="Meiryo UI" pitchFamily="50" charset="-128"/>
              </a:rPr>
              <a:t>4</a:t>
            </a:r>
            <a:r>
              <a:rPr lang="ja-JP" altLang="en-US" sz="900" baseline="30000" dirty="0" smtClean="0">
                <a:latin typeface="Meiryo UI" pitchFamily="50" charset="-128"/>
                <a:ea typeface="Meiryo UI" pitchFamily="50" charset="-128"/>
              </a:rPr>
              <a:t>）</a:t>
            </a:r>
            <a:r>
              <a:rPr lang="ja-JP" altLang="en-US" sz="900" dirty="0" smtClean="0">
                <a:latin typeface="Meiryo UI" pitchFamily="50" charset="-128"/>
                <a:ea typeface="Meiryo UI" pitchFamily="50" charset="-128"/>
              </a:rPr>
              <a:t>の</a:t>
            </a:r>
            <a:endParaRPr lang="en-US" altLang="ja-JP" sz="900" dirty="0" smtClean="0">
              <a:latin typeface="Meiryo UI" pitchFamily="50" charset="-128"/>
              <a:ea typeface="Meiryo UI" pitchFamily="50" charset="-128"/>
            </a:endParaRPr>
          </a:p>
          <a:p>
            <a:pPr marL="85725" indent="-85725" eaLnBrk="1" hangingPunct="1">
              <a:tabLst>
                <a:tab pos="190500" algn="l"/>
              </a:tabLst>
              <a:defRPr/>
            </a:pPr>
            <a:r>
              <a:rPr lang="en-US" altLang="ja-JP" sz="900" dirty="0">
                <a:latin typeface="Meiryo UI" pitchFamily="50" charset="-128"/>
                <a:ea typeface="Meiryo UI" pitchFamily="50" charset="-128"/>
              </a:rPr>
              <a:t>	</a:t>
            </a:r>
            <a:r>
              <a:rPr lang="en-US" altLang="ja-JP" sz="900" dirty="0" smtClean="0">
                <a:latin typeface="Meiryo UI" pitchFamily="50" charset="-128"/>
                <a:ea typeface="Meiryo UI" pitchFamily="50" charset="-128"/>
              </a:rPr>
              <a:t>	</a:t>
            </a:r>
            <a:r>
              <a:rPr lang="ja-JP" altLang="en-US" sz="900" dirty="0" smtClean="0">
                <a:latin typeface="Meiryo UI" pitchFamily="50" charset="-128"/>
                <a:ea typeface="Meiryo UI" pitchFamily="50" charset="-128"/>
              </a:rPr>
              <a:t>子です。</a:t>
            </a:r>
            <a:endParaRPr lang="ja-JP" altLang="en-US" sz="900" dirty="0">
              <a:latin typeface="Meiryo UI" pitchFamily="50" charset="-128"/>
              <a:ea typeface="Meiryo UI" pitchFamily="50" charset="-128"/>
            </a:endParaRPr>
          </a:p>
          <a:p>
            <a:pPr marL="85725" indent="-85725" eaLnBrk="1" hangingPunct="1">
              <a:defRPr/>
            </a:pPr>
            <a:r>
              <a:rPr lang="en-US" altLang="ja-JP"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加入申込票の被保険者ご本人欄に記載の方をいいます</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marL="85725" indent="-85725" eaLnBrk="1" hangingPunct="1"/>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）家族型の被保険者の範囲は、保険金支払事由発生の時におけるものをいいます。</a:t>
            </a:r>
            <a:endParaRPr lang="en-US" altLang="ja-JP" sz="900" dirty="0" smtClean="0">
              <a:latin typeface="Meiryo UI" panose="020B0604030504040204" pitchFamily="50" charset="-128"/>
              <a:ea typeface="Meiryo UI" panose="020B0604030504040204" pitchFamily="50" charset="-128"/>
            </a:endParaRPr>
          </a:p>
          <a:p>
            <a:pPr marL="85725" indent="-85725" eaLnBrk="1" hangingPunct="1"/>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「親族」とは、６親等内の血族および３親等内の姻族をいいます。</a:t>
            </a:r>
            <a:endParaRPr lang="en-US" altLang="ja-JP" sz="900" dirty="0">
              <a:latin typeface="Meiryo UI" panose="020B0604030504040204" pitchFamily="50" charset="-128"/>
              <a:ea typeface="Meiryo UI" panose="020B0604030504040204" pitchFamily="50" charset="-128"/>
            </a:endParaRPr>
          </a:p>
          <a:p>
            <a:pPr marL="85725" indent="-85725" eaLnBrk="1" hangingPunct="1"/>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未婚」とは、これまでに婚姻歴がないことをいいます</a:t>
            </a:r>
            <a:r>
              <a:rPr lang="ja-JP" altLang="en-US" sz="9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41" name="正方形/長方形 40"/>
          <p:cNvSpPr/>
          <p:nvPr/>
        </p:nvSpPr>
        <p:spPr bwMode="auto">
          <a:xfrm>
            <a:off x="1946275" y="936625"/>
            <a:ext cx="4632325" cy="1223963"/>
          </a:xfrm>
          <a:prstGeom prst="rect">
            <a:avLst/>
          </a:prstGeom>
          <a:solidFill>
            <a:schemeClr val="bg1">
              <a:lumMod val="85000"/>
            </a:schemeClr>
          </a:solidFill>
          <a:ln>
            <a:noFill/>
          </a:ln>
          <a:effectLst/>
          <a:extLst/>
        </p:spPr>
        <p:txBody>
          <a:bodyPr lIns="91357" tIns="45679" rIns="91357" bIns="45679">
            <a:spAutoFit/>
          </a:bodyPr>
          <a:lstStyle/>
          <a:p>
            <a:pPr defTabSz="937697" eaLnBrk="1" hangingPunct="1">
              <a:defRPr/>
            </a:pPr>
            <a:endParaRPr lang="ja-JP" altLang="en-US"/>
          </a:p>
        </p:txBody>
      </p:sp>
      <p:sp>
        <p:nvSpPr>
          <p:cNvPr id="46" name="フリーフォーム 45"/>
          <p:cNvSpPr/>
          <p:nvPr/>
        </p:nvSpPr>
        <p:spPr bwMode="gray">
          <a:xfrm>
            <a:off x="323384" y="2944477"/>
            <a:ext cx="6610350" cy="337457"/>
          </a:xfrm>
          <a:custGeom>
            <a:avLst/>
            <a:gdLst>
              <a:gd name="connsiteX0" fmla="*/ 295275 w 6610350"/>
              <a:gd name="connsiteY0" fmla="*/ 0 h 381000"/>
              <a:gd name="connsiteX1" fmla="*/ 0 w 6610350"/>
              <a:gd name="connsiteY1" fmla="*/ 381000 h 381000"/>
              <a:gd name="connsiteX2" fmla="*/ 6610350 w 6610350"/>
              <a:gd name="connsiteY2" fmla="*/ 381000 h 381000"/>
            </a:gdLst>
            <a:ahLst/>
            <a:cxnLst>
              <a:cxn ang="0">
                <a:pos x="connsiteX0" y="connsiteY0"/>
              </a:cxn>
              <a:cxn ang="0">
                <a:pos x="connsiteX1" y="connsiteY1"/>
              </a:cxn>
              <a:cxn ang="0">
                <a:pos x="connsiteX2" y="connsiteY2"/>
              </a:cxn>
            </a:cxnLst>
            <a:rect l="l" t="t" r="r" b="b"/>
            <a:pathLst>
              <a:path w="6610350" h="381000">
                <a:moveTo>
                  <a:pt x="295275" y="0"/>
                </a:moveTo>
                <a:lnTo>
                  <a:pt x="0" y="381000"/>
                </a:lnTo>
                <a:lnTo>
                  <a:pt x="6610350" y="3810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bwMode="gray">
          <a:xfrm>
            <a:off x="291634" y="2941095"/>
            <a:ext cx="295275" cy="340840"/>
          </a:xfrm>
          <a:custGeom>
            <a:avLst/>
            <a:gdLst>
              <a:gd name="connsiteX0" fmla="*/ 0 w 295275"/>
              <a:gd name="connsiteY0" fmla="*/ 384175 h 384175"/>
              <a:gd name="connsiteX1" fmla="*/ 0 w 295275"/>
              <a:gd name="connsiteY1" fmla="*/ 0 h 384175"/>
              <a:gd name="connsiteX2" fmla="*/ 295275 w 295275"/>
              <a:gd name="connsiteY2" fmla="*/ 0 h 384175"/>
              <a:gd name="connsiteX3" fmla="*/ 0 w 295275"/>
              <a:gd name="connsiteY3" fmla="*/ 384175 h 384175"/>
            </a:gdLst>
            <a:ahLst/>
            <a:cxnLst>
              <a:cxn ang="0">
                <a:pos x="connsiteX0" y="connsiteY0"/>
              </a:cxn>
              <a:cxn ang="0">
                <a:pos x="connsiteX1" y="connsiteY1"/>
              </a:cxn>
              <a:cxn ang="0">
                <a:pos x="connsiteX2" y="connsiteY2"/>
              </a:cxn>
              <a:cxn ang="0">
                <a:pos x="connsiteX3" y="connsiteY3"/>
              </a:cxn>
            </a:cxnLst>
            <a:rect l="l" t="t" r="r" b="b"/>
            <a:pathLst>
              <a:path w="295275" h="384175">
                <a:moveTo>
                  <a:pt x="0" y="384175"/>
                </a:moveTo>
                <a:lnTo>
                  <a:pt x="0" y="0"/>
                </a:lnTo>
                <a:lnTo>
                  <a:pt x="295275" y="0"/>
                </a:lnTo>
                <a:lnTo>
                  <a:pt x="0" y="384175"/>
                </a:lnTo>
                <a:close/>
              </a:path>
            </a:pathLst>
          </a:custGeom>
          <a:solidFill>
            <a:srgbClr val="0E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スライド番号プレースホルダー 47"/>
          <p:cNvSpPr>
            <a:spLocks noGrp="1"/>
          </p:cNvSpPr>
          <p:nvPr>
            <p:ph type="sldNum" sz="quarter" idx="12"/>
          </p:nvPr>
        </p:nvSpPr>
        <p:spPr bwMode="gray"/>
        <p:txBody>
          <a:bodyPr/>
          <a:lstStyle/>
          <a:p>
            <a:fld id="{873389BF-BA6F-4A8C-A5BD-04EF09348BD3}" type="slidenum">
              <a:rPr kumimoji="1" lang="ja-JP" altLang="en-US" smtClean="0"/>
              <a:t>1</a:t>
            </a:fld>
            <a:endParaRPr kumimoji="1" lang="ja-JP" altLang="en-US" dirty="0"/>
          </a:p>
        </p:txBody>
      </p:sp>
      <p:sp>
        <p:nvSpPr>
          <p:cNvPr id="51" name="テキスト ボックス 50"/>
          <p:cNvSpPr txBox="1"/>
          <p:nvPr/>
        </p:nvSpPr>
        <p:spPr bwMode="gray">
          <a:xfrm>
            <a:off x="449263" y="5624446"/>
            <a:ext cx="1176925" cy="338554"/>
          </a:xfrm>
          <a:prstGeom prst="rect">
            <a:avLst/>
          </a:prstGeom>
          <a:noFill/>
        </p:spPr>
        <p:txBody>
          <a:bodyPr wrap="none" rtlCol="0">
            <a:spAutoFit/>
          </a:bodyPr>
          <a:lstStyle/>
          <a:p>
            <a:r>
              <a:rPr kumimoji="1" lang="ja-JP" altLang="en-US" sz="1600" b="1" dirty="0" smtClean="0">
                <a:solidFill>
                  <a:schemeClr val="bg1"/>
                </a:solidFill>
              </a:rPr>
              <a:t>お申込方法</a:t>
            </a:r>
            <a:endParaRPr kumimoji="1" lang="ja-JP" altLang="en-US" sz="1600" b="1" dirty="0">
              <a:solidFill>
                <a:schemeClr val="bg1"/>
              </a:solidFill>
            </a:endParaRPr>
          </a:p>
        </p:txBody>
      </p:sp>
      <p:sp>
        <p:nvSpPr>
          <p:cNvPr id="57" name="フリーフォーム 56"/>
          <p:cNvSpPr/>
          <p:nvPr/>
        </p:nvSpPr>
        <p:spPr bwMode="gray">
          <a:xfrm>
            <a:off x="4507962" y="5488253"/>
            <a:ext cx="114300" cy="95836"/>
          </a:xfrm>
          <a:custGeom>
            <a:avLst/>
            <a:gdLst>
              <a:gd name="connsiteX0" fmla="*/ 104775 w 114300"/>
              <a:gd name="connsiteY0" fmla="*/ 0 h 90488"/>
              <a:gd name="connsiteX1" fmla="*/ 0 w 114300"/>
              <a:gd name="connsiteY1" fmla="*/ 90488 h 90488"/>
              <a:gd name="connsiteX2" fmla="*/ 114300 w 114300"/>
              <a:gd name="connsiteY2" fmla="*/ 90488 h 90488"/>
              <a:gd name="connsiteX3" fmla="*/ 104775 w 114300"/>
              <a:gd name="connsiteY3" fmla="*/ 0 h 90488"/>
              <a:gd name="connsiteX0" fmla="*/ 109537 w 114300"/>
              <a:gd name="connsiteY0" fmla="*/ 0 h 82308"/>
              <a:gd name="connsiteX1" fmla="*/ 0 w 114300"/>
              <a:gd name="connsiteY1" fmla="*/ 82308 h 82308"/>
              <a:gd name="connsiteX2" fmla="*/ 114300 w 114300"/>
              <a:gd name="connsiteY2" fmla="*/ 82308 h 82308"/>
              <a:gd name="connsiteX3" fmla="*/ 109537 w 114300"/>
              <a:gd name="connsiteY3" fmla="*/ 0 h 82308"/>
            </a:gdLst>
            <a:ahLst/>
            <a:cxnLst>
              <a:cxn ang="0">
                <a:pos x="connsiteX0" y="connsiteY0"/>
              </a:cxn>
              <a:cxn ang="0">
                <a:pos x="connsiteX1" y="connsiteY1"/>
              </a:cxn>
              <a:cxn ang="0">
                <a:pos x="connsiteX2" y="connsiteY2"/>
              </a:cxn>
              <a:cxn ang="0">
                <a:pos x="connsiteX3" y="connsiteY3"/>
              </a:cxn>
            </a:cxnLst>
            <a:rect l="l" t="t" r="r" b="b"/>
            <a:pathLst>
              <a:path w="114300" h="82308">
                <a:moveTo>
                  <a:pt x="109537" y="0"/>
                </a:moveTo>
                <a:lnTo>
                  <a:pt x="0" y="82308"/>
                </a:lnTo>
                <a:lnTo>
                  <a:pt x="114300" y="82308"/>
                </a:lnTo>
                <a:lnTo>
                  <a:pt x="109537" y="0"/>
                </a:lnTo>
                <a:close/>
              </a:path>
            </a:pathLst>
          </a:custGeom>
          <a:solidFill>
            <a:srgbClr val="083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1 つの角を切り取った四角形 55"/>
          <p:cNvSpPr/>
          <p:nvPr/>
        </p:nvSpPr>
        <p:spPr bwMode="gray">
          <a:xfrm>
            <a:off x="4616450" y="5486099"/>
            <a:ext cx="2116138" cy="607902"/>
          </a:xfrm>
          <a:prstGeom prst="snip1Rect">
            <a:avLst/>
          </a:prstGeom>
          <a:solidFill>
            <a:srgbClr val="0E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bwMode="gray">
          <a:xfrm>
            <a:off x="5104526" y="5486099"/>
            <a:ext cx="1210588" cy="338554"/>
          </a:xfrm>
          <a:prstGeom prst="rect">
            <a:avLst/>
          </a:prstGeom>
          <a:noFill/>
        </p:spPr>
        <p:txBody>
          <a:bodyPr wrap="none" rtlCol="0">
            <a:spAutoFit/>
          </a:bodyPr>
          <a:lstStyle/>
          <a:p>
            <a:r>
              <a:rPr kumimoji="1" lang="ja-JP" altLang="en-US" sz="1600" b="1" dirty="0" smtClean="0">
                <a:solidFill>
                  <a:schemeClr val="bg1"/>
                </a:solidFill>
              </a:rPr>
              <a:t>申込締切日</a:t>
            </a:r>
            <a:endParaRPr kumimoji="1" lang="ja-JP" altLang="en-US" sz="1600" b="1" dirty="0">
              <a:solidFill>
                <a:schemeClr val="bg1"/>
              </a:solidFill>
            </a:endParaRPr>
          </a:p>
        </p:txBody>
      </p:sp>
      <p:sp>
        <p:nvSpPr>
          <p:cNvPr id="42" name="Rectangle 13"/>
          <p:cNvSpPr>
            <a:spLocks noChangeArrowheads="1"/>
          </p:cNvSpPr>
          <p:nvPr/>
        </p:nvSpPr>
        <p:spPr bwMode="gray">
          <a:xfrm>
            <a:off x="4722767" y="5810992"/>
            <a:ext cx="2058987"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95726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5726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5726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5726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5726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eaLnBrk="1" hangingPunct="1">
              <a:lnSpc>
                <a:spcPct val="90000"/>
              </a:lnSpc>
              <a:spcBef>
                <a:spcPct val="0"/>
              </a:spcBef>
              <a:buFontTx/>
              <a:buNone/>
            </a:pPr>
            <a:r>
              <a:rPr lang="en-US" altLang="ja-JP" sz="1800" b="1" dirty="0" smtClean="0">
                <a:solidFill>
                  <a:schemeClr val="bg1"/>
                </a:solidFill>
                <a:latin typeface="Arial" panose="020B0604020202020204" pitchFamily="34" charset="0"/>
                <a:ea typeface="Meiryo UI" pitchFamily="50" charset="-128"/>
                <a:cs typeface="Arial" panose="020B0604020202020204" pitchFamily="34" charset="0"/>
              </a:rPr>
              <a:t>2022</a:t>
            </a:r>
            <a:r>
              <a:rPr lang="ja-JP" altLang="en-US" sz="1400" b="1" dirty="0" smtClean="0">
                <a:solidFill>
                  <a:schemeClr val="bg1"/>
                </a:solidFill>
                <a:latin typeface="Meiryo UI" pitchFamily="50" charset="-128"/>
                <a:ea typeface="Meiryo UI" pitchFamily="50" charset="-128"/>
              </a:rPr>
              <a:t>年</a:t>
            </a:r>
            <a:r>
              <a:rPr lang="en-US" altLang="ja-JP" sz="1800" b="1" dirty="0">
                <a:solidFill>
                  <a:schemeClr val="bg1"/>
                </a:solidFill>
                <a:latin typeface="Arial" panose="020B0604020202020204" pitchFamily="34" charset="0"/>
                <a:ea typeface="Meiryo UI" pitchFamily="50" charset="-128"/>
                <a:cs typeface="Arial" panose="020B0604020202020204" pitchFamily="34" charset="0"/>
              </a:rPr>
              <a:t>5</a:t>
            </a:r>
            <a:r>
              <a:rPr lang="ja-JP" altLang="en-US" sz="1400" b="1" dirty="0" smtClean="0">
                <a:solidFill>
                  <a:schemeClr val="bg1"/>
                </a:solidFill>
                <a:latin typeface="Meiryo UI" pitchFamily="50" charset="-128"/>
                <a:ea typeface="Meiryo UI" pitchFamily="50" charset="-128"/>
              </a:rPr>
              <a:t>月</a:t>
            </a:r>
            <a:r>
              <a:rPr lang="en-US" altLang="ja-JP" sz="1800" b="1" dirty="0" smtClean="0">
                <a:solidFill>
                  <a:schemeClr val="bg1"/>
                </a:solidFill>
                <a:latin typeface="Arial" panose="020B0604020202020204" pitchFamily="34" charset="0"/>
                <a:ea typeface="Meiryo UI" pitchFamily="50" charset="-128"/>
                <a:cs typeface="Arial" panose="020B0604020202020204" pitchFamily="34" charset="0"/>
              </a:rPr>
              <a:t>25</a:t>
            </a:r>
            <a:r>
              <a:rPr lang="ja-JP" altLang="en-US" sz="1400" b="1" dirty="0" smtClean="0">
                <a:solidFill>
                  <a:schemeClr val="bg1"/>
                </a:solidFill>
                <a:latin typeface="Meiryo UI" pitchFamily="50" charset="-128"/>
                <a:ea typeface="Meiryo UI" pitchFamily="50" charset="-128"/>
              </a:rPr>
              <a:t>日（</a:t>
            </a:r>
            <a:r>
              <a:rPr lang="ja-JP" altLang="en-US" sz="1400" b="1" dirty="0">
                <a:solidFill>
                  <a:schemeClr val="bg1"/>
                </a:solidFill>
                <a:latin typeface="Meiryo UI" pitchFamily="50" charset="-128"/>
                <a:ea typeface="Meiryo UI" pitchFamily="50" charset="-128"/>
              </a:rPr>
              <a:t>水</a:t>
            </a:r>
            <a:r>
              <a:rPr lang="ja-JP" altLang="en-US" sz="1400" b="1" dirty="0" smtClean="0">
                <a:solidFill>
                  <a:schemeClr val="bg1"/>
                </a:solidFill>
                <a:latin typeface="Meiryo UI" pitchFamily="50" charset="-128"/>
                <a:ea typeface="Meiryo UI" pitchFamily="50" charset="-128"/>
              </a:rPr>
              <a:t>）</a:t>
            </a:r>
            <a:endParaRPr lang="ja-JP" altLang="en-US" sz="1400" b="1" dirty="0">
              <a:solidFill>
                <a:schemeClr val="bg1"/>
              </a:solidFill>
              <a:latin typeface="Meiryo UI" pitchFamily="50" charset="-128"/>
              <a:ea typeface="Meiryo UI" pitchFamily="50" charset="-128"/>
            </a:endParaRPr>
          </a:p>
        </p:txBody>
      </p:sp>
      <p:sp>
        <p:nvSpPr>
          <p:cNvPr id="66" name="正方形/長方形 65"/>
          <p:cNvSpPr/>
          <p:nvPr/>
        </p:nvSpPr>
        <p:spPr bwMode="gray">
          <a:xfrm>
            <a:off x="449263" y="9339331"/>
            <a:ext cx="6332491" cy="42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bwMode="gray">
          <a:xfrm flipV="1">
            <a:off x="2794000" y="9239249"/>
            <a:ext cx="1470819" cy="209552"/>
          </a:xfrm>
          <a:prstGeom prst="triangle">
            <a:avLst/>
          </a:prstGeom>
          <a:solidFill>
            <a:srgbClr val="0E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bwMode="gray">
          <a:xfrm>
            <a:off x="779483" y="9399170"/>
            <a:ext cx="1826141" cy="338554"/>
          </a:xfrm>
          <a:prstGeom prst="rect">
            <a:avLst/>
          </a:prstGeom>
          <a:noFill/>
        </p:spPr>
        <p:txBody>
          <a:bodyPr wrap="none" rtlCol="0">
            <a:spAutoFit/>
          </a:bodyPr>
          <a:lstStyle/>
          <a:p>
            <a:r>
              <a:rPr kumimoji="1" lang="ja-JP" altLang="en-US" sz="1600" b="1" dirty="0" smtClean="0">
                <a:solidFill>
                  <a:srgbClr val="0E58A1"/>
                </a:solidFill>
              </a:rPr>
              <a:t>加入申込票提出先</a:t>
            </a:r>
            <a:endParaRPr kumimoji="1" lang="ja-JP" altLang="en-US" sz="1600" b="1" dirty="0">
              <a:solidFill>
                <a:srgbClr val="0E58A1"/>
              </a:solidFill>
            </a:endParaRPr>
          </a:p>
        </p:txBody>
      </p:sp>
      <p:sp>
        <p:nvSpPr>
          <p:cNvPr id="44" name="Rectangle 15"/>
          <p:cNvSpPr>
            <a:spLocks noChangeArrowheads="1"/>
          </p:cNvSpPr>
          <p:nvPr/>
        </p:nvSpPr>
        <p:spPr bwMode="gray">
          <a:xfrm>
            <a:off x="3414712" y="9424542"/>
            <a:ext cx="28068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defTabSz="957263">
              <a:spcBef>
                <a:spcPct val="20000"/>
              </a:spcBef>
              <a:buChar char="•"/>
              <a:defRPr kumimoji="1" sz="3300">
                <a:solidFill>
                  <a:schemeClr val="tx1"/>
                </a:solidFill>
                <a:latin typeface="Times New Roman" pitchFamily="18" charset="0"/>
                <a:ea typeface="ＭＳ Ｐゴシック" pitchFamily="50" charset="-128"/>
              </a:defRPr>
            </a:lvl1pPr>
            <a:lvl2pPr marL="742950" indent="-285750" defTabSz="95726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5726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5726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5726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400" dirty="0" smtClean="0">
                <a:ea typeface="Meiryo UI" pitchFamily="50" charset="-128"/>
              </a:rPr>
              <a:t>最寄</a:t>
            </a:r>
            <a:r>
              <a:rPr lang="ja-JP" altLang="en-US" sz="1400" dirty="0">
                <a:ea typeface="Meiryo UI" pitchFamily="50" charset="-128"/>
              </a:rPr>
              <a:t>の</a:t>
            </a:r>
            <a:r>
              <a:rPr lang="ja-JP" altLang="en-US" sz="1800" b="1" dirty="0">
                <a:ea typeface="Meiryo UI" pitchFamily="50" charset="-128"/>
              </a:rPr>
              <a:t>カネカ保険</a:t>
            </a:r>
            <a:r>
              <a:rPr lang="ja-JP" altLang="en-US" sz="1800" b="1" dirty="0" smtClean="0">
                <a:ea typeface="Meiryo UI" pitchFamily="50" charset="-128"/>
              </a:rPr>
              <a:t>センター 窓口</a:t>
            </a:r>
            <a:endParaRPr lang="ja-JP" altLang="en-US" sz="1800" b="1" dirty="0">
              <a:ea typeface="Meiryo UI" pitchFamily="50" charset="-128"/>
            </a:endParaRPr>
          </a:p>
        </p:txBody>
      </p:sp>
    </p:spTree>
    <p:extLst>
      <p:ext uri="{BB962C8B-B14F-4D97-AF65-F5344CB8AC3E}">
        <p14:creationId xmlns:p14="http://schemas.microsoft.com/office/powerpoint/2010/main" val="3725396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角丸四角形 112"/>
          <p:cNvSpPr/>
          <p:nvPr/>
        </p:nvSpPr>
        <p:spPr bwMode="gray">
          <a:xfrm>
            <a:off x="243928" y="3783914"/>
            <a:ext cx="6627813" cy="2002822"/>
          </a:xfrm>
          <a:prstGeom prst="roundRect">
            <a:avLst>
              <a:gd name="adj" fmla="val 6949"/>
            </a:avLst>
          </a:prstGeom>
          <a:pattFill prst="dkUpDiag">
            <a:fgClr>
              <a:srgbClr val="FF5050"/>
            </a:fgClr>
            <a:bgClr>
              <a:srgbClr val="FF999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bwMode="gray">
          <a:xfrm>
            <a:off x="243928" y="1301768"/>
            <a:ext cx="6627813" cy="2002822"/>
          </a:xfrm>
          <a:prstGeom prst="roundRect">
            <a:avLst>
              <a:gd name="adj" fmla="val 6949"/>
            </a:avLst>
          </a:prstGeom>
          <a:pattFill prst="dkUpDiag">
            <a:fgClr>
              <a:schemeClr val="accent1"/>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bwMode="gray">
          <a:xfrm>
            <a:off x="369584" y="1578330"/>
            <a:ext cx="2808000" cy="1586767"/>
          </a:xfrm>
          <a:prstGeom prst="roundRect">
            <a:avLst>
              <a:gd name="adj" fmla="val 10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角丸四角形 105"/>
          <p:cNvSpPr/>
          <p:nvPr/>
        </p:nvSpPr>
        <p:spPr bwMode="gray">
          <a:xfrm>
            <a:off x="3887999" y="1578330"/>
            <a:ext cx="2808000" cy="1586767"/>
          </a:xfrm>
          <a:prstGeom prst="roundRect">
            <a:avLst>
              <a:gd name="adj" fmla="val 10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bwMode="gray">
          <a:xfrm>
            <a:off x="2288897" y="295817"/>
            <a:ext cx="2537874" cy="1393371"/>
          </a:xfrm>
          <a:prstGeom prst="rect">
            <a:avLst/>
          </a:prstGeom>
          <a:noFill/>
        </p:spPr>
        <p:txBody>
          <a:bodyPr wrap="none" rtlCol="0">
            <a:prstTxWarp prst="textArchUp">
              <a:avLst/>
            </a:prstTxWarp>
            <a:spAutoFit/>
          </a:bodyPr>
          <a:lstStyle/>
          <a:p>
            <a:pPr algn="ctr"/>
            <a:r>
              <a:rPr kumimoji="1" lang="ja-JP" altLang="en-US" sz="1200" dirty="0" smtClean="0"/>
              <a:t>必要な補償を組み合わせて</a:t>
            </a:r>
            <a:endParaRPr kumimoji="1" lang="ja-JP" altLang="en-US" sz="1200" dirty="0"/>
          </a:p>
        </p:txBody>
      </p:sp>
      <p:sp>
        <p:nvSpPr>
          <p:cNvPr id="2" name="スライド番号プレースホルダー 1"/>
          <p:cNvSpPr>
            <a:spLocks noGrp="1"/>
          </p:cNvSpPr>
          <p:nvPr>
            <p:ph type="sldNum" sz="quarter" idx="12"/>
          </p:nvPr>
        </p:nvSpPr>
        <p:spPr/>
        <p:txBody>
          <a:bodyPr/>
          <a:lstStyle/>
          <a:p>
            <a:fld id="{873389BF-BA6F-4A8C-A5BD-04EF09348BD3}" type="slidenum">
              <a:rPr kumimoji="1" lang="ja-JP" altLang="en-US" smtClean="0"/>
              <a:t>2</a:t>
            </a:fld>
            <a:endParaRPr kumimoji="1" lang="ja-JP" altLang="en-US"/>
          </a:p>
        </p:txBody>
      </p:sp>
      <p:sp>
        <p:nvSpPr>
          <p:cNvPr id="7" name="テキスト ボックス 6"/>
          <p:cNvSpPr txBox="1"/>
          <p:nvPr/>
        </p:nvSpPr>
        <p:spPr bwMode="gray">
          <a:xfrm>
            <a:off x="2733286" y="663718"/>
            <a:ext cx="1628972" cy="461665"/>
          </a:xfrm>
          <a:prstGeom prst="rect">
            <a:avLst/>
          </a:prstGeom>
          <a:noFill/>
        </p:spPr>
        <p:txBody>
          <a:bodyPr wrap="none" rtlCol="0">
            <a:spAutoFit/>
          </a:bodyPr>
          <a:lstStyle/>
          <a:p>
            <a:r>
              <a:rPr lang="ja-JP" altLang="en-US" sz="2400" b="1" dirty="0" smtClean="0">
                <a:solidFill>
                  <a:srgbClr val="000000"/>
                </a:solidFill>
                <a:latin typeface="Arial" pitchFamily="34" charset="0"/>
                <a:ea typeface="Meiryo UI" panose="020B0604030504040204" pitchFamily="50" charset="-128"/>
              </a:rPr>
              <a:t>ラインナップ</a:t>
            </a:r>
            <a:endParaRPr lang="en-US" altLang="ja-JP" sz="2400" b="1" dirty="0" smtClean="0">
              <a:solidFill>
                <a:srgbClr val="000000"/>
              </a:solidFill>
              <a:latin typeface="Arial" pitchFamily="34" charset="0"/>
              <a:ea typeface="Meiryo UI" panose="020B0604030504040204" pitchFamily="50" charset="-128"/>
            </a:endParaRPr>
          </a:p>
        </p:txBody>
      </p:sp>
      <p:sp>
        <p:nvSpPr>
          <p:cNvPr id="31" name="テキスト ボックス 30"/>
          <p:cNvSpPr txBox="1"/>
          <p:nvPr/>
        </p:nvSpPr>
        <p:spPr bwMode="gray">
          <a:xfrm>
            <a:off x="5078598" y="3799844"/>
            <a:ext cx="1681871" cy="215444"/>
          </a:xfrm>
          <a:prstGeom prst="rect">
            <a:avLst/>
          </a:prstGeom>
          <a:noFill/>
        </p:spPr>
        <p:txBody>
          <a:bodyPr wrap="none" rtlCol="0">
            <a:spAutoFit/>
          </a:bodyPr>
          <a:lstStyle/>
          <a:p>
            <a:pPr algn="r"/>
            <a:r>
              <a:rPr kumimoji="1" lang="en-US" altLang="ja-JP" sz="800" dirty="0" smtClean="0"/>
              <a:t>※</a:t>
            </a:r>
            <a:r>
              <a:rPr kumimoji="1" lang="ja-JP" altLang="en-US" sz="800" dirty="0" smtClean="0"/>
              <a:t>オプションのみの加入はできません。</a:t>
            </a:r>
            <a:endParaRPr kumimoji="1" lang="ja-JP" altLang="en-US" sz="800" dirty="0"/>
          </a:p>
        </p:txBody>
      </p:sp>
      <p:sp>
        <p:nvSpPr>
          <p:cNvPr id="8" name="フリーフォーム 7"/>
          <p:cNvSpPr/>
          <p:nvPr/>
        </p:nvSpPr>
        <p:spPr bwMode="gray">
          <a:xfrm>
            <a:off x="2573507" y="691529"/>
            <a:ext cx="190500" cy="341180"/>
          </a:xfrm>
          <a:custGeom>
            <a:avLst/>
            <a:gdLst>
              <a:gd name="connsiteX0" fmla="*/ 0 w 190500"/>
              <a:gd name="connsiteY0" fmla="*/ 0 h 393700"/>
              <a:gd name="connsiteX1" fmla="*/ 190500 w 190500"/>
              <a:gd name="connsiteY1" fmla="*/ 393700 h 393700"/>
            </a:gdLst>
            <a:ahLst/>
            <a:cxnLst>
              <a:cxn ang="0">
                <a:pos x="connsiteX0" y="connsiteY0"/>
              </a:cxn>
              <a:cxn ang="0">
                <a:pos x="connsiteX1" y="connsiteY1"/>
              </a:cxn>
            </a:cxnLst>
            <a:rect l="l" t="t" r="r" b="b"/>
            <a:pathLst>
              <a:path w="190500" h="393700">
                <a:moveTo>
                  <a:pt x="0" y="0"/>
                </a:moveTo>
                <a:lnTo>
                  <a:pt x="190500" y="3937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gray">
          <a:xfrm>
            <a:off x="2915538" y="403775"/>
            <a:ext cx="1300356" cy="338554"/>
          </a:xfrm>
          <a:prstGeom prst="rect">
            <a:avLst/>
          </a:prstGeom>
          <a:noFill/>
        </p:spPr>
        <p:txBody>
          <a:bodyPr wrap="none" rtlCol="0">
            <a:spAutoFit/>
          </a:bodyPr>
          <a:lstStyle/>
          <a:p>
            <a:r>
              <a:rPr lang="ja-JP" altLang="en-US" sz="1400" dirty="0" smtClean="0">
                <a:solidFill>
                  <a:srgbClr val="000000"/>
                </a:solidFill>
                <a:latin typeface="Arial" pitchFamily="34" charset="0"/>
                <a:ea typeface="Meiryo UI" panose="020B0604030504040204" pitchFamily="50" charset="-128"/>
              </a:rPr>
              <a:t>ご</a:t>
            </a:r>
            <a:r>
              <a:rPr lang="ja-JP" altLang="en-US" sz="1600" dirty="0" smtClean="0">
                <a:solidFill>
                  <a:srgbClr val="000000"/>
                </a:solidFill>
                <a:latin typeface="Arial" pitchFamily="34" charset="0"/>
                <a:ea typeface="Meiryo UI" panose="020B0604030504040204" pitchFamily="50" charset="-128"/>
              </a:rPr>
              <a:t>加入</a:t>
            </a:r>
            <a:r>
              <a:rPr lang="ja-JP" altLang="en-US" sz="1400" dirty="0" smtClean="0">
                <a:solidFill>
                  <a:srgbClr val="000000"/>
                </a:solidFill>
                <a:latin typeface="Arial" pitchFamily="34" charset="0"/>
                <a:ea typeface="Meiryo UI" panose="020B0604030504040204" pitchFamily="50" charset="-128"/>
              </a:rPr>
              <a:t>できます</a:t>
            </a:r>
            <a:endParaRPr lang="en-US" altLang="ja-JP" sz="1400" dirty="0" smtClean="0">
              <a:solidFill>
                <a:srgbClr val="000000"/>
              </a:solidFill>
              <a:latin typeface="Arial" pitchFamily="34" charset="0"/>
              <a:ea typeface="Meiryo UI" panose="020B0604030504040204" pitchFamily="50" charset="-128"/>
            </a:endParaRPr>
          </a:p>
        </p:txBody>
      </p:sp>
      <p:sp>
        <p:nvSpPr>
          <p:cNvPr id="36" name="フリーフォーム 35"/>
          <p:cNvSpPr/>
          <p:nvPr/>
        </p:nvSpPr>
        <p:spPr bwMode="gray">
          <a:xfrm flipH="1">
            <a:off x="4296635" y="691529"/>
            <a:ext cx="190500" cy="341180"/>
          </a:xfrm>
          <a:custGeom>
            <a:avLst/>
            <a:gdLst>
              <a:gd name="connsiteX0" fmla="*/ 0 w 190500"/>
              <a:gd name="connsiteY0" fmla="*/ 0 h 393700"/>
              <a:gd name="connsiteX1" fmla="*/ 190500 w 190500"/>
              <a:gd name="connsiteY1" fmla="*/ 393700 h 393700"/>
            </a:gdLst>
            <a:ahLst/>
            <a:cxnLst>
              <a:cxn ang="0">
                <a:pos x="connsiteX0" y="connsiteY0"/>
              </a:cxn>
              <a:cxn ang="0">
                <a:pos x="connsiteX1" y="connsiteY1"/>
              </a:cxn>
            </a:cxnLst>
            <a:rect l="l" t="t" r="r" b="b"/>
            <a:pathLst>
              <a:path w="190500" h="393700">
                <a:moveTo>
                  <a:pt x="0" y="0"/>
                </a:moveTo>
                <a:lnTo>
                  <a:pt x="190500" y="39370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gray">
          <a:xfrm>
            <a:off x="2954191" y="1142881"/>
            <a:ext cx="1208985" cy="369332"/>
          </a:xfrm>
          <a:prstGeom prst="rect">
            <a:avLst/>
          </a:prstGeom>
          <a:solidFill>
            <a:schemeClr val="bg1"/>
          </a:solidFill>
        </p:spPr>
        <p:txBody>
          <a:bodyPr wrap="none" rtlCol="0">
            <a:spAutoFit/>
          </a:bodyPr>
          <a:lstStyle/>
          <a:p>
            <a:pPr algn="ctr"/>
            <a:r>
              <a:rPr lang="ja-JP" altLang="en-US" b="1" dirty="0" smtClean="0">
                <a:solidFill>
                  <a:srgbClr val="000000"/>
                </a:solidFill>
                <a:latin typeface="Arial" pitchFamily="34" charset="0"/>
                <a:ea typeface="Meiryo UI" panose="020B0604030504040204" pitchFamily="50" charset="-128"/>
              </a:rPr>
              <a:t>基本コース</a:t>
            </a:r>
            <a:endParaRPr lang="ja-JP" altLang="en-US" b="1" dirty="0">
              <a:solidFill>
                <a:srgbClr val="000000"/>
              </a:solidFill>
              <a:latin typeface="Arial" pitchFamily="34" charset="0"/>
              <a:ea typeface="Meiryo UI" panose="020B0604030504040204" pitchFamily="50" charset="-128"/>
            </a:endParaRPr>
          </a:p>
        </p:txBody>
      </p:sp>
      <p:grpSp>
        <p:nvGrpSpPr>
          <p:cNvPr id="19" name="グループ化 18"/>
          <p:cNvGrpSpPr/>
          <p:nvPr/>
        </p:nvGrpSpPr>
        <p:grpSpPr bwMode="gray">
          <a:xfrm>
            <a:off x="1386458" y="1707490"/>
            <a:ext cx="749460" cy="751874"/>
            <a:chOff x="7298806" y="3825328"/>
            <a:chExt cx="749460" cy="751874"/>
          </a:xfrm>
        </p:grpSpPr>
        <p:sp>
          <p:nvSpPr>
            <p:cNvPr id="38" name="Freeform 5">
              <a:extLst>
                <a:ext uri="{FF2B5EF4-FFF2-40B4-BE49-F238E27FC236}">
                  <a16:creationId xmlns:a16="http://schemas.microsoft.com/office/drawing/2014/main" id="{BBF1F134-CAA5-4684-81A8-4DA501563048}"/>
                </a:ext>
              </a:extLst>
            </p:cNvPr>
            <p:cNvSpPr>
              <a:spLocks noEditPoints="1"/>
            </p:cNvSpPr>
            <p:nvPr/>
          </p:nvSpPr>
          <p:spPr bwMode="gray">
            <a:xfrm>
              <a:off x="7298806" y="3825328"/>
              <a:ext cx="742212" cy="744627"/>
            </a:xfrm>
            <a:custGeom>
              <a:avLst/>
              <a:gdLst>
                <a:gd name="T0" fmla="*/ 15 w 517"/>
                <a:gd name="T1" fmla="*/ 517 h 517"/>
                <a:gd name="T2" fmla="*/ 11 w 517"/>
                <a:gd name="T3" fmla="*/ 513 h 517"/>
                <a:gd name="T4" fmla="*/ 0 w 517"/>
                <a:gd name="T5" fmla="*/ 488 h 517"/>
                <a:gd name="T6" fmla="*/ 0 w 517"/>
                <a:gd name="T7" fmla="*/ 34 h 517"/>
                <a:gd name="T8" fmla="*/ 34 w 517"/>
                <a:gd name="T9" fmla="*/ 0 h 517"/>
                <a:gd name="T10" fmla="*/ 487 w 517"/>
                <a:gd name="T11" fmla="*/ 0 h 517"/>
                <a:gd name="T12" fmla="*/ 513 w 517"/>
                <a:gd name="T13" fmla="*/ 12 h 517"/>
                <a:gd name="T14" fmla="*/ 517 w 517"/>
                <a:gd name="T15" fmla="*/ 16 h 517"/>
                <a:gd name="T16" fmla="*/ 15 w 517"/>
                <a:gd name="T17" fmla="*/ 517 h 517"/>
                <a:gd name="T18" fmla="*/ 34 w 517"/>
                <a:gd name="T19" fmla="*/ 12 h 517"/>
                <a:gd name="T20" fmla="*/ 12 w 517"/>
                <a:gd name="T21" fmla="*/ 34 h 517"/>
                <a:gd name="T22" fmla="*/ 12 w 517"/>
                <a:gd name="T23" fmla="*/ 488 h 517"/>
                <a:gd name="T24" fmla="*/ 16 w 517"/>
                <a:gd name="T25" fmla="*/ 500 h 517"/>
                <a:gd name="T26" fmla="*/ 500 w 517"/>
                <a:gd name="T27" fmla="*/ 16 h 517"/>
                <a:gd name="T28" fmla="*/ 487 w 517"/>
                <a:gd name="T29" fmla="*/ 12 h 517"/>
                <a:gd name="T30" fmla="*/ 34 w 517"/>
                <a:gd name="T31" fmla="*/ 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517">
                  <a:moveTo>
                    <a:pt x="15" y="517"/>
                  </a:moveTo>
                  <a:cubicBezTo>
                    <a:pt x="11" y="513"/>
                    <a:pt x="11" y="513"/>
                    <a:pt x="11" y="513"/>
                  </a:cubicBezTo>
                  <a:cubicBezTo>
                    <a:pt x="4" y="507"/>
                    <a:pt x="0" y="497"/>
                    <a:pt x="0" y="488"/>
                  </a:cubicBezTo>
                  <a:cubicBezTo>
                    <a:pt x="0" y="34"/>
                    <a:pt x="0" y="34"/>
                    <a:pt x="0" y="34"/>
                  </a:cubicBezTo>
                  <a:cubicBezTo>
                    <a:pt x="0" y="15"/>
                    <a:pt x="15" y="0"/>
                    <a:pt x="34" y="0"/>
                  </a:cubicBezTo>
                  <a:cubicBezTo>
                    <a:pt x="487" y="0"/>
                    <a:pt x="487" y="0"/>
                    <a:pt x="487" y="0"/>
                  </a:cubicBezTo>
                  <a:cubicBezTo>
                    <a:pt x="497" y="0"/>
                    <a:pt x="507" y="4"/>
                    <a:pt x="513" y="12"/>
                  </a:cubicBezTo>
                  <a:cubicBezTo>
                    <a:pt x="517" y="16"/>
                    <a:pt x="517" y="16"/>
                    <a:pt x="517" y="16"/>
                  </a:cubicBezTo>
                  <a:lnTo>
                    <a:pt x="15" y="517"/>
                  </a:lnTo>
                  <a:close/>
                  <a:moveTo>
                    <a:pt x="34" y="12"/>
                  </a:moveTo>
                  <a:cubicBezTo>
                    <a:pt x="22" y="12"/>
                    <a:pt x="12" y="22"/>
                    <a:pt x="12" y="34"/>
                  </a:cubicBezTo>
                  <a:cubicBezTo>
                    <a:pt x="12" y="488"/>
                    <a:pt x="12" y="488"/>
                    <a:pt x="12" y="488"/>
                  </a:cubicBezTo>
                  <a:cubicBezTo>
                    <a:pt x="12" y="492"/>
                    <a:pt x="13" y="496"/>
                    <a:pt x="16" y="500"/>
                  </a:cubicBezTo>
                  <a:cubicBezTo>
                    <a:pt x="500" y="16"/>
                    <a:pt x="500" y="16"/>
                    <a:pt x="500" y="16"/>
                  </a:cubicBezTo>
                  <a:cubicBezTo>
                    <a:pt x="496" y="13"/>
                    <a:pt x="492" y="12"/>
                    <a:pt x="487" y="12"/>
                  </a:cubicBezTo>
                  <a:lnTo>
                    <a:pt x="34" y="12"/>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6">
              <a:extLst>
                <a:ext uri="{FF2B5EF4-FFF2-40B4-BE49-F238E27FC236}">
                  <a16:creationId xmlns:a16="http://schemas.microsoft.com/office/drawing/2014/main" id="{7960713D-4B75-4FE7-AA2A-5F1ECFD76944}"/>
                </a:ext>
              </a:extLst>
            </p:cNvPr>
            <p:cNvSpPr>
              <a:spLocks/>
            </p:cNvSpPr>
            <p:nvPr/>
          </p:nvSpPr>
          <p:spPr bwMode="gray">
            <a:xfrm>
              <a:off x="7319943" y="3848277"/>
              <a:ext cx="719263" cy="720470"/>
            </a:xfrm>
            <a:custGeom>
              <a:avLst/>
              <a:gdLst>
                <a:gd name="T0" fmla="*/ 472 w 501"/>
                <a:gd name="T1" fmla="*/ 500 h 500"/>
                <a:gd name="T2" fmla="*/ 501 w 501"/>
                <a:gd name="T3" fmla="*/ 472 h 500"/>
                <a:gd name="T4" fmla="*/ 501 w 501"/>
                <a:gd name="T5" fmla="*/ 18 h 500"/>
                <a:gd name="T6" fmla="*/ 494 w 501"/>
                <a:gd name="T7" fmla="*/ 0 h 500"/>
                <a:gd name="T8" fmla="*/ 0 w 501"/>
                <a:gd name="T9" fmla="*/ 493 h 500"/>
                <a:gd name="T10" fmla="*/ 19 w 501"/>
                <a:gd name="T11" fmla="*/ 500 h 500"/>
                <a:gd name="T12" fmla="*/ 472 w 501"/>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501" h="500">
                  <a:moveTo>
                    <a:pt x="472" y="500"/>
                  </a:moveTo>
                  <a:cubicBezTo>
                    <a:pt x="488" y="500"/>
                    <a:pt x="501" y="487"/>
                    <a:pt x="501" y="472"/>
                  </a:cubicBezTo>
                  <a:cubicBezTo>
                    <a:pt x="501" y="18"/>
                    <a:pt x="501" y="18"/>
                    <a:pt x="501" y="18"/>
                  </a:cubicBezTo>
                  <a:cubicBezTo>
                    <a:pt x="501" y="11"/>
                    <a:pt x="498" y="5"/>
                    <a:pt x="494" y="0"/>
                  </a:cubicBezTo>
                  <a:cubicBezTo>
                    <a:pt x="0" y="493"/>
                    <a:pt x="0" y="493"/>
                    <a:pt x="0" y="493"/>
                  </a:cubicBezTo>
                  <a:cubicBezTo>
                    <a:pt x="5" y="497"/>
                    <a:pt x="12" y="500"/>
                    <a:pt x="19" y="500"/>
                  </a:cubicBezTo>
                  <a:lnTo>
                    <a:pt x="472" y="500"/>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7">
              <a:extLst>
                <a:ext uri="{FF2B5EF4-FFF2-40B4-BE49-F238E27FC236}">
                  <a16:creationId xmlns:a16="http://schemas.microsoft.com/office/drawing/2014/main" id="{7C2D6E9F-94B0-4662-91A7-C8F453C8BD21}"/>
                </a:ext>
              </a:extLst>
            </p:cNvPr>
            <p:cNvSpPr>
              <a:spLocks noEditPoints="1"/>
            </p:cNvSpPr>
            <p:nvPr/>
          </p:nvSpPr>
          <p:spPr bwMode="gray">
            <a:xfrm>
              <a:off x="7308469" y="3835594"/>
              <a:ext cx="739797" cy="741608"/>
            </a:xfrm>
            <a:custGeom>
              <a:avLst/>
              <a:gdLst>
                <a:gd name="T0" fmla="*/ 480 w 515"/>
                <a:gd name="T1" fmla="*/ 515 h 515"/>
                <a:gd name="T2" fmla="*/ 27 w 515"/>
                <a:gd name="T3" fmla="*/ 515 h 515"/>
                <a:gd name="T4" fmla="*/ 4 w 515"/>
                <a:gd name="T5" fmla="*/ 506 h 515"/>
                <a:gd name="T6" fmla="*/ 0 w 515"/>
                <a:gd name="T7" fmla="*/ 502 h 515"/>
                <a:gd name="T8" fmla="*/ 502 w 515"/>
                <a:gd name="T9" fmla="*/ 0 h 515"/>
                <a:gd name="T10" fmla="*/ 506 w 515"/>
                <a:gd name="T11" fmla="*/ 5 h 515"/>
                <a:gd name="T12" fmla="*/ 515 w 515"/>
                <a:gd name="T13" fmla="*/ 27 h 515"/>
                <a:gd name="T14" fmla="*/ 515 w 515"/>
                <a:gd name="T15" fmla="*/ 481 h 515"/>
                <a:gd name="T16" fmla="*/ 480 w 515"/>
                <a:gd name="T17" fmla="*/ 515 h 515"/>
                <a:gd name="T18" fmla="*/ 18 w 515"/>
                <a:gd name="T19" fmla="*/ 501 h 515"/>
                <a:gd name="T20" fmla="*/ 27 w 515"/>
                <a:gd name="T21" fmla="*/ 503 h 515"/>
                <a:gd name="T22" fmla="*/ 480 w 515"/>
                <a:gd name="T23" fmla="*/ 503 h 515"/>
                <a:gd name="T24" fmla="*/ 503 w 515"/>
                <a:gd name="T25" fmla="*/ 481 h 515"/>
                <a:gd name="T26" fmla="*/ 503 w 515"/>
                <a:gd name="T27" fmla="*/ 27 h 515"/>
                <a:gd name="T28" fmla="*/ 501 w 515"/>
                <a:gd name="T29" fmla="*/ 18 h 515"/>
                <a:gd name="T30" fmla="*/ 18 w 515"/>
                <a:gd name="T31" fmla="*/ 50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515">
                  <a:moveTo>
                    <a:pt x="480" y="515"/>
                  </a:moveTo>
                  <a:cubicBezTo>
                    <a:pt x="27" y="515"/>
                    <a:pt x="27" y="515"/>
                    <a:pt x="27" y="515"/>
                  </a:cubicBezTo>
                  <a:cubicBezTo>
                    <a:pt x="19" y="515"/>
                    <a:pt x="11" y="512"/>
                    <a:pt x="4" y="506"/>
                  </a:cubicBezTo>
                  <a:cubicBezTo>
                    <a:pt x="0" y="502"/>
                    <a:pt x="0" y="502"/>
                    <a:pt x="0" y="502"/>
                  </a:cubicBezTo>
                  <a:cubicBezTo>
                    <a:pt x="502" y="0"/>
                    <a:pt x="502" y="0"/>
                    <a:pt x="502" y="0"/>
                  </a:cubicBezTo>
                  <a:cubicBezTo>
                    <a:pt x="506" y="5"/>
                    <a:pt x="506" y="5"/>
                    <a:pt x="506" y="5"/>
                  </a:cubicBezTo>
                  <a:cubicBezTo>
                    <a:pt x="512" y="11"/>
                    <a:pt x="515" y="19"/>
                    <a:pt x="515" y="27"/>
                  </a:cubicBezTo>
                  <a:cubicBezTo>
                    <a:pt x="515" y="481"/>
                    <a:pt x="515" y="481"/>
                    <a:pt x="515" y="481"/>
                  </a:cubicBezTo>
                  <a:cubicBezTo>
                    <a:pt x="515" y="500"/>
                    <a:pt x="499" y="515"/>
                    <a:pt x="480" y="515"/>
                  </a:cubicBezTo>
                  <a:close/>
                  <a:moveTo>
                    <a:pt x="18" y="501"/>
                  </a:moveTo>
                  <a:cubicBezTo>
                    <a:pt x="21" y="502"/>
                    <a:pt x="24" y="503"/>
                    <a:pt x="27" y="503"/>
                  </a:cubicBezTo>
                  <a:cubicBezTo>
                    <a:pt x="480" y="503"/>
                    <a:pt x="480" y="503"/>
                    <a:pt x="480" y="503"/>
                  </a:cubicBezTo>
                  <a:cubicBezTo>
                    <a:pt x="493" y="503"/>
                    <a:pt x="503" y="493"/>
                    <a:pt x="503" y="481"/>
                  </a:cubicBezTo>
                  <a:cubicBezTo>
                    <a:pt x="503" y="27"/>
                    <a:pt x="503" y="27"/>
                    <a:pt x="503" y="27"/>
                  </a:cubicBezTo>
                  <a:cubicBezTo>
                    <a:pt x="503" y="24"/>
                    <a:pt x="502" y="21"/>
                    <a:pt x="501" y="18"/>
                  </a:cubicBezTo>
                  <a:lnTo>
                    <a:pt x="18" y="501"/>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41" name="グループ化 40">
              <a:extLst>
                <a:ext uri="{FF2B5EF4-FFF2-40B4-BE49-F238E27FC236}">
                  <a16:creationId xmlns:a16="http://schemas.microsoft.com/office/drawing/2014/main" id="{FFE895AB-1C02-43CF-ACB5-0738967B4FA7}"/>
                </a:ext>
              </a:extLst>
            </p:cNvPr>
            <p:cNvGrpSpPr/>
            <p:nvPr/>
          </p:nvGrpSpPr>
          <p:grpSpPr bwMode="gray">
            <a:xfrm>
              <a:off x="7669912" y="4197641"/>
              <a:ext cx="303166" cy="335776"/>
              <a:chOff x="3748088" y="1423988"/>
              <a:chExt cx="796925" cy="882649"/>
            </a:xfrm>
            <a:solidFill>
              <a:schemeClr val="bg1"/>
            </a:solidFill>
          </p:grpSpPr>
          <p:sp>
            <p:nvSpPr>
              <p:cNvPr id="42" name="Freeform 8">
                <a:extLst>
                  <a:ext uri="{FF2B5EF4-FFF2-40B4-BE49-F238E27FC236}">
                    <a16:creationId xmlns:a16="http://schemas.microsoft.com/office/drawing/2014/main" id="{01348AE7-42AD-4238-8B79-89193C104FE0}"/>
                  </a:ext>
                </a:extLst>
              </p:cNvPr>
              <p:cNvSpPr>
                <a:spLocks noEditPoints="1"/>
              </p:cNvSpPr>
              <p:nvPr/>
            </p:nvSpPr>
            <p:spPr bwMode="gray">
              <a:xfrm>
                <a:off x="3970338" y="1685925"/>
                <a:ext cx="574675" cy="620712"/>
              </a:xfrm>
              <a:custGeom>
                <a:avLst/>
                <a:gdLst>
                  <a:gd name="T0" fmla="*/ 142 w 152"/>
                  <a:gd name="T1" fmla="*/ 0 h 164"/>
                  <a:gd name="T2" fmla="*/ 76 w 152"/>
                  <a:gd name="T3" fmla="*/ 0 h 164"/>
                  <a:gd name="T4" fmla="*/ 66 w 152"/>
                  <a:gd name="T5" fmla="*/ 10 h 164"/>
                  <a:gd name="T6" fmla="*/ 66 w 152"/>
                  <a:gd name="T7" fmla="*/ 56 h 164"/>
                  <a:gd name="T8" fmla="*/ 66 w 152"/>
                  <a:gd name="T9" fmla="*/ 56 h 164"/>
                  <a:gd name="T10" fmla="*/ 66 w 152"/>
                  <a:gd name="T11" fmla="*/ 87 h 164"/>
                  <a:gd name="T12" fmla="*/ 66 w 152"/>
                  <a:gd name="T13" fmla="*/ 88 h 164"/>
                  <a:gd name="T14" fmla="*/ 66 w 152"/>
                  <a:gd name="T15" fmla="*/ 100 h 164"/>
                  <a:gd name="T16" fmla="*/ 52 w 152"/>
                  <a:gd name="T17" fmla="*/ 100 h 164"/>
                  <a:gd name="T18" fmla="*/ 13 w 152"/>
                  <a:gd name="T19" fmla="*/ 119 h 164"/>
                  <a:gd name="T20" fmla="*/ 0 w 152"/>
                  <a:gd name="T21" fmla="*/ 161 h 164"/>
                  <a:gd name="T22" fmla="*/ 1 w 152"/>
                  <a:gd name="T23" fmla="*/ 163 h 164"/>
                  <a:gd name="T24" fmla="*/ 3 w 152"/>
                  <a:gd name="T25" fmla="*/ 164 h 164"/>
                  <a:gd name="T26" fmla="*/ 76 w 152"/>
                  <a:gd name="T27" fmla="*/ 164 h 164"/>
                  <a:gd name="T28" fmla="*/ 129 w 152"/>
                  <a:gd name="T29" fmla="*/ 164 h 164"/>
                  <a:gd name="T30" fmla="*/ 142 w 152"/>
                  <a:gd name="T31" fmla="*/ 164 h 164"/>
                  <a:gd name="T32" fmla="*/ 152 w 152"/>
                  <a:gd name="T33" fmla="*/ 154 h 164"/>
                  <a:gd name="T34" fmla="*/ 152 w 152"/>
                  <a:gd name="T35" fmla="*/ 10 h 164"/>
                  <a:gd name="T36" fmla="*/ 142 w 152"/>
                  <a:gd name="T37" fmla="*/ 0 h 164"/>
                  <a:gd name="T38" fmla="*/ 88 w 152"/>
                  <a:gd name="T39" fmla="*/ 153 h 164"/>
                  <a:gd name="T40" fmla="*/ 55 w 152"/>
                  <a:gd name="T41" fmla="*/ 111 h 164"/>
                  <a:gd name="T42" fmla="*/ 66 w 152"/>
                  <a:gd name="T43" fmla="*/ 111 h 164"/>
                  <a:gd name="T44" fmla="*/ 66 w 152"/>
                  <a:gd name="T45" fmla="*/ 111 h 164"/>
                  <a:gd name="T46" fmla="*/ 126 w 152"/>
                  <a:gd name="T47" fmla="*/ 153 h 164"/>
                  <a:gd name="T48" fmla="*/ 88 w 152"/>
                  <a:gd name="T49" fmla="*/ 153 h 164"/>
                  <a:gd name="T50" fmla="*/ 76 w 152"/>
                  <a:gd name="T51" fmla="*/ 153 h 164"/>
                  <a:gd name="T52" fmla="*/ 43 w 152"/>
                  <a:gd name="T53" fmla="*/ 153 h 164"/>
                  <a:gd name="T54" fmla="*/ 28 w 152"/>
                  <a:gd name="T55" fmla="*/ 119 h 164"/>
                  <a:gd name="T56" fmla="*/ 43 w 152"/>
                  <a:gd name="T57" fmla="*/ 112 h 164"/>
                  <a:gd name="T58" fmla="*/ 76 w 152"/>
                  <a:gd name="T59" fmla="*/ 153 h 164"/>
                  <a:gd name="T60" fmla="*/ 77 w 152"/>
                  <a:gd name="T61" fmla="*/ 39 h 164"/>
                  <a:gd name="T62" fmla="*/ 141 w 152"/>
                  <a:gd name="T63" fmla="*/ 33 h 164"/>
                  <a:gd name="T64" fmla="*/ 141 w 152"/>
                  <a:gd name="T65" fmla="*/ 62 h 164"/>
                  <a:gd name="T66" fmla="*/ 77 w 152"/>
                  <a:gd name="T67" fmla="*/ 52 h 164"/>
                  <a:gd name="T68" fmla="*/ 77 w 152"/>
                  <a:gd name="T69" fmla="*/ 39 h 164"/>
                  <a:gd name="T70" fmla="*/ 87 w 152"/>
                  <a:gd name="T71" fmla="*/ 115 h 164"/>
                  <a:gd name="T72" fmla="*/ 141 w 152"/>
                  <a:gd name="T73" fmla="*/ 124 h 164"/>
                  <a:gd name="T74" fmla="*/ 141 w 152"/>
                  <a:gd name="T75" fmla="*/ 153 h 164"/>
                  <a:gd name="T76" fmla="*/ 87 w 152"/>
                  <a:gd name="T77" fmla="*/ 115 h 164"/>
                  <a:gd name="T78" fmla="*/ 77 w 152"/>
                  <a:gd name="T79" fmla="*/ 105 h 164"/>
                  <a:gd name="T80" fmla="*/ 77 w 152"/>
                  <a:gd name="T81" fmla="*/ 93 h 164"/>
                  <a:gd name="T82" fmla="*/ 141 w 152"/>
                  <a:gd name="T83" fmla="*/ 96 h 164"/>
                  <a:gd name="T84" fmla="*/ 141 w 152"/>
                  <a:gd name="T85" fmla="*/ 116 h 164"/>
                  <a:gd name="T86" fmla="*/ 77 w 152"/>
                  <a:gd name="T87" fmla="*/ 105 h 164"/>
                  <a:gd name="T88" fmla="*/ 77 w 152"/>
                  <a:gd name="T89" fmla="*/ 82 h 164"/>
                  <a:gd name="T90" fmla="*/ 77 w 152"/>
                  <a:gd name="T91" fmla="*/ 62 h 164"/>
                  <a:gd name="T92" fmla="*/ 141 w 152"/>
                  <a:gd name="T93" fmla="*/ 73 h 164"/>
                  <a:gd name="T94" fmla="*/ 141 w 152"/>
                  <a:gd name="T95" fmla="*/ 85 h 164"/>
                  <a:gd name="T96" fmla="*/ 77 w 152"/>
                  <a:gd name="T97" fmla="*/ 82 h 164"/>
                  <a:gd name="T98" fmla="*/ 141 w 152"/>
                  <a:gd name="T99" fmla="*/ 11 h 164"/>
                  <a:gd name="T100" fmla="*/ 141 w 152"/>
                  <a:gd name="T101" fmla="*/ 22 h 164"/>
                  <a:gd name="T102" fmla="*/ 77 w 152"/>
                  <a:gd name="T103" fmla="*/ 28 h 164"/>
                  <a:gd name="T104" fmla="*/ 77 w 152"/>
                  <a:gd name="T105" fmla="*/ 11 h 164"/>
                  <a:gd name="T106" fmla="*/ 141 w 152"/>
                  <a:gd name="T107" fmla="*/ 11 h 164"/>
                  <a:gd name="T108" fmla="*/ 21 w 152"/>
                  <a:gd name="T109" fmla="*/ 127 h 164"/>
                  <a:gd name="T110" fmla="*/ 33 w 152"/>
                  <a:gd name="T111" fmla="*/ 153 h 164"/>
                  <a:gd name="T112" fmla="*/ 12 w 152"/>
                  <a:gd name="T113" fmla="*/ 153 h 164"/>
                  <a:gd name="T114" fmla="*/ 21 w 152"/>
                  <a:gd name="T115" fmla="*/ 1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64">
                    <a:moveTo>
                      <a:pt x="142" y="0"/>
                    </a:moveTo>
                    <a:cubicBezTo>
                      <a:pt x="76" y="0"/>
                      <a:pt x="76" y="0"/>
                      <a:pt x="76" y="0"/>
                    </a:cubicBezTo>
                    <a:cubicBezTo>
                      <a:pt x="71" y="0"/>
                      <a:pt x="66" y="4"/>
                      <a:pt x="66" y="10"/>
                    </a:cubicBezTo>
                    <a:cubicBezTo>
                      <a:pt x="66" y="56"/>
                      <a:pt x="66" y="56"/>
                      <a:pt x="66" y="56"/>
                    </a:cubicBezTo>
                    <a:cubicBezTo>
                      <a:pt x="66" y="56"/>
                      <a:pt x="66" y="56"/>
                      <a:pt x="66" y="56"/>
                    </a:cubicBezTo>
                    <a:cubicBezTo>
                      <a:pt x="66" y="87"/>
                      <a:pt x="66" y="87"/>
                      <a:pt x="66" y="87"/>
                    </a:cubicBezTo>
                    <a:cubicBezTo>
                      <a:pt x="66" y="88"/>
                      <a:pt x="66" y="88"/>
                      <a:pt x="66" y="88"/>
                    </a:cubicBezTo>
                    <a:cubicBezTo>
                      <a:pt x="66" y="100"/>
                      <a:pt x="66" y="100"/>
                      <a:pt x="66" y="100"/>
                    </a:cubicBezTo>
                    <a:cubicBezTo>
                      <a:pt x="52" y="100"/>
                      <a:pt x="52" y="100"/>
                      <a:pt x="52" y="100"/>
                    </a:cubicBezTo>
                    <a:cubicBezTo>
                      <a:pt x="36" y="100"/>
                      <a:pt x="23" y="107"/>
                      <a:pt x="13" y="119"/>
                    </a:cubicBezTo>
                    <a:cubicBezTo>
                      <a:pt x="5" y="130"/>
                      <a:pt x="1" y="145"/>
                      <a:pt x="0" y="161"/>
                    </a:cubicBezTo>
                    <a:cubicBezTo>
                      <a:pt x="0" y="162"/>
                      <a:pt x="1" y="163"/>
                      <a:pt x="1" y="163"/>
                    </a:cubicBezTo>
                    <a:cubicBezTo>
                      <a:pt x="2" y="164"/>
                      <a:pt x="2" y="164"/>
                      <a:pt x="3" y="164"/>
                    </a:cubicBezTo>
                    <a:cubicBezTo>
                      <a:pt x="76" y="164"/>
                      <a:pt x="76" y="164"/>
                      <a:pt x="76" y="164"/>
                    </a:cubicBezTo>
                    <a:cubicBezTo>
                      <a:pt x="129" y="164"/>
                      <a:pt x="129" y="164"/>
                      <a:pt x="129" y="164"/>
                    </a:cubicBezTo>
                    <a:cubicBezTo>
                      <a:pt x="142" y="164"/>
                      <a:pt x="142" y="164"/>
                      <a:pt x="142" y="164"/>
                    </a:cubicBezTo>
                    <a:cubicBezTo>
                      <a:pt x="147" y="164"/>
                      <a:pt x="152" y="160"/>
                      <a:pt x="152" y="154"/>
                    </a:cubicBezTo>
                    <a:cubicBezTo>
                      <a:pt x="152" y="10"/>
                      <a:pt x="152" y="10"/>
                      <a:pt x="152" y="10"/>
                    </a:cubicBezTo>
                    <a:cubicBezTo>
                      <a:pt x="152" y="4"/>
                      <a:pt x="147" y="0"/>
                      <a:pt x="142" y="0"/>
                    </a:cubicBezTo>
                    <a:close/>
                    <a:moveTo>
                      <a:pt x="88" y="153"/>
                    </a:moveTo>
                    <a:cubicBezTo>
                      <a:pt x="55" y="111"/>
                      <a:pt x="55" y="111"/>
                      <a:pt x="55" y="111"/>
                    </a:cubicBezTo>
                    <a:cubicBezTo>
                      <a:pt x="66" y="111"/>
                      <a:pt x="66" y="111"/>
                      <a:pt x="66" y="111"/>
                    </a:cubicBezTo>
                    <a:cubicBezTo>
                      <a:pt x="66" y="111"/>
                      <a:pt x="66" y="111"/>
                      <a:pt x="66" y="111"/>
                    </a:cubicBezTo>
                    <a:cubicBezTo>
                      <a:pt x="126" y="153"/>
                      <a:pt x="126" y="153"/>
                      <a:pt x="126" y="153"/>
                    </a:cubicBezTo>
                    <a:lnTo>
                      <a:pt x="88" y="153"/>
                    </a:lnTo>
                    <a:close/>
                    <a:moveTo>
                      <a:pt x="76" y="153"/>
                    </a:moveTo>
                    <a:cubicBezTo>
                      <a:pt x="43" y="153"/>
                      <a:pt x="43" y="153"/>
                      <a:pt x="43" y="153"/>
                    </a:cubicBezTo>
                    <a:cubicBezTo>
                      <a:pt x="28" y="119"/>
                      <a:pt x="28" y="119"/>
                      <a:pt x="28" y="119"/>
                    </a:cubicBezTo>
                    <a:cubicBezTo>
                      <a:pt x="33" y="116"/>
                      <a:pt x="38" y="113"/>
                      <a:pt x="43" y="112"/>
                    </a:cubicBezTo>
                    <a:lnTo>
                      <a:pt x="76" y="153"/>
                    </a:lnTo>
                    <a:close/>
                    <a:moveTo>
                      <a:pt x="77" y="39"/>
                    </a:moveTo>
                    <a:cubicBezTo>
                      <a:pt x="141" y="33"/>
                      <a:pt x="141" y="33"/>
                      <a:pt x="141" y="33"/>
                    </a:cubicBezTo>
                    <a:cubicBezTo>
                      <a:pt x="141" y="62"/>
                      <a:pt x="141" y="62"/>
                      <a:pt x="141" y="62"/>
                    </a:cubicBezTo>
                    <a:cubicBezTo>
                      <a:pt x="77" y="52"/>
                      <a:pt x="77" y="52"/>
                      <a:pt x="77" y="52"/>
                    </a:cubicBezTo>
                    <a:lnTo>
                      <a:pt x="77" y="39"/>
                    </a:lnTo>
                    <a:close/>
                    <a:moveTo>
                      <a:pt x="87" y="115"/>
                    </a:moveTo>
                    <a:cubicBezTo>
                      <a:pt x="141" y="124"/>
                      <a:pt x="141" y="124"/>
                      <a:pt x="141" y="124"/>
                    </a:cubicBezTo>
                    <a:cubicBezTo>
                      <a:pt x="141" y="153"/>
                      <a:pt x="141" y="153"/>
                      <a:pt x="141" y="153"/>
                    </a:cubicBezTo>
                    <a:lnTo>
                      <a:pt x="87" y="115"/>
                    </a:lnTo>
                    <a:close/>
                    <a:moveTo>
                      <a:pt x="77" y="105"/>
                    </a:moveTo>
                    <a:cubicBezTo>
                      <a:pt x="77" y="93"/>
                      <a:pt x="77" y="93"/>
                      <a:pt x="77" y="93"/>
                    </a:cubicBezTo>
                    <a:cubicBezTo>
                      <a:pt x="141" y="96"/>
                      <a:pt x="141" y="96"/>
                      <a:pt x="141" y="96"/>
                    </a:cubicBezTo>
                    <a:cubicBezTo>
                      <a:pt x="141" y="116"/>
                      <a:pt x="141" y="116"/>
                      <a:pt x="141" y="116"/>
                    </a:cubicBezTo>
                    <a:lnTo>
                      <a:pt x="77" y="105"/>
                    </a:lnTo>
                    <a:close/>
                    <a:moveTo>
                      <a:pt x="77" y="82"/>
                    </a:moveTo>
                    <a:cubicBezTo>
                      <a:pt x="77" y="62"/>
                      <a:pt x="77" y="62"/>
                      <a:pt x="77" y="62"/>
                    </a:cubicBezTo>
                    <a:cubicBezTo>
                      <a:pt x="141" y="73"/>
                      <a:pt x="141" y="73"/>
                      <a:pt x="141" y="73"/>
                    </a:cubicBezTo>
                    <a:cubicBezTo>
                      <a:pt x="141" y="85"/>
                      <a:pt x="141" y="85"/>
                      <a:pt x="141" y="85"/>
                    </a:cubicBezTo>
                    <a:lnTo>
                      <a:pt x="77" y="82"/>
                    </a:lnTo>
                    <a:close/>
                    <a:moveTo>
                      <a:pt x="141" y="11"/>
                    </a:moveTo>
                    <a:cubicBezTo>
                      <a:pt x="141" y="22"/>
                      <a:pt x="141" y="22"/>
                      <a:pt x="141" y="22"/>
                    </a:cubicBezTo>
                    <a:cubicBezTo>
                      <a:pt x="77" y="28"/>
                      <a:pt x="77" y="28"/>
                      <a:pt x="77" y="28"/>
                    </a:cubicBezTo>
                    <a:cubicBezTo>
                      <a:pt x="77" y="11"/>
                      <a:pt x="77" y="11"/>
                      <a:pt x="77" y="11"/>
                    </a:cubicBezTo>
                    <a:lnTo>
                      <a:pt x="141" y="11"/>
                    </a:lnTo>
                    <a:close/>
                    <a:moveTo>
                      <a:pt x="21" y="127"/>
                    </a:moveTo>
                    <a:cubicBezTo>
                      <a:pt x="33" y="153"/>
                      <a:pt x="33" y="153"/>
                      <a:pt x="33" y="153"/>
                    </a:cubicBezTo>
                    <a:cubicBezTo>
                      <a:pt x="12" y="153"/>
                      <a:pt x="12" y="153"/>
                      <a:pt x="12" y="153"/>
                    </a:cubicBezTo>
                    <a:cubicBezTo>
                      <a:pt x="13" y="143"/>
                      <a:pt x="16" y="134"/>
                      <a:pt x="21"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9">
                <a:extLst>
                  <a:ext uri="{FF2B5EF4-FFF2-40B4-BE49-F238E27FC236}">
                    <a16:creationId xmlns:a16="http://schemas.microsoft.com/office/drawing/2014/main" id="{FD886741-6258-4096-B5E8-794DDFA13372}"/>
                  </a:ext>
                </a:extLst>
              </p:cNvPr>
              <p:cNvSpPr>
                <a:spLocks/>
              </p:cNvSpPr>
              <p:nvPr/>
            </p:nvSpPr>
            <p:spPr bwMode="gray">
              <a:xfrm>
                <a:off x="3748088" y="2219325"/>
                <a:ext cx="101600" cy="87312"/>
              </a:xfrm>
              <a:custGeom>
                <a:avLst/>
                <a:gdLst>
                  <a:gd name="T0" fmla="*/ 5 w 27"/>
                  <a:gd name="T1" fmla="*/ 2 h 23"/>
                  <a:gd name="T2" fmla="*/ 9 w 27"/>
                  <a:gd name="T3" fmla="*/ 0 h 23"/>
                  <a:gd name="T4" fmla="*/ 25 w 27"/>
                  <a:gd name="T5" fmla="*/ 5 h 23"/>
                  <a:gd name="T6" fmla="*/ 27 w 27"/>
                  <a:gd name="T7" fmla="*/ 8 h 23"/>
                  <a:gd name="T8" fmla="*/ 24 w 27"/>
                  <a:gd name="T9" fmla="*/ 21 h 23"/>
                  <a:gd name="T10" fmla="*/ 20 w 27"/>
                  <a:gd name="T11" fmla="*/ 23 h 23"/>
                  <a:gd name="T12" fmla="*/ 2 w 27"/>
                  <a:gd name="T13" fmla="*/ 17 h 23"/>
                  <a:gd name="T14" fmla="*/ 0 w 27"/>
                  <a:gd name="T15" fmla="*/ 14 h 23"/>
                  <a:gd name="T16" fmla="*/ 5 w 2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5" y="2"/>
                    </a:moveTo>
                    <a:cubicBezTo>
                      <a:pt x="6" y="0"/>
                      <a:pt x="7" y="0"/>
                      <a:pt x="9" y="0"/>
                    </a:cubicBezTo>
                    <a:cubicBezTo>
                      <a:pt x="25" y="5"/>
                      <a:pt x="25" y="5"/>
                      <a:pt x="25" y="5"/>
                    </a:cubicBezTo>
                    <a:cubicBezTo>
                      <a:pt x="26" y="5"/>
                      <a:pt x="27" y="7"/>
                      <a:pt x="27" y="8"/>
                    </a:cubicBezTo>
                    <a:cubicBezTo>
                      <a:pt x="24" y="21"/>
                      <a:pt x="24" y="21"/>
                      <a:pt x="24" y="21"/>
                    </a:cubicBezTo>
                    <a:cubicBezTo>
                      <a:pt x="23" y="23"/>
                      <a:pt x="22" y="23"/>
                      <a:pt x="20" y="23"/>
                    </a:cubicBezTo>
                    <a:cubicBezTo>
                      <a:pt x="2" y="17"/>
                      <a:pt x="2" y="17"/>
                      <a:pt x="2" y="17"/>
                    </a:cubicBezTo>
                    <a:cubicBezTo>
                      <a:pt x="1" y="17"/>
                      <a:pt x="0" y="15"/>
                      <a:pt x="0" y="14"/>
                    </a:cubicBez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0">
                <a:extLst>
                  <a:ext uri="{FF2B5EF4-FFF2-40B4-BE49-F238E27FC236}">
                    <a16:creationId xmlns:a16="http://schemas.microsoft.com/office/drawing/2014/main" id="{06844C90-ADFA-41CB-8C11-E59DC88A8E8B}"/>
                  </a:ext>
                </a:extLst>
              </p:cNvPr>
              <p:cNvSpPr>
                <a:spLocks noEditPoints="1"/>
              </p:cNvSpPr>
              <p:nvPr/>
            </p:nvSpPr>
            <p:spPr bwMode="gray">
              <a:xfrm>
                <a:off x="3789363" y="1423988"/>
                <a:ext cx="415925" cy="803275"/>
              </a:xfrm>
              <a:custGeom>
                <a:avLst/>
                <a:gdLst>
                  <a:gd name="T0" fmla="*/ 109 w 110"/>
                  <a:gd name="T1" fmla="*/ 34 h 212"/>
                  <a:gd name="T2" fmla="*/ 103 w 110"/>
                  <a:gd name="T3" fmla="*/ 25 h 212"/>
                  <a:gd name="T4" fmla="*/ 29 w 110"/>
                  <a:gd name="T5" fmla="*/ 2 h 212"/>
                  <a:gd name="T6" fmla="*/ 19 w 110"/>
                  <a:gd name="T7" fmla="*/ 6 h 212"/>
                  <a:gd name="T8" fmla="*/ 23 w 110"/>
                  <a:gd name="T9" fmla="*/ 17 h 212"/>
                  <a:gd name="T10" fmla="*/ 29 w 110"/>
                  <a:gd name="T11" fmla="*/ 20 h 212"/>
                  <a:gd name="T12" fmla="*/ 7 w 110"/>
                  <a:gd name="T13" fmla="*/ 93 h 212"/>
                  <a:gd name="T14" fmla="*/ 7 w 110"/>
                  <a:gd name="T15" fmla="*/ 98 h 212"/>
                  <a:gd name="T16" fmla="*/ 22 w 110"/>
                  <a:gd name="T17" fmla="*/ 133 h 212"/>
                  <a:gd name="T18" fmla="*/ 0 w 110"/>
                  <a:gd name="T19" fmla="*/ 207 h 212"/>
                  <a:gd name="T20" fmla="*/ 13 w 110"/>
                  <a:gd name="T21" fmla="*/ 212 h 212"/>
                  <a:gd name="T22" fmla="*/ 36 w 110"/>
                  <a:gd name="T23" fmla="*/ 137 h 212"/>
                  <a:gd name="T24" fmla="*/ 67 w 110"/>
                  <a:gd name="T25" fmla="*/ 117 h 212"/>
                  <a:gd name="T26" fmla="*/ 71 w 110"/>
                  <a:gd name="T27" fmla="*/ 112 h 212"/>
                  <a:gd name="T28" fmla="*/ 93 w 110"/>
                  <a:gd name="T29" fmla="*/ 39 h 212"/>
                  <a:gd name="T30" fmla="*/ 100 w 110"/>
                  <a:gd name="T31" fmla="*/ 41 h 212"/>
                  <a:gd name="T32" fmla="*/ 109 w 110"/>
                  <a:gd name="T33" fmla="*/ 34 h 212"/>
                  <a:gd name="T34" fmla="*/ 67 w 110"/>
                  <a:gd name="T35" fmla="*/ 72 h 212"/>
                  <a:gd name="T36" fmla="*/ 33 w 110"/>
                  <a:gd name="T37" fmla="*/ 62 h 212"/>
                  <a:gd name="T38" fmla="*/ 43 w 110"/>
                  <a:gd name="T39" fmla="*/ 27 h 212"/>
                  <a:gd name="T40" fmla="*/ 77 w 110"/>
                  <a:gd name="T41" fmla="*/ 37 h 212"/>
                  <a:gd name="T42" fmla="*/ 67 w 110"/>
                  <a:gd name="T43" fmla="*/ 72 h 212"/>
                  <a:gd name="T44" fmla="*/ 34 w 110"/>
                  <a:gd name="T45" fmla="*/ 120 h 212"/>
                  <a:gd name="T46" fmla="*/ 23 w 110"/>
                  <a:gd name="T47" fmla="*/ 95 h 212"/>
                  <a:gd name="T48" fmla="*/ 30 w 110"/>
                  <a:gd name="T49" fmla="*/ 72 h 212"/>
                  <a:gd name="T50" fmla="*/ 64 w 110"/>
                  <a:gd name="T51" fmla="*/ 82 h 212"/>
                  <a:gd name="T52" fmla="*/ 57 w 110"/>
                  <a:gd name="T53" fmla="*/ 105 h 212"/>
                  <a:gd name="T54" fmla="*/ 34 w 110"/>
                  <a:gd name="T55"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212">
                    <a:moveTo>
                      <a:pt x="109" y="34"/>
                    </a:moveTo>
                    <a:cubicBezTo>
                      <a:pt x="110" y="29"/>
                      <a:pt x="107" y="25"/>
                      <a:pt x="103" y="25"/>
                    </a:cubicBezTo>
                    <a:cubicBezTo>
                      <a:pt x="77" y="20"/>
                      <a:pt x="53" y="13"/>
                      <a:pt x="29" y="2"/>
                    </a:cubicBezTo>
                    <a:cubicBezTo>
                      <a:pt x="25" y="0"/>
                      <a:pt x="20" y="2"/>
                      <a:pt x="19" y="6"/>
                    </a:cubicBezTo>
                    <a:cubicBezTo>
                      <a:pt x="17" y="10"/>
                      <a:pt x="19" y="15"/>
                      <a:pt x="23" y="17"/>
                    </a:cubicBezTo>
                    <a:cubicBezTo>
                      <a:pt x="25" y="18"/>
                      <a:pt x="27" y="19"/>
                      <a:pt x="29" y="20"/>
                    </a:cubicBezTo>
                    <a:cubicBezTo>
                      <a:pt x="7" y="93"/>
                      <a:pt x="7" y="93"/>
                      <a:pt x="7" y="93"/>
                    </a:cubicBezTo>
                    <a:cubicBezTo>
                      <a:pt x="7" y="95"/>
                      <a:pt x="7" y="97"/>
                      <a:pt x="7" y="98"/>
                    </a:cubicBezTo>
                    <a:cubicBezTo>
                      <a:pt x="22" y="133"/>
                      <a:pt x="22" y="133"/>
                      <a:pt x="22" y="133"/>
                    </a:cubicBezTo>
                    <a:cubicBezTo>
                      <a:pt x="0" y="207"/>
                      <a:pt x="0" y="207"/>
                      <a:pt x="0" y="207"/>
                    </a:cubicBezTo>
                    <a:cubicBezTo>
                      <a:pt x="13" y="212"/>
                      <a:pt x="13" y="212"/>
                      <a:pt x="13" y="212"/>
                    </a:cubicBezTo>
                    <a:cubicBezTo>
                      <a:pt x="36" y="137"/>
                      <a:pt x="36" y="137"/>
                      <a:pt x="36" y="137"/>
                    </a:cubicBezTo>
                    <a:cubicBezTo>
                      <a:pt x="67" y="117"/>
                      <a:pt x="67" y="117"/>
                      <a:pt x="67" y="117"/>
                    </a:cubicBezTo>
                    <a:cubicBezTo>
                      <a:pt x="69" y="116"/>
                      <a:pt x="70" y="114"/>
                      <a:pt x="71" y="112"/>
                    </a:cubicBezTo>
                    <a:cubicBezTo>
                      <a:pt x="93" y="39"/>
                      <a:pt x="93" y="39"/>
                      <a:pt x="93" y="39"/>
                    </a:cubicBezTo>
                    <a:cubicBezTo>
                      <a:pt x="95" y="40"/>
                      <a:pt x="98" y="40"/>
                      <a:pt x="100" y="41"/>
                    </a:cubicBezTo>
                    <a:cubicBezTo>
                      <a:pt x="104" y="41"/>
                      <a:pt x="109" y="38"/>
                      <a:pt x="109" y="34"/>
                    </a:cubicBezTo>
                    <a:close/>
                    <a:moveTo>
                      <a:pt x="67" y="72"/>
                    </a:moveTo>
                    <a:cubicBezTo>
                      <a:pt x="33" y="62"/>
                      <a:pt x="33" y="62"/>
                      <a:pt x="33" y="62"/>
                    </a:cubicBezTo>
                    <a:cubicBezTo>
                      <a:pt x="43" y="27"/>
                      <a:pt x="43" y="27"/>
                      <a:pt x="43" y="27"/>
                    </a:cubicBezTo>
                    <a:cubicBezTo>
                      <a:pt x="77" y="37"/>
                      <a:pt x="77" y="37"/>
                      <a:pt x="77" y="37"/>
                    </a:cubicBezTo>
                    <a:lnTo>
                      <a:pt x="67" y="72"/>
                    </a:lnTo>
                    <a:close/>
                    <a:moveTo>
                      <a:pt x="34" y="120"/>
                    </a:moveTo>
                    <a:cubicBezTo>
                      <a:pt x="23" y="95"/>
                      <a:pt x="23" y="95"/>
                      <a:pt x="23" y="95"/>
                    </a:cubicBezTo>
                    <a:cubicBezTo>
                      <a:pt x="30" y="72"/>
                      <a:pt x="30" y="72"/>
                      <a:pt x="30" y="72"/>
                    </a:cubicBezTo>
                    <a:cubicBezTo>
                      <a:pt x="64" y="82"/>
                      <a:pt x="64" y="82"/>
                      <a:pt x="64" y="82"/>
                    </a:cubicBezTo>
                    <a:cubicBezTo>
                      <a:pt x="57" y="105"/>
                      <a:pt x="57" y="105"/>
                      <a:pt x="57" y="105"/>
                    </a:cubicBezTo>
                    <a:lnTo>
                      <a:pt x="3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Freeform 11">
              <a:extLst>
                <a:ext uri="{FF2B5EF4-FFF2-40B4-BE49-F238E27FC236}">
                  <a16:creationId xmlns:a16="http://schemas.microsoft.com/office/drawing/2014/main" id="{8F0CD938-55FD-4FED-B8A9-D9DFDFFC625C}"/>
                </a:ext>
              </a:extLst>
            </p:cNvPr>
            <p:cNvSpPr>
              <a:spLocks noEditPoints="1"/>
            </p:cNvSpPr>
            <p:nvPr/>
          </p:nvSpPr>
          <p:spPr bwMode="gray">
            <a:xfrm>
              <a:off x="7348025" y="3879680"/>
              <a:ext cx="360538" cy="326718"/>
            </a:xfrm>
            <a:custGeom>
              <a:avLst/>
              <a:gdLst>
                <a:gd name="T0" fmla="*/ 243 w 251"/>
                <a:gd name="T1" fmla="*/ 35 h 227"/>
                <a:gd name="T2" fmla="*/ 206 w 251"/>
                <a:gd name="T3" fmla="*/ 2 h 227"/>
                <a:gd name="T4" fmla="*/ 187 w 251"/>
                <a:gd name="T5" fmla="*/ 0 h 227"/>
                <a:gd name="T6" fmla="*/ 146 w 251"/>
                <a:gd name="T7" fmla="*/ 12 h 227"/>
                <a:gd name="T8" fmla="*/ 125 w 251"/>
                <a:gd name="T9" fmla="*/ 33 h 227"/>
                <a:gd name="T10" fmla="*/ 105 w 251"/>
                <a:gd name="T11" fmla="*/ 12 h 227"/>
                <a:gd name="T12" fmla="*/ 64 w 251"/>
                <a:gd name="T13" fmla="*/ 0 h 227"/>
                <a:gd name="T14" fmla="*/ 45 w 251"/>
                <a:gd name="T15" fmla="*/ 2 h 227"/>
                <a:gd name="T16" fmla="*/ 8 w 251"/>
                <a:gd name="T17" fmla="*/ 35 h 227"/>
                <a:gd name="T18" fmla="*/ 3 w 251"/>
                <a:gd name="T19" fmla="*/ 76 h 227"/>
                <a:gd name="T20" fmla="*/ 3 w 251"/>
                <a:gd name="T21" fmla="*/ 81 h 227"/>
                <a:gd name="T22" fmla="*/ 3 w 251"/>
                <a:gd name="T23" fmla="*/ 81 h 227"/>
                <a:gd name="T24" fmla="*/ 125 w 251"/>
                <a:gd name="T25" fmla="*/ 227 h 227"/>
                <a:gd name="T26" fmla="*/ 248 w 251"/>
                <a:gd name="T27" fmla="*/ 81 h 227"/>
                <a:gd name="T28" fmla="*/ 248 w 251"/>
                <a:gd name="T29" fmla="*/ 81 h 227"/>
                <a:gd name="T30" fmla="*/ 248 w 251"/>
                <a:gd name="T31" fmla="*/ 76 h 227"/>
                <a:gd name="T32" fmla="*/ 243 w 251"/>
                <a:gd name="T33" fmla="*/ 35 h 227"/>
                <a:gd name="T34" fmla="*/ 204 w 251"/>
                <a:gd name="T35" fmla="*/ 120 h 227"/>
                <a:gd name="T36" fmla="*/ 167 w 251"/>
                <a:gd name="T37" fmla="*/ 120 h 227"/>
                <a:gd name="T38" fmla="*/ 161 w 251"/>
                <a:gd name="T39" fmla="*/ 116 h 227"/>
                <a:gd name="T40" fmla="*/ 149 w 251"/>
                <a:gd name="T41" fmla="*/ 91 h 227"/>
                <a:gd name="T42" fmla="*/ 128 w 251"/>
                <a:gd name="T43" fmla="*/ 144 h 227"/>
                <a:gd name="T44" fmla="*/ 122 w 251"/>
                <a:gd name="T45" fmla="*/ 148 h 227"/>
                <a:gd name="T46" fmla="*/ 122 w 251"/>
                <a:gd name="T47" fmla="*/ 148 h 227"/>
                <a:gd name="T48" fmla="*/ 115 w 251"/>
                <a:gd name="T49" fmla="*/ 144 h 227"/>
                <a:gd name="T50" fmla="*/ 94 w 251"/>
                <a:gd name="T51" fmla="*/ 81 h 227"/>
                <a:gd name="T52" fmla="*/ 81 w 251"/>
                <a:gd name="T53" fmla="*/ 115 h 227"/>
                <a:gd name="T54" fmla="*/ 74 w 251"/>
                <a:gd name="T55" fmla="*/ 120 h 227"/>
                <a:gd name="T56" fmla="*/ 47 w 251"/>
                <a:gd name="T57" fmla="*/ 120 h 227"/>
                <a:gd name="T58" fmla="*/ 40 w 251"/>
                <a:gd name="T59" fmla="*/ 113 h 227"/>
                <a:gd name="T60" fmla="*/ 47 w 251"/>
                <a:gd name="T61" fmla="*/ 106 h 227"/>
                <a:gd name="T62" fmla="*/ 70 w 251"/>
                <a:gd name="T63" fmla="*/ 106 h 227"/>
                <a:gd name="T64" fmla="*/ 88 w 251"/>
                <a:gd name="T65" fmla="*/ 58 h 227"/>
                <a:gd name="T66" fmla="*/ 95 w 251"/>
                <a:gd name="T67" fmla="*/ 54 h 227"/>
                <a:gd name="T68" fmla="*/ 101 w 251"/>
                <a:gd name="T69" fmla="*/ 59 h 227"/>
                <a:gd name="T70" fmla="*/ 122 w 251"/>
                <a:gd name="T71" fmla="*/ 121 h 227"/>
                <a:gd name="T72" fmla="*/ 142 w 251"/>
                <a:gd name="T73" fmla="*/ 71 h 227"/>
                <a:gd name="T74" fmla="*/ 148 w 251"/>
                <a:gd name="T75" fmla="*/ 67 h 227"/>
                <a:gd name="T76" fmla="*/ 155 w 251"/>
                <a:gd name="T77" fmla="*/ 71 h 227"/>
                <a:gd name="T78" fmla="*/ 171 w 251"/>
                <a:gd name="T79" fmla="*/ 106 h 227"/>
                <a:gd name="T80" fmla="*/ 204 w 251"/>
                <a:gd name="T81" fmla="*/ 106 h 227"/>
                <a:gd name="T82" fmla="*/ 211 w 251"/>
                <a:gd name="T83" fmla="*/ 113 h 227"/>
                <a:gd name="T84" fmla="*/ 204 w 251"/>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 h="227">
                  <a:moveTo>
                    <a:pt x="243" y="35"/>
                  </a:moveTo>
                  <a:cubicBezTo>
                    <a:pt x="236" y="18"/>
                    <a:pt x="223" y="6"/>
                    <a:pt x="206" y="2"/>
                  </a:cubicBezTo>
                  <a:cubicBezTo>
                    <a:pt x="200" y="1"/>
                    <a:pt x="193" y="0"/>
                    <a:pt x="187" y="0"/>
                  </a:cubicBezTo>
                  <a:cubicBezTo>
                    <a:pt x="172" y="0"/>
                    <a:pt x="158" y="4"/>
                    <a:pt x="146" y="12"/>
                  </a:cubicBezTo>
                  <a:cubicBezTo>
                    <a:pt x="137" y="18"/>
                    <a:pt x="130" y="25"/>
                    <a:pt x="125" y="33"/>
                  </a:cubicBezTo>
                  <a:cubicBezTo>
                    <a:pt x="121" y="25"/>
                    <a:pt x="114" y="18"/>
                    <a:pt x="105" y="12"/>
                  </a:cubicBezTo>
                  <a:cubicBezTo>
                    <a:pt x="93" y="4"/>
                    <a:pt x="79" y="0"/>
                    <a:pt x="64" y="0"/>
                  </a:cubicBezTo>
                  <a:cubicBezTo>
                    <a:pt x="58" y="0"/>
                    <a:pt x="51" y="1"/>
                    <a:pt x="45" y="2"/>
                  </a:cubicBezTo>
                  <a:cubicBezTo>
                    <a:pt x="28" y="6"/>
                    <a:pt x="15" y="18"/>
                    <a:pt x="8" y="35"/>
                  </a:cubicBezTo>
                  <a:cubicBezTo>
                    <a:pt x="2" y="48"/>
                    <a:pt x="0" y="63"/>
                    <a:pt x="3" y="76"/>
                  </a:cubicBezTo>
                  <a:cubicBezTo>
                    <a:pt x="3" y="81"/>
                    <a:pt x="3" y="81"/>
                    <a:pt x="3" y="81"/>
                  </a:cubicBezTo>
                  <a:cubicBezTo>
                    <a:pt x="3" y="81"/>
                    <a:pt x="3" y="81"/>
                    <a:pt x="3" y="81"/>
                  </a:cubicBezTo>
                  <a:cubicBezTo>
                    <a:pt x="16" y="141"/>
                    <a:pt x="125" y="227"/>
                    <a:pt x="125" y="227"/>
                  </a:cubicBezTo>
                  <a:cubicBezTo>
                    <a:pt x="125" y="227"/>
                    <a:pt x="235" y="141"/>
                    <a:pt x="248" y="81"/>
                  </a:cubicBezTo>
                  <a:cubicBezTo>
                    <a:pt x="248" y="81"/>
                    <a:pt x="248" y="81"/>
                    <a:pt x="248" y="81"/>
                  </a:cubicBezTo>
                  <a:cubicBezTo>
                    <a:pt x="248" y="76"/>
                    <a:pt x="248" y="76"/>
                    <a:pt x="248" y="76"/>
                  </a:cubicBezTo>
                  <a:cubicBezTo>
                    <a:pt x="251" y="63"/>
                    <a:pt x="249" y="48"/>
                    <a:pt x="243" y="35"/>
                  </a:cubicBezTo>
                  <a:close/>
                  <a:moveTo>
                    <a:pt x="204" y="120"/>
                  </a:moveTo>
                  <a:cubicBezTo>
                    <a:pt x="167" y="120"/>
                    <a:pt x="167" y="120"/>
                    <a:pt x="167" y="120"/>
                  </a:cubicBezTo>
                  <a:cubicBezTo>
                    <a:pt x="164" y="120"/>
                    <a:pt x="162" y="118"/>
                    <a:pt x="161" y="116"/>
                  </a:cubicBezTo>
                  <a:cubicBezTo>
                    <a:pt x="149" y="91"/>
                    <a:pt x="149" y="91"/>
                    <a:pt x="149" y="91"/>
                  </a:cubicBezTo>
                  <a:cubicBezTo>
                    <a:pt x="128" y="144"/>
                    <a:pt x="128" y="144"/>
                    <a:pt x="128" y="144"/>
                  </a:cubicBezTo>
                  <a:cubicBezTo>
                    <a:pt x="127" y="147"/>
                    <a:pt x="125" y="148"/>
                    <a:pt x="122" y="148"/>
                  </a:cubicBezTo>
                  <a:cubicBezTo>
                    <a:pt x="122" y="148"/>
                    <a:pt x="122" y="148"/>
                    <a:pt x="122" y="148"/>
                  </a:cubicBezTo>
                  <a:cubicBezTo>
                    <a:pt x="119" y="148"/>
                    <a:pt x="116" y="146"/>
                    <a:pt x="115" y="144"/>
                  </a:cubicBezTo>
                  <a:cubicBezTo>
                    <a:pt x="94" y="81"/>
                    <a:pt x="94" y="81"/>
                    <a:pt x="94" y="81"/>
                  </a:cubicBezTo>
                  <a:cubicBezTo>
                    <a:pt x="81" y="115"/>
                    <a:pt x="81" y="115"/>
                    <a:pt x="81" y="115"/>
                  </a:cubicBezTo>
                  <a:cubicBezTo>
                    <a:pt x="80" y="118"/>
                    <a:pt x="77" y="120"/>
                    <a:pt x="74" y="120"/>
                  </a:cubicBezTo>
                  <a:cubicBezTo>
                    <a:pt x="47" y="120"/>
                    <a:pt x="47" y="120"/>
                    <a:pt x="47" y="120"/>
                  </a:cubicBezTo>
                  <a:cubicBezTo>
                    <a:pt x="43" y="120"/>
                    <a:pt x="40" y="117"/>
                    <a:pt x="40" y="113"/>
                  </a:cubicBezTo>
                  <a:cubicBezTo>
                    <a:pt x="40" y="109"/>
                    <a:pt x="43" y="106"/>
                    <a:pt x="47" y="106"/>
                  </a:cubicBezTo>
                  <a:cubicBezTo>
                    <a:pt x="70" y="106"/>
                    <a:pt x="70" y="106"/>
                    <a:pt x="70" y="106"/>
                  </a:cubicBezTo>
                  <a:cubicBezTo>
                    <a:pt x="88" y="58"/>
                    <a:pt x="88" y="58"/>
                    <a:pt x="88" y="58"/>
                  </a:cubicBezTo>
                  <a:cubicBezTo>
                    <a:pt x="89" y="56"/>
                    <a:pt x="92" y="54"/>
                    <a:pt x="95" y="54"/>
                  </a:cubicBezTo>
                  <a:cubicBezTo>
                    <a:pt x="97" y="54"/>
                    <a:pt x="100" y="56"/>
                    <a:pt x="101" y="59"/>
                  </a:cubicBezTo>
                  <a:cubicBezTo>
                    <a:pt x="122" y="121"/>
                    <a:pt x="122" y="121"/>
                    <a:pt x="122" y="121"/>
                  </a:cubicBezTo>
                  <a:cubicBezTo>
                    <a:pt x="142" y="71"/>
                    <a:pt x="142" y="71"/>
                    <a:pt x="142" y="71"/>
                  </a:cubicBezTo>
                  <a:cubicBezTo>
                    <a:pt x="143" y="69"/>
                    <a:pt x="145" y="67"/>
                    <a:pt x="148" y="67"/>
                  </a:cubicBezTo>
                  <a:cubicBezTo>
                    <a:pt x="151" y="67"/>
                    <a:pt x="153" y="68"/>
                    <a:pt x="155" y="71"/>
                  </a:cubicBezTo>
                  <a:cubicBezTo>
                    <a:pt x="171" y="106"/>
                    <a:pt x="171" y="106"/>
                    <a:pt x="171" y="106"/>
                  </a:cubicBezTo>
                  <a:cubicBezTo>
                    <a:pt x="204" y="106"/>
                    <a:pt x="204" y="106"/>
                    <a:pt x="204" y="106"/>
                  </a:cubicBezTo>
                  <a:cubicBezTo>
                    <a:pt x="208" y="106"/>
                    <a:pt x="211" y="109"/>
                    <a:pt x="211" y="113"/>
                  </a:cubicBezTo>
                  <a:cubicBezTo>
                    <a:pt x="211" y="117"/>
                    <a:pt x="208" y="120"/>
                    <a:pt x="204" y="120"/>
                  </a:cubicBez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 name="グループ化 16"/>
          <p:cNvGrpSpPr/>
          <p:nvPr/>
        </p:nvGrpSpPr>
        <p:grpSpPr bwMode="gray">
          <a:xfrm>
            <a:off x="4926976" y="1712066"/>
            <a:ext cx="753686" cy="751270"/>
            <a:chOff x="4888876" y="1927975"/>
            <a:chExt cx="753686" cy="751270"/>
          </a:xfrm>
        </p:grpSpPr>
        <p:sp>
          <p:nvSpPr>
            <p:cNvPr id="46" name="Freeform 15">
              <a:extLst>
                <a:ext uri="{FF2B5EF4-FFF2-40B4-BE49-F238E27FC236}">
                  <a16:creationId xmlns:a16="http://schemas.microsoft.com/office/drawing/2014/main" id="{2367473D-DECA-4DF7-9D71-782FE80E1C04}"/>
                </a:ext>
              </a:extLst>
            </p:cNvPr>
            <p:cNvSpPr>
              <a:spLocks noEditPoints="1"/>
            </p:cNvSpPr>
            <p:nvPr/>
          </p:nvSpPr>
          <p:spPr bwMode="gray">
            <a:xfrm>
              <a:off x="4888876" y="1927975"/>
              <a:ext cx="753686" cy="75127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47" name="グループ化 46">
              <a:extLst>
                <a:ext uri="{FF2B5EF4-FFF2-40B4-BE49-F238E27FC236}">
                  <a16:creationId xmlns:a16="http://schemas.microsoft.com/office/drawing/2014/main" id="{44921FAA-0B24-4C8B-95E6-D0691FDE291C}"/>
                </a:ext>
              </a:extLst>
            </p:cNvPr>
            <p:cNvGrpSpPr/>
            <p:nvPr/>
          </p:nvGrpSpPr>
          <p:grpSpPr bwMode="gray">
            <a:xfrm>
              <a:off x="4978255" y="2008296"/>
              <a:ext cx="570700" cy="590025"/>
              <a:chOff x="2673350" y="4173538"/>
              <a:chExt cx="1500188" cy="1550988"/>
            </a:xfrm>
            <a:solidFill>
              <a:srgbClr val="083058"/>
            </a:solidFill>
          </p:grpSpPr>
          <p:sp>
            <p:nvSpPr>
              <p:cNvPr id="48" name="Freeform 16">
                <a:extLst>
                  <a:ext uri="{FF2B5EF4-FFF2-40B4-BE49-F238E27FC236}">
                    <a16:creationId xmlns:a16="http://schemas.microsoft.com/office/drawing/2014/main" id="{7E8E6933-5056-4078-88A9-75E28463918C}"/>
                  </a:ext>
                </a:extLst>
              </p:cNvPr>
              <p:cNvSpPr>
                <a:spLocks/>
              </p:cNvSpPr>
              <p:nvPr/>
            </p:nvSpPr>
            <p:spPr bwMode="gray">
              <a:xfrm>
                <a:off x="3503613" y="4559300"/>
                <a:ext cx="669925" cy="820738"/>
              </a:xfrm>
              <a:custGeom>
                <a:avLst/>
                <a:gdLst>
                  <a:gd name="T0" fmla="*/ 134 w 177"/>
                  <a:gd name="T1" fmla="*/ 217 h 217"/>
                  <a:gd name="T2" fmla="*/ 18 w 177"/>
                  <a:gd name="T3" fmla="*/ 217 h 217"/>
                  <a:gd name="T4" fmla="*/ 0 w 177"/>
                  <a:gd name="T5" fmla="*/ 199 h 217"/>
                  <a:gd name="T6" fmla="*/ 18 w 177"/>
                  <a:gd name="T7" fmla="*/ 181 h 217"/>
                  <a:gd name="T8" fmla="*/ 119 w 177"/>
                  <a:gd name="T9" fmla="*/ 181 h 217"/>
                  <a:gd name="T10" fmla="*/ 141 w 177"/>
                  <a:gd name="T11" fmla="*/ 16 h 217"/>
                  <a:gd name="T12" fmla="*/ 161 w 177"/>
                  <a:gd name="T13" fmla="*/ 1 h 217"/>
                  <a:gd name="T14" fmla="*/ 176 w 177"/>
                  <a:gd name="T15" fmla="*/ 21 h 217"/>
                  <a:gd name="T16" fmla="*/ 152 w 177"/>
                  <a:gd name="T17" fmla="*/ 201 h 217"/>
                  <a:gd name="T18" fmla="*/ 134 w 177"/>
                  <a:gd name="T1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217">
                    <a:moveTo>
                      <a:pt x="134" y="217"/>
                    </a:moveTo>
                    <a:cubicBezTo>
                      <a:pt x="18" y="217"/>
                      <a:pt x="18" y="217"/>
                      <a:pt x="18" y="217"/>
                    </a:cubicBezTo>
                    <a:cubicBezTo>
                      <a:pt x="8" y="217"/>
                      <a:pt x="0" y="209"/>
                      <a:pt x="0" y="199"/>
                    </a:cubicBezTo>
                    <a:cubicBezTo>
                      <a:pt x="0" y="189"/>
                      <a:pt x="8" y="181"/>
                      <a:pt x="18" y="181"/>
                    </a:cubicBezTo>
                    <a:cubicBezTo>
                      <a:pt x="119" y="181"/>
                      <a:pt x="119" y="181"/>
                      <a:pt x="119" y="181"/>
                    </a:cubicBezTo>
                    <a:cubicBezTo>
                      <a:pt x="141" y="16"/>
                      <a:pt x="141" y="16"/>
                      <a:pt x="141" y="16"/>
                    </a:cubicBezTo>
                    <a:cubicBezTo>
                      <a:pt x="142" y="6"/>
                      <a:pt x="151" y="0"/>
                      <a:pt x="161" y="1"/>
                    </a:cubicBezTo>
                    <a:cubicBezTo>
                      <a:pt x="170" y="2"/>
                      <a:pt x="177" y="11"/>
                      <a:pt x="176" y="21"/>
                    </a:cubicBezTo>
                    <a:cubicBezTo>
                      <a:pt x="152" y="201"/>
                      <a:pt x="152" y="201"/>
                      <a:pt x="152" y="201"/>
                    </a:cubicBezTo>
                    <a:cubicBezTo>
                      <a:pt x="151" y="210"/>
                      <a:pt x="143" y="217"/>
                      <a:pt x="134"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Oval 17">
                <a:extLst>
                  <a:ext uri="{FF2B5EF4-FFF2-40B4-BE49-F238E27FC236}">
                    <a16:creationId xmlns:a16="http://schemas.microsoft.com/office/drawing/2014/main" id="{99241CD6-1BC3-487E-9BBB-C294120E535A}"/>
                  </a:ext>
                </a:extLst>
              </p:cNvPr>
              <p:cNvSpPr>
                <a:spLocks noChangeArrowheads="1"/>
              </p:cNvSpPr>
              <p:nvPr/>
            </p:nvSpPr>
            <p:spPr bwMode="gray">
              <a:xfrm>
                <a:off x="3722688" y="4173538"/>
                <a:ext cx="273050" cy="268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18">
                <a:extLst>
                  <a:ext uri="{FF2B5EF4-FFF2-40B4-BE49-F238E27FC236}">
                    <a16:creationId xmlns:a16="http://schemas.microsoft.com/office/drawing/2014/main" id="{665CF8A7-3EB1-4FC7-A1E8-C56E8B09B9B8}"/>
                  </a:ext>
                </a:extLst>
              </p:cNvPr>
              <p:cNvSpPr>
                <a:spLocks noEditPoints="1"/>
              </p:cNvSpPr>
              <p:nvPr/>
            </p:nvSpPr>
            <p:spPr bwMode="gray">
              <a:xfrm>
                <a:off x="2673350" y="4654550"/>
                <a:ext cx="522288" cy="1069975"/>
              </a:xfrm>
              <a:custGeom>
                <a:avLst/>
                <a:gdLst>
                  <a:gd name="T0" fmla="*/ 126 w 138"/>
                  <a:gd name="T1" fmla="*/ 0 h 283"/>
                  <a:gd name="T2" fmla="*/ 12 w 138"/>
                  <a:gd name="T3" fmla="*/ 0 h 283"/>
                  <a:gd name="T4" fmla="*/ 0 w 138"/>
                  <a:gd name="T5" fmla="*/ 12 h 283"/>
                  <a:gd name="T6" fmla="*/ 12 w 138"/>
                  <a:gd name="T7" fmla="*/ 23 h 283"/>
                  <a:gd name="T8" fmla="*/ 25 w 138"/>
                  <a:gd name="T9" fmla="*/ 23 h 283"/>
                  <a:gd name="T10" fmla="*/ 25 w 138"/>
                  <a:gd name="T11" fmla="*/ 107 h 283"/>
                  <a:gd name="T12" fmla="*/ 57 w 138"/>
                  <a:gd name="T13" fmla="*/ 202 h 283"/>
                  <a:gd name="T14" fmla="*/ 57 w 138"/>
                  <a:gd name="T15" fmla="*/ 272 h 283"/>
                  <a:gd name="T16" fmla="*/ 69 w 138"/>
                  <a:gd name="T17" fmla="*/ 283 h 283"/>
                  <a:gd name="T18" fmla="*/ 80 w 138"/>
                  <a:gd name="T19" fmla="*/ 272 h 283"/>
                  <a:gd name="T20" fmla="*/ 80 w 138"/>
                  <a:gd name="T21" fmla="*/ 202 h 283"/>
                  <a:gd name="T22" fmla="*/ 113 w 138"/>
                  <a:gd name="T23" fmla="*/ 107 h 283"/>
                  <a:gd name="T24" fmla="*/ 113 w 138"/>
                  <a:gd name="T25" fmla="*/ 23 h 283"/>
                  <a:gd name="T26" fmla="*/ 126 w 138"/>
                  <a:gd name="T27" fmla="*/ 23 h 283"/>
                  <a:gd name="T28" fmla="*/ 138 w 138"/>
                  <a:gd name="T29" fmla="*/ 12 h 283"/>
                  <a:gd name="T30" fmla="*/ 126 w 138"/>
                  <a:gd name="T31" fmla="*/ 0 h 283"/>
                  <a:gd name="T32" fmla="*/ 69 w 138"/>
                  <a:gd name="T33" fmla="*/ 164 h 283"/>
                  <a:gd name="T34" fmla="*/ 53 w 138"/>
                  <a:gd name="T35" fmla="*/ 118 h 283"/>
                  <a:gd name="T36" fmla="*/ 85 w 138"/>
                  <a:gd name="T37" fmla="*/ 118 h 283"/>
                  <a:gd name="T38" fmla="*/ 69 w 138"/>
                  <a:gd name="T39" fmla="*/ 164 h 283"/>
                  <a:gd name="T40" fmla="*/ 90 w 138"/>
                  <a:gd name="T41" fmla="*/ 95 h 283"/>
                  <a:gd name="T42" fmla="*/ 48 w 138"/>
                  <a:gd name="T43" fmla="*/ 95 h 283"/>
                  <a:gd name="T44" fmla="*/ 48 w 138"/>
                  <a:gd name="T45" fmla="*/ 23 h 283"/>
                  <a:gd name="T46" fmla="*/ 90 w 138"/>
                  <a:gd name="T47" fmla="*/ 23 h 283"/>
                  <a:gd name="T48" fmla="*/ 90 w 138"/>
                  <a:gd name="T49" fmla="*/ 9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283">
                    <a:moveTo>
                      <a:pt x="126" y="0"/>
                    </a:moveTo>
                    <a:cubicBezTo>
                      <a:pt x="12" y="0"/>
                      <a:pt x="12" y="0"/>
                      <a:pt x="12" y="0"/>
                    </a:cubicBezTo>
                    <a:cubicBezTo>
                      <a:pt x="5" y="0"/>
                      <a:pt x="0" y="6"/>
                      <a:pt x="0" y="12"/>
                    </a:cubicBezTo>
                    <a:cubicBezTo>
                      <a:pt x="0" y="18"/>
                      <a:pt x="5" y="23"/>
                      <a:pt x="12" y="23"/>
                    </a:cubicBezTo>
                    <a:cubicBezTo>
                      <a:pt x="25" y="23"/>
                      <a:pt x="25" y="23"/>
                      <a:pt x="25" y="23"/>
                    </a:cubicBezTo>
                    <a:cubicBezTo>
                      <a:pt x="25" y="107"/>
                      <a:pt x="25" y="107"/>
                      <a:pt x="25" y="107"/>
                    </a:cubicBezTo>
                    <a:cubicBezTo>
                      <a:pt x="57" y="202"/>
                      <a:pt x="57" y="202"/>
                      <a:pt x="57" y="202"/>
                    </a:cubicBezTo>
                    <a:cubicBezTo>
                      <a:pt x="57" y="272"/>
                      <a:pt x="57" y="272"/>
                      <a:pt x="57" y="272"/>
                    </a:cubicBezTo>
                    <a:cubicBezTo>
                      <a:pt x="57" y="278"/>
                      <a:pt x="63" y="283"/>
                      <a:pt x="69" y="283"/>
                    </a:cubicBezTo>
                    <a:cubicBezTo>
                      <a:pt x="75" y="283"/>
                      <a:pt x="80" y="278"/>
                      <a:pt x="80" y="272"/>
                    </a:cubicBezTo>
                    <a:cubicBezTo>
                      <a:pt x="80" y="202"/>
                      <a:pt x="80" y="202"/>
                      <a:pt x="80" y="202"/>
                    </a:cubicBezTo>
                    <a:cubicBezTo>
                      <a:pt x="113" y="107"/>
                      <a:pt x="113" y="107"/>
                      <a:pt x="113" y="107"/>
                    </a:cubicBezTo>
                    <a:cubicBezTo>
                      <a:pt x="113" y="23"/>
                      <a:pt x="113" y="23"/>
                      <a:pt x="113" y="23"/>
                    </a:cubicBezTo>
                    <a:cubicBezTo>
                      <a:pt x="126" y="23"/>
                      <a:pt x="126" y="23"/>
                      <a:pt x="126" y="23"/>
                    </a:cubicBezTo>
                    <a:cubicBezTo>
                      <a:pt x="133" y="23"/>
                      <a:pt x="138" y="18"/>
                      <a:pt x="138" y="12"/>
                    </a:cubicBezTo>
                    <a:cubicBezTo>
                      <a:pt x="138" y="6"/>
                      <a:pt x="133" y="0"/>
                      <a:pt x="126" y="0"/>
                    </a:cubicBezTo>
                    <a:close/>
                    <a:moveTo>
                      <a:pt x="69" y="164"/>
                    </a:moveTo>
                    <a:cubicBezTo>
                      <a:pt x="53" y="118"/>
                      <a:pt x="53" y="118"/>
                      <a:pt x="53" y="118"/>
                    </a:cubicBezTo>
                    <a:cubicBezTo>
                      <a:pt x="85" y="118"/>
                      <a:pt x="85" y="118"/>
                      <a:pt x="85" y="118"/>
                    </a:cubicBezTo>
                    <a:lnTo>
                      <a:pt x="69" y="164"/>
                    </a:lnTo>
                    <a:close/>
                    <a:moveTo>
                      <a:pt x="90" y="95"/>
                    </a:moveTo>
                    <a:cubicBezTo>
                      <a:pt x="48" y="95"/>
                      <a:pt x="48" y="95"/>
                      <a:pt x="48" y="95"/>
                    </a:cubicBezTo>
                    <a:cubicBezTo>
                      <a:pt x="48" y="23"/>
                      <a:pt x="48" y="23"/>
                      <a:pt x="48" y="23"/>
                    </a:cubicBezTo>
                    <a:cubicBezTo>
                      <a:pt x="90" y="23"/>
                      <a:pt x="90" y="23"/>
                      <a:pt x="90" y="23"/>
                    </a:cubicBezTo>
                    <a:lnTo>
                      <a:pt x="9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19">
                <a:extLst>
                  <a:ext uri="{FF2B5EF4-FFF2-40B4-BE49-F238E27FC236}">
                    <a16:creationId xmlns:a16="http://schemas.microsoft.com/office/drawing/2014/main" id="{C4DDD40E-C553-4168-9A81-8F2D73238B78}"/>
                  </a:ext>
                </a:extLst>
              </p:cNvPr>
              <p:cNvSpPr>
                <a:spLocks noEditPoints="1"/>
              </p:cNvSpPr>
              <p:nvPr/>
            </p:nvSpPr>
            <p:spPr bwMode="gray">
              <a:xfrm>
                <a:off x="3063875" y="4471988"/>
                <a:ext cx="919163" cy="1252538"/>
              </a:xfrm>
              <a:custGeom>
                <a:avLst/>
                <a:gdLst>
                  <a:gd name="T0" fmla="*/ 206 w 243"/>
                  <a:gd name="T1" fmla="*/ 2 h 331"/>
                  <a:gd name="T2" fmla="*/ 165 w 243"/>
                  <a:gd name="T3" fmla="*/ 37 h 331"/>
                  <a:gd name="T4" fmla="*/ 158 w 243"/>
                  <a:gd name="T5" fmla="*/ 140 h 331"/>
                  <a:gd name="T6" fmla="*/ 84 w 243"/>
                  <a:gd name="T7" fmla="*/ 140 h 331"/>
                  <a:gd name="T8" fmla="*/ 60 w 243"/>
                  <a:gd name="T9" fmla="*/ 158 h 331"/>
                  <a:gd name="T10" fmla="*/ 50 w 243"/>
                  <a:gd name="T11" fmla="*/ 191 h 331"/>
                  <a:gd name="T12" fmla="*/ 45 w 243"/>
                  <a:gd name="T13" fmla="*/ 191 h 331"/>
                  <a:gd name="T14" fmla="*/ 40 w 243"/>
                  <a:gd name="T15" fmla="*/ 197 h 331"/>
                  <a:gd name="T16" fmla="*/ 6 w 243"/>
                  <a:gd name="T17" fmla="*/ 288 h 331"/>
                  <a:gd name="T18" fmla="*/ 24 w 243"/>
                  <a:gd name="T19" fmla="*/ 328 h 331"/>
                  <a:gd name="T20" fmla="*/ 28 w 243"/>
                  <a:gd name="T21" fmla="*/ 329 h 331"/>
                  <a:gd name="T22" fmla="*/ 39 w 243"/>
                  <a:gd name="T23" fmla="*/ 331 h 331"/>
                  <a:gd name="T24" fmla="*/ 51 w 243"/>
                  <a:gd name="T25" fmla="*/ 328 h 331"/>
                  <a:gd name="T26" fmla="*/ 68 w 243"/>
                  <a:gd name="T27" fmla="*/ 311 h 331"/>
                  <a:gd name="T28" fmla="*/ 102 w 243"/>
                  <a:gd name="T29" fmla="*/ 220 h 331"/>
                  <a:gd name="T30" fmla="*/ 98 w 243"/>
                  <a:gd name="T31" fmla="*/ 208 h 331"/>
                  <a:gd name="T32" fmla="*/ 104 w 243"/>
                  <a:gd name="T33" fmla="*/ 194 h 331"/>
                  <a:gd name="T34" fmla="*/ 184 w 243"/>
                  <a:gd name="T35" fmla="*/ 194 h 331"/>
                  <a:gd name="T36" fmla="*/ 223 w 243"/>
                  <a:gd name="T37" fmla="*/ 164 h 331"/>
                  <a:gd name="T38" fmla="*/ 241 w 243"/>
                  <a:gd name="T39" fmla="*/ 43 h 331"/>
                  <a:gd name="T40" fmla="*/ 206 w 243"/>
                  <a:gd name="T41" fmla="*/ 2 h 331"/>
                  <a:gd name="T42" fmla="*/ 50 w 243"/>
                  <a:gd name="T43" fmla="*/ 304 h 331"/>
                  <a:gd name="T44" fmla="*/ 44 w 243"/>
                  <a:gd name="T45" fmla="*/ 311 h 331"/>
                  <a:gd name="T46" fmla="*/ 35 w 243"/>
                  <a:gd name="T47" fmla="*/ 311 h 331"/>
                  <a:gd name="T48" fmla="*/ 35 w 243"/>
                  <a:gd name="T49" fmla="*/ 311 h 331"/>
                  <a:gd name="T50" fmla="*/ 31 w 243"/>
                  <a:gd name="T51" fmla="*/ 310 h 331"/>
                  <a:gd name="T52" fmla="*/ 24 w 243"/>
                  <a:gd name="T53" fmla="*/ 295 h 331"/>
                  <a:gd name="T54" fmla="*/ 55 w 243"/>
                  <a:gd name="T55" fmla="*/ 212 h 331"/>
                  <a:gd name="T56" fmla="*/ 81 w 243"/>
                  <a:gd name="T57" fmla="*/ 222 h 331"/>
                  <a:gd name="T58" fmla="*/ 50 w 243"/>
                  <a:gd name="T59" fmla="*/ 30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331">
                    <a:moveTo>
                      <a:pt x="206" y="2"/>
                    </a:moveTo>
                    <a:cubicBezTo>
                      <a:pt x="185" y="0"/>
                      <a:pt x="166" y="16"/>
                      <a:pt x="165" y="37"/>
                    </a:cubicBezTo>
                    <a:cubicBezTo>
                      <a:pt x="158" y="140"/>
                      <a:pt x="158" y="140"/>
                      <a:pt x="158" y="140"/>
                    </a:cubicBezTo>
                    <a:cubicBezTo>
                      <a:pt x="84" y="140"/>
                      <a:pt x="84" y="140"/>
                      <a:pt x="84" y="140"/>
                    </a:cubicBezTo>
                    <a:cubicBezTo>
                      <a:pt x="73" y="140"/>
                      <a:pt x="63" y="147"/>
                      <a:pt x="60" y="158"/>
                    </a:cubicBezTo>
                    <a:cubicBezTo>
                      <a:pt x="50" y="191"/>
                      <a:pt x="50" y="191"/>
                      <a:pt x="50" y="191"/>
                    </a:cubicBezTo>
                    <a:cubicBezTo>
                      <a:pt x="48" y="190"/>
                      <a:pt x="47" y="191"/>
                      <a:pt x="45" y="191"/>
                    </a:cubicBezTo>
                    <a:cubicBezTo>
                      <a:pt x="43" y="192"/>
                      <a:pt x="41" y="194"/>
                      <a:pt x="40" y="197"/>
                    </a:cubicBezTo>
                    <a:cubicBezTo>
                      <a:pt x="6" y="288"/>
                      <a:pt x="6" y="288"/>
                      <a:pt x="6" y="288"/>
                    </a:cubicBezTo>
                    <a:cubicBezTo>
                      <a:pt x="0" y="304"/>
                      <a:pt x="8" y="322"/>
                      <a:pt x="24" y="328"/>
                    </a:cubicBezTo>
                    <a:cubicBezTo>
                      <a:pt x="28" y="329"/>
                      <a:pt x="28" y="329"/>
                      <a:pt x="28" y="329"/>
                    </a:cubicBezTo>
                    <a:cubicBezTo>
                      <a:pt x="31" y="330"/>
                      <a:pt x="35" y="331"/>
                      <a:pt x="39" y="331"/>
                    </a:cubicBezTo>
                    <a:cubicBezTo>
                      <a:pt x="43" y="331"/>
                      <a:pt x="47" y="330"/>
                      <a:pt x="51" y="328"/>
                    </a:cubicBezTo>
                    <a:cubicBezTo>
                      <a:pt x="59" y="325"/>
                      <a:pt x="65" y="319"/>
                      <a:pt x="68" y="311"/>
                    </a:cubicBezTo>
                    <a:cubicBezTo>
                      <a:pt x="102" y="220"/>
                      <a:pt x="102" y="220"/>
                      <a:pt x="102" y="220"/>
                    </a:cubicBezTo>
                    <a:cubicBezTo>
                      <a:pt x="104" y="216"/>
                      <a:pt x="102" y="211"/>
                      <a:pt x="98" y="208"/>
                    </a:cubicBezTo>
                    <a:cubicBezTo>
                      <a:pt x="104" y="194"/>
                      <a:pt x="104" y="194"/>
                      <a:pt x="104" y="194"/>
                    </a:cubicBezTo>
                    <a:cubicBezTo>
                      <a:pt x="184" y="194"/>
                      <a:pt x="184" y="194"/>
                      <a:pt x="184" y="194"/>
                    </a:cubicBezTo>
                    <a:cubicBezTo>
                      <a:pt x="204" y="194"/>
                      <a:pt x="221" y="180"/>
                      <a:pt x="223" y="164"/>
                    </a:cubicBezTo>
                    <a:cubicBezTo>
                      <a:pt x="223" y="164"/>
                      <a:pt x="241" y="43"/>
                      <a:pt x="241" y="43"/>
                    </a:cubicBezTo>
                    <a:cubicBezTo>
                      <a:pt x="243" y="21"/>
                      <a:pt x="227" y="3"/>
                      <a:pt x="206" y="2"/>
                    </a:cubicBezTo>
                    <a:close/>
                    <a:moveTo>
                      <a:pt x="50" y="304"/>
                    </a:moveTo>
                    <a:cubicBezTo>
                      <a:pt x="49" y="307"/>
                      <a:pt x="47" y="310"/>
                      <a:pt x="44" y="311"/>
                    </a:cubicBezTo>
                    <a:cubicBezTo>
                      <a:pt x="41" y="312"/>
                      <a:pt x="38" y="312"/>
                      <a:pt x="35" y="311"/>
                    </a:cubicBezTo>
                    <a:cubicBezTo>
                      <a:pt x="35" y="311"/>
                      <a:pt x="35" y="311"/>
                      <a:pt x="35" y="311"/>
                    </a:cubicBezTo>
                    <a:cubicBezTo>
                      <a:pt x="31" y="310"/>
                      <a:pt x="31" y="310"/>
                      <a:pt x="31" y="310"/>
                    </a:cubicBezTo>
                    <a:cubicBezTo>
                      <a:pt x="25" y="307"/>
                      <a:pt x="22" y="301"/>
                      <a:pt x="24" y="295"/>
                    </a:cubicBezTo>
                    <a:cubicBezTo>
                      <a:pt x="55" y="212"/>
                      <a:pt x="55" y="212"/>
                      <a:pt x="55" y="212"/>
                    </a:cubicBezTo>
                    <a:cubicBezTo>
                      <a:pt x="81" y="222"/>
                      <a:pt x="81" y="222"/>
                      <a:pt x="81" y="222"/>
                    </a:cubicBezTo>
                    <a:lnTo>
                      <a:pt x="5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1" name="テキスト ボックス 10"/>
          <p:cNvSpPr txBox="1"/>
          <p:nvPr/>
        </p:nvSpPr>
        <p:spPr bwMode="gray">
          <a:xfrm>
            <a:off x="756000" y="2508920"/>
            <a:ext cx="2007281" cy="276999"/>
          </a:xfrm>
          <a:prstGeom prst="rect">
            <a:avLst/>
          </a:prstGeom>
          <a:noFill/>
        </p:spPr>
        <p:txBody>
          <a:bodyPr wrap="none" rtlCol="0">
            <a:spAutoFit/>
          </a:bodyPr>
          <a:lstStyle/>
          <a:p>
            <a:r>
              <a:rPr kumimoji="1" lang="ja-JP" altLang="en-US" sz="1200" dirty="0" smtClean="0"/>
              <a:t>病気と事故によるケガに備えた</a:t>
            </a:r>
            <a:endParaRPr kumimoji="1" lang="ja-JP" altLang="en-US" sz="1200" dirty="0"/>
          </a:p>
        </p:txBody>
      </p:sp>
      <p:sp>
        <p:nvSpPr>
          <p:cNvPr id="62" name="テキスト ボックス 61"/>
          <p:cNvSpPr txBox="1"/>
          <p:nvPr/>
        </p:nvSpPr>
        <p:spPr bwMode="gray">
          <a:xfrm>
            <a:off x="324000" y="2742560"/>
            <a:ext cx="3009157" cy="338554"/>
          </a:xfrm>
          <a:prstGeom prst="rect">
            <a:avLst/>
          </a:prstGeom>
          <a:noFill/>
        </p:spPr>
        <p:txBody>
          <a:bodyPr wrap="none" rtlCol="0">
            <a:spAutoFit/>
          </a:bodyPr>
          <a:lstStyle/>
          <a:p>
            <a:r>
              <a:rPr kumimoji="1" lang="ja-JP" altLang="en-US" sz="1600" b="1" dirty="0" smtClean="0"/>
              <a:t>病気とケガ補償コース＜本人型＞</a:t>
            </a:r>
            <a:endParaRPr kumimoji="1" lang="ja-JP" altLang="en-US" sz="1600" b="1" dirty="0"/>
          </a:p>
        </p:txBody>
      </p:sp>
      <p:sp>
        <p:nvSpPr>
          <p:cNvPr id="63" name="テキスト ボックス 62"/>
          <p:cNvSpPr txBox="1"/>
          <p:nvPr/>
        </p:nvSpPr>
        <p:spPr bwMode="gray">
          <a:xfrm>
            <a:off x="4032000" y="2528802"/>
            <a:ext cx="2582758" cy="276999"/>
          </a:xfrm>
          <a:prstGeom prst="rect">
            <a:avLst/>
          </a:prstGeom>
          <a:noFill/>
        </p:spPr>
        <p:txBody>
          <a:bodyPr wrap="none" rtlCol="0">
            <a:spAutoFit/>
          </a:bodyPr>
          <a:lstStyle/>
          <a:p>
            <a:r>
              <a:rPr kumimoji="1" lang="ja-JP" altLang="en-US" sz="1200" dirty="0" smtClean="0"/>
              <a:t>交通事故や日常生活でのケガに備えた</a:t>
            </a:r>
            <a:endParaRPr kumimoji="1" lang="ja-JP" altLang="en-US" sz="1200" dirty="0"/>
          </a:p>
        </p:txBody>
      </p:sp>
      <p:sp>
        <p:nvSpPr>
          <p:cNvPr id="64" name="テキスト ボックス 63"/>
          <p:cNvSpPr txBox="1"/>
          <p:nvPr/>
        </p:nvSpPr>
        <p:spPr bwMode="gray">
          <a:xfrm>
            <a:off x="4104000" y="2725341"/>
            <a:ext cx="2452916" cy="338554"/>
          </a:xfrm>
          <a:prstGeom prst="rect">
            <a:avLst/>
          </a:prstGeom>
          <a:noFill/>
        </p:spPr>
        <p:txBody>
          <a:bodyPr wrap="none" rtlCol="0">
            <a:spAutoFit/>
          </a:bodyPr>
          <a:lstStyle/>
          <a:p>
            <a:r>
              <a:rPr kumimoji="1" lang="ja-JP" altLang="en-US" sz="1600" b="1" dirty="0" smtClean="0"/>
              <a:t>ケガ補償コース＜本人型＞</a:t>
            </a:r>
            <a:endParaRPr kumimoji="1" lang="ja-JP" altLang="en-US" sz="1600" b="1" dirty="0"/>
          </a:p>
        </p:txBody>
      </p:sp>
      <p:sp>
        <p:nvSpPr>
          <p:cNvPr id="65" name="テキスト ボックス 64"/>
          <p:cNvSpPr txBox="1"/>
          <p:nvPr/>
        </p:nvSpPr>
        <p:spPr bwMode="gray">
          <a:xfrm>
            <a:off x="3020973" y="3617777"/>
            <a:ext cx="1082348" cy="369332"/>
          </a:xfrm>
          <a:prstGeom prst="rect">
            <a:avLst/>
          </a:prstGeom>
          <a:solidFill>
            <a:schemeClr val="bg1"/>
          </a:solidFill>
        </p:spPr>
        <p:txBody>
          <a:bodyPr wrap="none" rtlCol="0">
            <a:spAutoFit/>
          </a:bodyPr>
          <a:lstStyle/>
          <a:p>
            <a:r>
              <a:rPr lang="ja-JP" altLang="en-US" b="1" dirty="0" smtClean="0">
                <a:solidFill>
                  <a:srgbClr val="000000"/>
                </a:solidFill>
                <a:latin typeface="Arial" pitchFamily="34" charset="0"/>
                <a:ea typeface="Meiryo UI" panose="020B0604030504040204" pitchFamily="50" charset="-128"/>
              </a:rPr>
              <a:t>オプション</a:t>
            </a:r>
            <a:endParaRPr lang="ja-JP" altLang="en-US" b="1" dirty="0">
              <a:solidFill>
                <a:srgbClr val="000000"/>
              </a:solidFill>
              <a:latin typeface="Arial" pitchFamily="34" charset="0"/>
              <a:ea typeface="Meiryo UI" panose="020B0604030504040204" pitchFamily="50" charset="-128"/>
            </a:endParaRPr>
          </a:p>
        </p:txBody>
      </p:sp>
      <p:sp>
        <p:nvSpPr>
          <p:cNvPr id="105" name="テキスト ボックス 104"/>
          <p:cNvSpPr txBox="1"/>
          <p:nvPr/>
        </p:nvSpPr>
        <p:spPr bwMode="gray">
          <a:xfrm>
            <a:off x="3292448" y="2113686"/>
            <a:ext cx="441146" cy="400110"/>
          </a:xfrm>
          <a:prstGeom prst="rect">
            <a:avLst/>
          </a:prstGeom>
          <a:noFill/>
        </p:spPr>
        <p:txBody>
          <a:bodyPr wrap="none" rtlCol="0">
            <a:spAutoFit/>
          </a:bodyPr>
          <a:lstStyle/>
          <a:p>
            <a:pPr algn="ctr"/>
            <a:r>
              <a:rPr lang="en-US" altLang="ja-JP" sz="2000" b="1" dirty="0" smtClean="0">
                <a:solidFill>
                  <a:schemeClr val="bg1"/>
                </a:solidFill>
                <a:latin typeface="Arial" pitchFamily="34" charset="0"/>
                <a:ea typeface="Meiryo UI" panose="020B0604030504040204" pitchFamily="50" charset="-128"/>
              </a:rPr>
              <a:t>or</a:t>
            </a:r>
            <a:endParaRPr lang="ja-JP" altLang="en-US" sz="2000" b="1" dirty="0">
              <a:solidFill>
                <a:schemeClr val="bg1"/>
              </a:solidFill>
              <a:latin typeface="Arial" pitchFamily="34" charset="0"/>
              <a:ea typeface="Meiryo UI" panose="020B0604030504040204" pitchFamily="50" charset="-128"/>
            </a:endParaRPr>
          </a:p>
        </p:txBody>
      </p:sp>
      <p:sp>
        <p:nvSpPr>
          <p:cNvPr id="107" name="テキスト ボックス 106"/>
          <p:cNvSpPr txBox="1"/>
          <p:nvPr/>
        </p:nvSpPr>
        <p:spPr bwMode="gray">
          <a:xfrm>
            <a:off x="3139361" y="2412960"/>
            <a:ext cx="747320" cy="307777"/>
          </a:xfrm>
          <a:prstGeom prst="rect">
            <a:avLst/>
          </a:prstGeom>
          <a:noFill/>
        </p:spPr>
        <p:txBody>
          <a:bodyPr wrap="none" rtlCol="0">
            <a:spAutoFit/>
          </a:bodyPr>
          <a:lstStyle/>
          <a:p>
            <a:pPr algn="ctr"/>
            <a:r>
              <a:rPr lang="ja-JP" altLang="en-US" sz="1400" b="1" dirty="0" smtClean="0">
                <a:solidFill>
                  <a:schemeClr val="bg1"/>
                </a:solidFill>
                <a:latin typeface="Arial" pitchFamily="34" charset="0"/>
                <a:ea typeface="Meiryo UI" panose="020B0604030504040204" pitchFamily="50" charset="-128"/>
              </a:rPr>
              <a:t>どちらか</a:t>
            </a:r>
            <a:endParaRPr lang="ja-JP" altLang="en-US" sz="1400" b="1" dirty="0">
              <a:solidFill>
                <a:schemeClr val="bg1"/>
              </a:solidFill>
              <a:latin typeface="Arial" pitchFamily="34" charset="0"/>
              <a:ea typeface="Meiryo UI" panose="020B0604030504040204" pitchFamily="50" charset="-128"/>
            </a:endParaRPr>
          </a:p>
        </p:txBody>
      </p:sp>
      <p:sp>
        <p:nvSpPr>
          <p:cNvPr id="111" name="フリーフォーム 110"/>
          <p:cNvSpPr/>
          <p:nvPr/>
        </p:nvSpPr>
        <p:spPr bwMode="gray">
          <a:xfrm rot="16200000">
            <a:off x="3445326" y="3367202"/>
            <a:ext cx="236662" cy="236662"/>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角丸四角形 113"/>
          <p:cNvSpPr/>
          <p:nvPr/>
        </p:nvSpPr>
        <p:spPr bwMode="gray">
          <a:xfrm>
            <a:off x="369585" y="4044027"/>
            <a:ext cx="2705708" cy="1586767"/>
          </a:xfrm>
          <a:prstGeom prst="roundRect">
            <a:avLst>
              <a:gd name="adj" fmla="val 10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角丸四角形 114"/>
          <p:cNvSpPr/>
          <p:nvPr/>
        </p:nvSpPr>
        <p:spPr bwMode="gray">
          <a:xfrm>
            <a:off x="3173329" y="4044027"/>
            <a:ext cx="1900747" cy="1586767"/>
          </a:xfrm>
          <a:prstGeom prst="roundRect">
            <a:avLst>
              <a:gd name="adj" fmla="val 10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角丸四角形 115"/>
          <p:cNvSpPr/>
          <p:nvPr/>
        </p:nvSpPr>
        <p:spPr bwMode="gray">
          <a:xfrm>
            <a:off x="5202419" y="4044027"/>
            <a:ext cx="1497462" cy="1586767"/>
          </a:xfrm>
          <a:prstGeom prst="roundRect">
            <a:avLst>
              <a:gd name="adj" fmla="val 10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bwMode="gray">
          <a:xfrm>
            <a:off x="646668" y="4064966"/>
            <a:ext cx="2031325" cy="369332"/>
          </a:xfrm>
          <a:prstGeom prst="rect">
            <a:avLst/>
          </a:prstGeom>
          <a:noFill/>
        </p:spPr>
        <p:txBody>
          <a:bodyPr wrap="none" rtlCol="0">
            <a:spAutoFit/>
          </a:bodyPr>
          <a:lstStyle/>
          <a:p>
            <a:r>
              <a:rPr kumimoji="1" lang="ja-JP" altLang="en-US" b="1" dirty="0" smtClean="0"/>
              <a:t>身</a:t>
            </a:r>
            <a:r>
              <a:rPr kumimoji="1" lang="ja-JP" altLang="en-US" sz="1200" b="1" dirty="0" smtClean="0"/>
              <a:t>の</a:t>
            </a:r>
            <a:r>
              <a:rPr kumimoji="1" lang="ja-JP" altLang="en-US" b="1" dirty="0" smtClean="0"/>
              <a:t>回</a:t>
            </a:r>
            <a:r>
              <a:rPr kumimoji="1" lang="ja-JP" altLang="en-US" sz="1200" b="1" dirty="0" smtClean="0"/>
              <a:t>りの</a:t>
            </a:r>
            <a:r>
              <a:rPr kumimoji="1" lang="ja-JP" altLang="en-US" b="1" dirty="0" smtClean="0"/>
              <a:t>リスク充実</a:t>
            </a:r>
            <a:endParaRPr kumimoji="1" lang="ja-JP" altLang="en-US" b="1" dirty="0"/>
          </a:p>
        </p:txBody>
      </p:sp>
      <p:sp>
        <p:nvSpPr>
          <p:cNvPr id="67" name="テキスト ボックス 66"/>
          <p:cNvSpPr txBox="1"/>
          <p:nvPr/>
        </p:nvSpPr>
        <p:spPr bwMode="gray">
          <a:xfrm>
            <a:off x="3357316" y="4078371"/>
            <a:ext cx="1569660" cy="369332"/>
          </a:xfrm>
          <a:prstGeom prst="rect">
            <a:avLst/>
          </a:prstGeom>
          <a:noFill/>
        </p:spPr>
        <p:txBody>
          <a:bodyPr wrap="none" rtlCol="0">
            <a:spAutoFit/>
          </a:bodyPr>
          <a:lstStyle/>
          <a:p>
            <a:r>
              <a:rPr kumimoji="1" lang="ja-JP" altLang="en-US" b="1" dirty="0" smtClean="0"/>
              <a:t>医療補償充実</a:t>
            </a:r>
            <a:endParaRPr kumimoji="1" lang="ja-JP" altLang="en-US" b="1" dirty="0"/>
          </a:p>
        </p:txBody>
      </p:sp>
      <p:sp>
        <p:nvSpPr>
          <p:cNvPr id="68" name="テキスト ボックス 67"/>
          <p:cNvSpPr txBox="1"/>
          <p:nvPr/>
        </p:nvSpPr>
        <p:spPr bwMode="gray">
          <a:xfrm>
            <a:off x="5289194" y="4107149"/>
            <a:ext cx="1380506" cy="369332"/>
          </a:xfrm>
          <a:prstGeom prst="rect">
            <a:avLst/>
          </a:prstGeom>
          <a:noFill/>
        </p:spPr>
        <p:txBody>
          <a:bodyPr wrap="none" rtlCol="0">
            <a:spAutoFit/>
          </a:bodyPr>
          <a:lstStyle/>
          <a:p>
            <a:r>
              <a:rPr kumimoji="1" lang="ja-JP" altLang="en-US" b="1" dirty="0" smtClean="0"/>
              <a:t>親介護</a:t>
            </a:r>
            <a:r>
              <a:rPr kumimoji="1" lang="ja-JP" altLang="en-US" sz="1200" b="1" dirty="0" smtClean="0"/>
              <a:t>の</a:t>
            </a:r>
            <a:r>
              <a:rPr kumimoji="1" lang="ja-JP" altLang="en-US" b="1" dirty="0" smtClean="0"/>
              <a:t>備</a:t>
            </a:r>
            <a:r>
              <a:rPr kumimoji="1" lang="ja-JP" altLang="en-US" sz="1200" b="1" dirty="0" smtClean="0"/>
              <a:t>え</a:t>
            </a:r>
            <a:endParaRPr kumimoji="1" lang="ja-JP" altLang="en-US" b="1" dirty="0"/>
          </a:p>
        </p:txBody>
      </p:sp>
      <p:grpSp>
        <p:nvGrpSpPr>
          <p:cNvPr id="3" name="グループ化 2"/>
          <p:cNvGrpSpPr/>
          <p:nvPr/>
        </p:nvGrpSpPr>
        <p:grpSpPr bwMode="gray">
          <a:xfrm>
            <a:off x="442541" y="4540827"/>
            <a:ext cx="764280" cy="761830"/>
            <a:chOff x="442541" y="4896427"/>
            <a:chExt cx="764280" cy="761830"/>
          </a:xfrm>
        </p:grpSpPr>
        <p:grpSp>
          <p:nvGrpSpPr>
            <p:cNvPr id="69" name="グループ化 68">
              <a:extLst>
                <a:ext uri="{FF2B5EF4-FFF2-40B4-BE49-F238E27FC236}">
                  <a16:creationId xmlns:a16="http://schemas.microsoft.com/office/drawing/2014/main" id="{42308F29-B9FE-4B32-AB8E-04FB0E96708A}"/>
                </a:ext>
              </a:extLst>
            </p:cNvPr>
            <p:cNvGrpSpPr/>
            <p:nvPr/>
          </p:nvGrpSpPr>
          <p:grpSpPr bwMode="gray">
            <a:xfrm>
              <a:off x="547874" y="5004210"/>
              <a:ext cx="559125" cy="521156"/>
              <a:chOff x="2711450" y="4241800"/>
              <a:chExt cx="1449388" cy="1350963"/>
            </a:xfrm>
            <a:solidFill>
              <a:srgbClr val="FF5050"/>
            </a:solidFill>
          </p:grpSpPr>
          <p:sp>
            <p:nvSpPr>
              <p:cNvPr id="70" name="Freeform 35">
                <a:extLst>
                  <a:ext uri="{FF2B5EF4-FFF2-40B4-BE49-F238E27FC236}">
                    <a16:creationId xmlns:a16="http://schemas.microsoft.com/office/drawing/2014/main" id="{BB02B666-3D17-4B2A-9A06-0B237C3D7E91}"/>
                  </a:ext>
                </a:extLst>
              </p:cNvPr>
              <p:cNvSpPr>
                <a:spLocks/>
              </p:cNvSpPr>
              <p:nvPr/>
            </p:nvSpPr>
            <p:spPr bwMode="gray">
              <a:xfrm>
                <a:off x="2711450" y="5437188"/>
                <a:ext cx="677863" cy="155575"/>
              </a:xfrm>
              <a:custGeom>
                <a:avLst/>
                <a:gdLst>
                  <a:gd name="T0" fmla="*/ 159 w 179"/>
                  <a:gd name="T1" fmla="*/ 0 h 41"/>
                  <a:gd name="T2" fmla="*/ 19 w 179"/>
                  <a:gd name="T3" fmla="*/ 0 h 41"/>
                  <a:gd name="T4" fmla="*/ 0 w 179"/>
                  <a:gd name="T5" fmla="*/ 19 h 41"/>
                  <a:gd name="T6" fmla="*/ 0 w 179"/>
                  <a:gd name="T7" fmla="*/ 41 h 41"/>
                  <a:gd name="T8" fmla="*/ 179 w 179"/>
                  <a:gd name="T9" fmla="*/ 41 h 41"/>
                  <a:gd name="T10" fmla="*/ 179 w 179"/>
                  <a:gd name="T11" fmla="*/ 19 h 41"/>
                  <a:gd name="T12" fmla="*/ 159 w 179"/>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79" h="41">
                    <a:moveTo>
                      <a:pt x="159" y="0"/>
                    </a:moveTo>
                    <a:cubicBezTo>
                      <a:pt x="19" y="0"/>
                      <a:pt x="19" y="0"/>
                      <a:pt x="19" y="0"/>
                    </a:cubicBezTo>
                    <a:cubicBezTo>
                      <a:pt x="8" y="0"/>
                      <a:pt x="0" y="9"/>
                      <a:pt x="0" y="19"/>
                    </a:cubicBezTo>
                    <a:cubicBezTo>
                      <a:pt x="0" y="41"/>
                      <a:pt x="0" y="41"/>
                      <a:pt x="0" y="41"/>
                    </a:cubicBezTo>
                    <a:cubicBezTo>
                      <a:pt x="179" y="41"/>
                      <a:pt x="179" y="41"/>
                      <a:pt x="179" y="41"/>
                    </a:cubicBezTo>
                    <a:cubicBezTo>
                      <a:pt x="179" y="19"/>
                      <a:pt x="179" y="19"/>
                      <a:pt x="179" y="19"/>
                    </a:cubicBezTo>
                    <a:cubicBezTo>
                      <a:pt x="179" y="9"/>
                      <a:pt x="170" y="0"/>
                      <a:pt x="1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36">
                <a:extLst>
                  <a:ext uri="{FF2B5EF4-FFF2-40B4-BE49-F238E27FC236}">
                    <a16:creationId xmlns:a16="http://schemas.microsoft.com/office/drawing/2014/main" id="{86F2C501-BC3D-4415-B6A3-94FA6468E1EB}"/>
                  </a:ext>
                </a:extLst>
              </p:cNvPr>
              <p:cNvSpPr>
                <a:spLocks/>
              </p:cNvSpPr>
              <p:nvPr/>
            </p:nvSpPr>
            <p:spPr bwMode="gray">
              <a:xfrm>
                <a:off x="2814638" y="5275263"/>
                <a:ext cx="468313" cy="120650"/>
              </a:xfrm>
              <a:custGeom>
                <a:avLst/>
                <a:gdLst>
                  <a:gd name="T0" fmla="*/ 124 w 124"/>
                  <a:gd name="T1" fmla="*/ 20 h 32"/>
                  <a:gd name="T2" fmla="*/ 105 w 124"/>
                  <a:gd name="T3" fmla="*/ 0 h 32"/>
                  <a:gd name="T4" fmla="*/ 20 w 124"/>
                  <a:gd name="T5" fmla="*/ 0 h 32"/>
                  <a:gd name="T6" fmla="*/ 0 w 124"/>
                  <a:gd name="T7" fmla="*/ 20 h 32"/>
                  <a:gd name="T8" fmla="*/ 0 w 124"/>
                  <a:gd name="T9" fmla="*/ 32 h 32"/>
                  <a:gd name="T10" fmla="*/ 124 w 124"/>
                  <a:gd name="T11" fmla="*/ 32 h 32"/>
                  <a:gd name="T12" fmla="*/ 124 w 1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124" h="32">
                    <a:moveTo>
                      <a:pt x="124" y="20"/>
                    </a:moveTo>
                    <a:cubicBezTo>
                      <a:pt x="124" y="9"/>
                      <a:pt x="116" y="0"/>
                      <a:pt x="105" y="0"/>
                    </a:cubicBezTo>
                    <a:cubicBezTo>
                      <a:pt x="20" y="0"/>
                      <a:pt x="20" y="0"/>
                      <a:pt x="20" y="0"/>
                    </a:cubicBezTo>
                    <a:cubicBezTo>
                      <a:pt x="9" y="0"/>
                      <a:pt x="0" y="9"/>
                      <a:pt x="0" y="20"/>
                    </a:cubicBezTo>
                    <a:cubicBezTo>
                      <a:pt x="0" y="32"/>
                      <a:pt x="0" y="32"/>
                      <a:pt x="0" y="32"/>
                    </a:cubicBezTo>
                    <a:cubicBezTo>
                      <a:pt x="124" y="32"/>
                      <a:pt x="124" y="32"/>
                      <a:pt x="124" y="32"/>
                    </a:cubicBezTo>
                    <a:lnTo>
                      <a:pt x="12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37">
                <a:extLst>
                  <a:ext uri="{FF2B5EF4-FFF2-40B4-BE49-F238E27FC236}">
                    <a16:creationId xmlns:a16="http://schemas.microsoft.com/office/drawing/2014/main" id="{981565B3-8FDB-4464-975A-54B14779B171}"/>
                  </a:ext>
                </a:extLst>
              </p:cNvPr>
              <p:cNvSpPr>
                <a:spLocks/>
              </p:cNvSpPr>
              <p:nvPr/>
            </p:nvSpPr>
            <p:spPr bwMode="gray">
              <a:xfrm>
                <a:off x="2894013" y="4802188"/>
                <a:ext cx="473075" cy="434975"/>
              </a:xfrm>
              <a:custGeom>
                <a:avLst/>
                <a:gdLst>
                  <a:gd name="T0" fmla="*/ 48 w 125"/>
                  <a:gd name="T1" fmla="*/ 74 h 115"/>
                  <a:gd name="T2" fmla="*/ 114 w 125"/>
                  <a:gd name="T3" fmla="*/ 105 h 115"/>
                  <a:gd name="T4" fmla="*/ 122 w 125"/>
                  <a:gd name="T5" fmla="*/ 73 h 115"/>
                  <a:gd name="T6" fmla="*/ 39 w 125"/>
                  <a:gd name="T7" fmla="*/ 0 h 115"/>
                  <a:gd name="T8" fmla="*/ 8 w 125"/>
                  <a:gd name="T9" fmla="*/ 13 h 115"/>
                  <a:gd name="T10" fmla="*/ 48 w 125"/>
                  <a:gd name="T11" fmla="*/ 74 h 115"/>
                </a:gdLst>
                <a:ahLst/>
                <a:cxnLst>
                  <a:cxn ang="0">
                    <a:pos x="T0" y="T1"/>
                  </a:cxn>
                  <a:cxn ang="0">
                    <a:pos x="T2" y="T3"/>
                  </a:cxn>
                  <a:cxn ang="0">
                    <a:pos x="T4" y="T5"/>
                  </a:cxn>
                  <a:cxn ang="0">
                    <a:pos x="T6" y="T7"/>
                  </a:cxn>
                  <a:cxn ang="0">
                    <a:pos x="T8" y="T9"/>
                  </a:cxn>
                  <a:cxn ang="0">
                    <a:pos x="T10" y="T11"/>
                  </a:cxn>
                </a:cxnLst>
                <a:rect l="0" t="0" r="r" b="b"/>
                <a:pathLst>
                  <a:path w="125" h="115">
                    <a:moveTo>
                      <a:pt x="48" y="74"/>
                    </a:moveTo>
                    <a:cubicBezTo>
                      <a:pt x="86" y="107"/>
                      <a:pt x="103" y="115"/>
                      <a:pt x="114" y="105"/>
                    </a:cubicBezTo>
                    <a:cubicBezTo>
                      <a:pt x="125" y="95"/>
                      <a:pt x="110" y="87"/>
                      <a:pt x="122" y="73"/>
                    </a:cubicBezTo>
                    <a:cubicBezTo>
                      <a:pt x="39" y="0"/>
                      <a:pt x="39" y="0"/>
                      <a:pt x="39" y="0"/>
                    </a:cubicBezTo>
                    <a:cubicBezTo>
                      <a:pt x="27" y="14"/>
                      <a:pt x="16" y="0"/>
                      <a:pt x="8" y="13"/>
                    </a:cubicBezTo>
                    <a:cubicBezTo>
                      <a:pt x="0" y="25"/>
                      <a:pt x="9" y="41"/>
                      <a:pt x="4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38">
                <a:extLst>
                  <a:ext uri="{FF2B5EF4-FFF2-40B4-BE49-F238E27FC236}">
                    <a16:creationId xmlns:a16="http://schemas.microsoft.com/office/drawing/2014/main" id="{A0354680-D3AF-4207-821E-D34F2C8E2934}"/>
                  </a:ext>
                </a:extLst>
              </p:cNvPr>
              <p:cNvSpPr>
                <a:spLocks/>
              </p:cNvSpPr>
              <p:nvPr/>
            </p:nvSpPr>
            <p:spPr bwMode="gray">
              <a:xfrm>
                <a:off x="3378200" y="4241800"/>
                <a:ext cx="476250" cy="434975"/>
              </a:xfrm>
              <a:custGeom>
                <a:avLst/>
                <a:gdLst>
                  <a:gd name="T0" fmla="*/ 87 w 126"/>
                  <a:gd name="T1" fmla="*/ 114 h 115"/>
                  <a:gd name="T2" fmla="*/ 118 w 126"/>
                  <a:gd name="T3" fmla="*/ 102 h 115"/>
                  <a:gd name="T4" fmla="*/ 78 w 126"/>
                  <a:gd name="T5" fmla="*/ 41 h 115"/>
                  <a:gd name="T6" fmla="*/ 12 w 126"/>
                  <a:gd name="T7" fmla="*/ 10 h 115"/>
                  <a:gd name="T8" fmla="*/ 4 w 126"/>
                  <a:gd name="T9" fmla="*/ 42 h 115"/>
                  <a:gd name="T10" fmla="*/ 87 w 126"/>
                  <a:gd name="T11" fmla="*/ 114 h 115"/>
                </a:gdLst>
                <a:ahLst/>
                <a:cxnLst>
                  <a:cxn ang="0">
                    <a:pos x="T0" y="T1"/>
                  </a:cxn>
                  <a:cxn ang="0">
                    <a:pos x="T2" y="T3"/>
                  </a:cxn>
                  <a:cxn ang="0">
                    <a:pos x="T4" y="T5"/>
                  </a:cxn>
                  <a:cxn ang="0">
                    <a:pos x="T6" y="T7"/>
                  </a:cxn>
                  <a:cxn ang="0">
                    <a:pos x="T8" y="T9"/>
                  </a:cxn>
                  <a:cxn ang="0">
                    <a:pos x="T10" y="T11"/>
                  </a:cxn>
                </a:cxnLst>
                <a:rect l="0" t="0" r="r" b="b"/>
                <a:pathLst>
                  <a:path w="126" h="115">
                    <a:moveTo>
                      <a:pt x="87" y="114"/>
                    </a:moveTo>
                    <a:cubicBezTo>
                      <a:pt x="99" y="100"/>
                      <a:pt x="109" y="115"/>
                      <a:pt x="118" y="102"/>
                    </a:cubicBezTo>
                    <a:cubicBezTo>
                      <a:pt x="126" y="89"/>
                      <a:pt x="116" y="74"/>
                      <a:pt x="78" y="41"/>
                    </a:cubicBezTo>
                    <a:cubicBezTo>
                      <a:pt x="40" y="7"/>
                      <a:pt x="23" y="0"/>
                      <a:pt x="12" y="10"/>
                    </a:cubicBezTo>
                    <a:cubicBezTo>
                      <a:pt x="0" y="20"/>
                      <a:pt x="16" y="28"/>
                      <a:pt x="4" y="42"/>
                    </a:cubicBezTo>
                    <a:lnTo>
                      <a:pt x="8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39">
                <a:extLst>
                  <a:ext uri="{FF2B5EF4-FFF2-40B4-BE49-F238E27FC236}">
                    <a16:creationId xmlns:a16="http://schemas.microsoft.com/office/drawing/2014/main" id="{17204F27-C1B5-4ED4-A246-06D9190A2424}"/>
                  </a:ext>
                </a:extLst>
              </p:cNvPr>
              <p:cNvSpPr>
                <a:spLocks/>
              </p:cNvSpPr>
              <p:nvPr/>
            </p:nvSpPr>
            <p:spPr bwMode="gray">
              <a:xfrm>
                <a:off x="3071813" y="4433888"/>
                <a:ext cx="604838" cy="609600"/>
              </a:xfrm>
              <a:custGeom>
                <a:avLst/>
                <a:gdLst>
                  <a:gd name="T0" fmla="*/ 381 w 381"/>
                  <a:gd name="T1" fmla="*/ 172 h 384"/>
                  <a:gd name="T2" fmla="*/ 183 w 381"/>
                  <a:gd name="T3" fmla="*/ 0 h 384"/>
                  <a:gd name="T4" fmla="*/ 0 w 381"/>
                  <a:gd name="T5" fmla="*/ 210 h 384"/>
                  <a:gd name="T6" fmla="*/ 198 w 381"/>
                  <a:gd name="T7" fmla="*/ 384 h 384"/>
                  <a:gd name="T8" fmla="*/ 381 w 381"/>
                  <a:gd name="T9" fmla="*/ 172 h 384"/>
                </a:gdLst>
                <a:ahLst/>
                <a:cxnLst>
                  <a:cxn ang="0">
                    <a:pos x="T0" y="T1"/>
                  </a:cxn>
                  <a:cxn ang="0">
                    <a:pos x="T2" y="T3"/>
                  </a:cxn>
                  <a:cxn ang="0">
                    <a:pos x="T4" y="T5"/>
                  </a:cxn>
                  <a:cxn ang="0">
                    <a:pos x="T6" y="T7"/>
                  </a:cxn>
                  <a:cxn ang="0">
                    <a:pos x="T8" y="T9"/>
                  </a:cxn>
                </a:cxnLst>
                <a:rect l="0" t="0" r="r" b="b"/>
                <a:pathLst>
                  <a:path w="381" h="384">
                    <a:moveTo>
                      <a:pt x="381" y="172"/>
                    </a:moveTo>
                    <a:lnTo>
                      <a:pt x="183" y="0"/>
                    </a:lnTo>
                    <a:lnTo>
                      <a:pt x="0" y="210"/>
                    </a:lnTo>
                    <a:lnTo>
                      <a:pt x="198" y="384"/>
                    </a:lnTo>
                    <a:lnTo>
                      <a:pt x="381"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40">
                <a:extLst>
                  <a:ext uri="{FF2B5EF4-FFF2-40B4-BE49-F238E27FC236}">
                    <a16:creationId xmlns:a16="http://schemas.microsoft.com/office/drawing/2014/main" id="{BAD2CD36-2D43-4800-8A10-99A36216D210}"/>
                  </a:ext>
                </a:extLst>
              </p:cNvPr>
              <p:cNvSpPr>
                <a:spLocks/>
              </p:cNvSpPr>
              <p:nvPr/>
            </p:nvSpPr>
            <p:spPr bwMode="gray">
              <a:xfrm>
                <a:off x="3517900" y="4851400"/>
                <a:ext cx="642938" cy="588963"/>
              </a:xfrm>
              <a:custGeom>
                <a:avLst/>
                <a:gdLst>
                  <a:gd name="T0" fmla="*/ 157 w 170"/>
                  <a:gd name="T1" fmla="*/ 102 h 156"/>
                  <a:gd name="T2" fmla="*/ 130 w 170"/>
                  <a:gd name="T3" fmla="*/ 96 h 156"/>
                  <a:gd name="T4" fmla="*/ 98 w 170"/>
                  <a:gd name="T5" fmla="*/ 59 h 156"/>
                  <a:gd name="T6" fmla="*/ 24 w 170"/>
                  <a:gd name="T7" fmla="*/ 0 h 156"/>
                  <a:gd name="T8" fmla="*/ 0 w 170"/>
                  <a:gd name="T9" fmla="*/ 28 h 156"/>
                  <a:gd name="T10" fmla="*/ 68 w 170"/>
                  <a:gd name="T11" fmla="*/ 93 h 156"/>
                  <a:gd name="T12" fmla="*/ 109 w 170"/>
                  <a:gd name="T13" fmla="*/ 120 h 156"/>
                  <a:gd name="T14" fmla="*/ 119 w 170"/>
                  <a:gd name="T15" fmla="*/ 145 h 156"/>
                  <a:gd name="T16" fmla="*/ 159 w 170"/>
                  <a:gd name="T17" fmla="*/ 143 h 156"/>
                  <a:gd name="T18" fmla="*/ 157 w 170"/>
                  <a:gd name="T19" fmla="*/ 10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56">
                    <a:moveTo>
                      <a:pt x="157" y="102"/>
                    </a:moveTo>
                    <a:cubicBezTo>
                      <a:pt x="149" y="95"/>
                      <a:pt x="139" y="94"/>
                      <a:pt x="130" y="96"/>
                    </a:cubicBezTo>
                    <a:cubicBezTo>
                      <a:pt x="135" y="81"/>
                      <a:pt x="118" y="75"/>
                      <a:pt x="98" y="59"/>
                    </a:cubicBezTo>
                    <a:cubicBezTo>
                      <a:pt x="73" y="40"/>
                      <a:pt x="31" y="6"/>
                      <a:pt x="24" y="0"/>
                    </a:cubicBezTo>
                    <a:cubicBezTo>
                      <a:pt x="0" y="28"/>
                      <a:pt x="0" y="28"/>
                      <a:pt x="0" y="28"/>
                    </a:cubicBezTo>
                    <a:cubicBezTo>
                      <a:pt x="6" y="34"/>
                      <a:pt x="46" y="71"/>
                      <a:pt x="68" y="93"/>
                    </a:cubicBezTo>
                    <a:cubicBezTo>
                      <a:pt x="87" y="111"/>
                      <a:pt x="95" y="127"/>
                      <a:pt x="109" y="120"/>
                    </a:cubicBezTo>
                    <a:cubicBezTo>
                      <a:pt x="108" y="129"/>
                      <a:pt x="111" y="139"/>
                      <a:pt x="119" y="145"/>
                    </a:cubicBezTo>
                    <a:cubicBezTo>
                      <a:pt x="131" y="156"/>
                      <a:pt x="149" y="155"/>
                      <a:pt x="159" y="143"/>
                    </a:cubicBezTo>
                    <a:cubicBezTo>
                      <a:pt x="170" y="131"/>
                      <a:pt x="169" y="113"/>
                      <a:pt x="15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6" name="Freeform 41">
              <a:extLst>
                <a:ext uri="{FF2B5EF4-FFF2-40B4-BE49-F238E27FC236}">
                  <a16:creationId xmlns:a16="http://schemas.microsoft.com/office/drawing/2014/main" id="{915FE883-D458-4034-9457-31DB42020F26}"/>
                </a:ext>
              </a:extLst>
            </p:cNvPr>
            <p:cNvSpPr>
              <a:spLocks noEditPoints="1"/>
            </p:cNvSpPr>
            <p:nvPr/>
          </p:nvSpPr>
          <p:spPr bwMode="gray">
            <a:xfrm>
              <a:off x="442541" y="4896427"/>
              <a:ext cx="764280" cy="76183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7" name="グループ化 76">
            <a:extLst>
              <a:ext uri="{FF2B5EF4-FFF2-40B4-BE49-F238E27FC236}">
                <a16:creationId xmlns:a16="http://schemas.microsoft.com/office/drawing/2014/main" id="{1EC9690C-6108-4639-AD7F-1A6BFA2DAC6C}"/>
              </a:ext>
            </a:extLst>
          </p:cNvPr>
          <p:cNvGrpSpPr/>
          <p:nvPr/>
        </p:nvGrpSpPr>
        <p:grpSpPr bwMode="gray">
          <a:xfrm>
            <a:off x="1286081" y="4540827"/>
            <a:ext cx="764280" cy="761830"/>
            <a:chOff x="2533650" y="4949825"/>
            <a:chExt cx="1981200" cy="1974850"/>
          </a:xfrm>
        </p:grpSpPr>
        <p:sp>
          <p:nvSpPr>
            <p:cNvPr id="78" name="Freeform 45">
              <a:extLst>
                <a:ext uri="{FF2B5EF4-FFF2-40B4-BE49-F238E27FC236}">
                  <a16:creationId xmlns:a16="http://schemas.microsoft.com/office/drawing/2014/main" id="{E9C34E3C-DF9C-4C9C-8DDE-F4649B426346}"/>
                </a:ext>
              </a:extLst>
            </p:cNvPr>
            <p:cNvSpPr>
              <a:spLocks noEditPoints="1"/>
            </p:cNvSpPr>
            <p:nvPr/>
          </p:nvSpPr>
          <p:spPr bwMode="gray">
            <a:xfrm>
              <a:off x="2954338" y="5251450"/>
              <a:ext cx="1196975" cy="1389063"/>
            </a:xfrm>
            <a:custGeom>
              <a:avLst/>
              <a:gdLst>
                <a:gd name="T0" fmla="*/ 275 w 316"/>
                <a:gd name="T1" fmla="*/ 91 h 367"/>
                <a:gd name="T2" fmla="*/ 275 w 316"/>
                <a:gd name="T3" fmla="*/ 91 h 367"/>
                <a:gd name="T4" fmla="*/ 242 w 316"/>
                <a:gd name="T5" fmla="*/ 88 h 367"/>
                <a:gd name="T6" fmla="*/ 216 w 316"/>
                <a:gd name="T7" fmla="*/ 102 h 367"/>
                <a:gd name="T8" fmla="*/ 245 w 316"/>
                <a:gd name="T9" fmla="*/ 25 h 367"/>
                <a:gd name="T10" fmla="*/ 125 w 316"/>
                <a:gd name="T11" fmla="*/ 55 h 367"/>
                <a:gd name="T12" fmla="*/ 102 w 316"/>
                <a:gd name="T13" fmla="*/ 66 h 367"/>
                <a:gd name="T14" fmla="*/ 62 w 316"/>
                <a:gd name="T15" fmla="*/ 50 h 367"/>
                <a:gd name="T16" fmla="*/ 62 w 316"/>
                <a:gd name="T17" fmla="*/ 50 h 367"/>
                <a:gd name="T18" fmla="*/ 61 w 316"/>
                <a:gd name="T19" fmla="*/ 50 h 367"/>
                <a:gd name="T20" fmla="*/ 23 w 316"/>
                <a:gd name="T21" fmla="*/ 64 h 367"/>
                <a:gd name="T22" fmla="*/ 1 w 316"/>
                <a:gd name="T23" fmla="*/ 121 h 367"/>
                <a:gd name="T24" fmla="*/ 33 w 316"/>
                <a:gd name="T25" fmla="*/ 179 h 367"/>
                <a:gd name="T26" fmla="*/ 60 w 316"/>
                <a:gd name="T27" fmla="*/ 325 h 367"/>
                <a:gd name="T28" fmla="*/ 165 w 316"/>
                <a:gd name="T29" fmla="*/ 364 h 367"/>
                <a:gd name="T30" fmla="*/ 161 w 316"/>
                <a:gd name="T31" fmla="*/ 314 h 367"/>
                <a:gd name="T32" fmla="*/ 290 w 316"/>
                <a:gd name="T33" fmla="*/ 199 h 367"/>
                <a:gd name="T34" fmla="*/ 313 w 316"/>
                <a:gd name="T35" fmla="*/ 159 h 367"/>
                <a:gd name="T36" fmla="*/ 87 w 316"/>
                <a:gd name="T37" fmla="*/ 102 h 367"/>
                <a:gd name="T38" fmla="*/ 31 w 316"/>
                <a:gd name="T39" fmla="*/ 134 h 367"/>
                <a:gd name="T40" fmla="*/ 27 w 316"/>
                <a:gd name="T41" fmla="*/ 104 h 367"/>
                <a:gd name="T42" fmla="*/ 61 w 316"/>
                <a:gd name="T43" fmla="*/ 76 h 367"/>
                <a:gd name="T44" fmla="*/ 68 w 316"/>
                <a:gd name="T45" fmla="*/ 76 h 367"/>
                <a:gd name="T46" fmla="*/ 90 w 316"/>
                <a:gd name="T47" fmla="*/ 93 h 367"/>
                <a:gd name="T48" fmla="*/ 92 w 316"/>
                <a:gd name="T49" fmla="*/ 99 h 367"/>
                <a:gd name="T50" fmla="*/ 283 w 316"/>
                <a:gd name="T51" fmla="*/ 167 h 367"/>
                <a:gd name="T52" fmla="*/ 257 w 316"/>
                <a:gd name="T53" fmla="*/ 192 h 367"/>
                <a:gd name="T54" fmla="*/ 228 w 316"/>
                <a:gd name="T55" fmla="*/ 126 h 367"/>
                <a:gd name="T56" fmla="*/ 242 w 316"/>
                <a:gd name="T57" fmla="*/ 115 h 367"/>
                <a:gd name="T58" fmla="*/ 266 w 316"/>
                <a:gd name="T59" fmla="*/ 115 h 367"/>
                <a:gd name="T60" fmla="*/ 266 w 316"/>
                <a:gd name="T61" fmla="*/ 115 h 367"/>
                <a:gd name="T62" fmla="*/ 288 w 316"/>
                <a:gd name="T63" fmla="*/ 15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 h="367">
                  <a:moveTo>
                    <a:pt x="306" y="118"/>
                  </a:moveTo>
                  <a:cubicBezTo>
                    <a:pt x="300" y="106"/>
                    <a:pt x="289" y="96"/>
                    <a:pt x="275" y="91"/>
                  </a:cubicBezTo>
                  <a:cubicBezTo>
                    <a:pt x="274" y="91"/>
                    <a:pt x="274" y="91"/>
                    <a:pt x="274" y="91"/>
                  </a:cubicBezTo>
                  <a:cubicBezTo>
                    <a:pt x="275" y="91"/>
                    <a:pt x="275" y="91"/>
                    <a:pt x="275" y="91"/>
                  </a:cubicBezTo>
                  <a:cubicBezTo>
                    <a:pt x="272" y="90"/>
                    <a:pt x="268" y="89"/>
                    <a:pt x="265" y="88"/>
                  </a:cubicBezTo>
                  <a:cubicBezTo>
                    <a:pt x="257" y="87"/>
                    <a:pt x="249" y="87"/>
                    <a:pt x="242" y="88"/>
                  </a:cubicBezTo>
                  <a:cubicBezTo>
                    <a:pt x="232" y="90"/>
                    <a:pt x="223" y="95"/>
                    <a:pt x="216" y="101"/>
                  </a:cubicBezTo>
                  <a:cubicBezTo>
                    <a:pt x="216" y="101"/>
                    <a:pt x="216" y="101"/>
                    <a:pt x="216" y="102"/>
                  </a:cubicBezTo>
                  <a:cubicBezTo>
                    <a:pt x="212" y="92"/>
                    <a:pt x="211" y="81"/>
                    <a:pt x="213" y="72"/>
                  </a:cubicBezTo>
                  <a:cubicBezTo>
                    <a:pt x="218" y="45"/>
                    <a:pt x="254" y="54"/>
                    <a:pt x="245" y="25"/>
                  </a:cubicBezTo>
                  <a:cubicBezTo>
                    <a:pt x="113" y="0"/>
                    <a:pt x="113" y="0"/>
                    <a:pt x="113" y="0"/>
                  </a:cubicBezTo>
                  <a:cubicBezTo>
                    <a:pt x="94" y="23"/>
                    <a:pt x="130" y="28"/>
                    <a:pt x="125" y="55"/>
                  </a:cubicBezTo>
                  <a:cubicBezTo>
                    <a:pt x="124" y="63"/>
                    <a:pt x="119" y="73"/>
                    <a:pt x="113" y="80"/>
                  </a:cubicBezTo>
                  <a:cubicBezTo>
                    <a:pt x="110" y="75"/>
                    <a:pt x="106" y="70"/>
                    <a:pt x="102" y="66"/>
                  </a:cubicBezTo>
                  <a:cubicBezTo>
                    <a:pt x="94" y="59"/>
                    <a:pt x="84" y="54"/>
                    <a:pt x="72" y="51"/>
                  </a:cubicBezTo>
                  <a:cubicBezTo>
                    <a:pt x="69" y="51"/>
                    <a:pt x="65" y="50"/>
                    <a:pt x="62" y="50"/>
                  </a:cubicBezTo>
                  <a:cubicBezTo>
                    <a:pt x="62" y="50"/>
                    <a:pt x="62" y="50"/>
                    <a:pt x="62" y="50"/>
                  </a:cubicBezTo>
                  <a:cubicBezTo>
                    <a:pt x="62" y="50"/>
                    <a:pt x="62" y="50"/>
                    <a:pt x="62" y="50"/>
                  </a:cubicBezTo>
                  <a:cubicBezTo>
                    <a:pt x="62" y="50"/>
                    <a:pt x="62" y="50"/>
                    <a:pt x="62" y="50"/>
                  </a:cubicBezTo>
                  <a:cubicBezTo>
                    <a:pt x="61" y="50"/>
                    <a:pt x="61" y="50"/>
                    <a:pt x="61" y="50"/>
                  </a:cubicBezTo>
                  <a:cubicBezTo>
                    <a:pt x="62" y="50"/>
                    <a:pt x="62" y="50"/>
                    <a:pt x="62" y="50"/>
                  </a:cubicBezTo>
                  <a:cubicBezTo>
                    <a:pt x="47" y="50"/>
                    <a:pt x="34" y="55"/>
                    <a:pt x="23" y="64"/>
                  </a:cubicBezTo>
                  <a:cubicBezTo>
                    <a:pt x="12" y="72"/>
                    <a:pt x="4" y="85"/>
                    <a:pt x="2" y="100"/>
                  </a:cubicBezTo>
                  <a:cubicBezTo>
                    <a:pt x="0" y="106"/>
                    <a:pt x="0" y="114"/>
                    <a:pt x="1" y="121"/>
                  </a:cubicBezTo>
                  <a:cubicBezTo>
                    <a:pt x="3" y="133"/>
                    <a:pt x="7" y="145"/>
                    <a:pt x="14" y="156"/>
                  </a:cubicBezTo>
                  <a:cubicBezTo>
                    <a:pt x="19" y="164"/>
                    <a:pt x="25" y="172"/>
                    <a:pt x="33" y="179"/>
                  </a:cubicBezTo>
                  <a:cubicBezTo>
                    <a:pt x="29" y="229"/>
                    <a:pt x="87" y="270"/>
                    <a:pt x="83" y="299"/>
                  </a:cubicBezTo>
                  <a:cubicBezTo>
                    <a:pt x="83" y="306"/>
                    <a:pt x="75" y="321"/>
                    <a:pt x="60" y="325"/>
                  </a:cubicBezTo>
                  <a:cubicBezTo>
                    <a:pt x="60" y="325"/>
                    <a:pt x="46" y="341"/>
                    <a:pt x="62" y="344"/>
                  </a:cubicBezTo>
                  <a:cubicBezTo>
                    <a:pt x="165" y="364"/>
                    <a:pt x="165" y="364"/>
                    <a:pt x="165" y="364"/>
                  </a:cubicBezTo>
                  <a:cubicBezTo>
                    <a:pt x="180" y="367"/>
                    <a:pt x="174" y="347"/>
                    <a:pt x="174" y="347"/>
                  </a:cubicBezTo>
                  <a:cubicBezTo>
                    <a:pt x="161" y="338"/>
                    <a:pt x="159" y="320"/>
                    <a:pt x="161" y="314"/>
                  </a:cubicBezTo>
                  <a:cubicBezTo>
                    <a:pt x="169" y="286"/>
                    <a:pt x="236" y="269"/>
                    <a:pt x="252" y="223"/>
                  </a:cubicBezTo>
                  <a:cubicBezTo>
                    <a:pt x="268" y="216"/>
                    <a:pt x="281" y="208"/>
                    <a:pt x="290" y="199"/>
                  </a:cubicBezTo>
                  <a:cubicBezTo>
                    <a:pt x="296" y="193"/>
                    <a:pt x="301" y="186"/>
                    <a:pt x="305" y="180"/>
                  </a:cubicBezTo>
                  <a:cubicBezTo>
                    <a:pt x="309" y="173"/>
                    <a:pt x="311" y="166"/>
                    <a:pt x="313" y="159"/>
                  </a:cubicBezTo>
                  <a:cubicBezTo>
                    <a:pt x="316" y="144"/>
                    <a:pt x="313" y="130"/>
                    <a:pt x="306" y="118"/>
                  </a:cubicBezTo>
                  <a:close/>
                  <a:moveTo>
                    <a:pt x="87" y="102"/>
                  </a:moveTo>
                  <a:cubicBezTo>
                    <a:pt x="63" y="115"/>
                    <a:pt x="49" y="129"/>
                    <a:pt x="40" y="149"/>
                  </a:cubicBezTo>
                  <a:cubicBezTo>
                    <a:pt x="36" y="144"/>
                    <a:pt x="33" y="139"/>
                    <a:pt x="31" y="134"/>
                  </a:cubicBezTo>
                  <a:cubicBezTo>
                    <a:pt x="29" y="128"/>
                    <a:pt x="27" y="123"/>
                    <a:pt x="26" y="118"/>
                  </a:cubicBezTo>
                  <a:cubicBezTo>
                    <a:pt x="26" y="113"/>
                    <a:pt x="26" y="108"/>
                    <a:pt x="27" y="104"/>
                  </a:cubicBezTo>
                  <a:cubicBezTo>
                    <a:pt x="28" y="95"/>
                    <a:pt x="33" y="88"/>
                    <a:pt x="39" y="83"/>
                  </a:cubicBezTo>
                  <a:cubicBezTo>
                    <a:pt x="45" y="78"/>
                    <a:pt x="53" y="76"/>
                    <a:pt x="61" y="76"/>
                  </a:cubicBezTo>
                  <a:cubicBezTo>
                    <a:pt x="61" y="76"/>
                    <a:pt x="61" y="76"/>
                    <a:pt x="61" y="76"/>
                  </a:cubicBezTo>
                  <a:cubicBezTo>
                    <a:pt x="63" y="76"/>
                    <a:pt x="66" y="76"/>
                    <a:pt x="68" y="76"/>
                  </a:cubicBezTo>
                  <a:cubicBezTo>
                    <a:pt x="72" y="77"/>
                    <a:pt x="76" y="79"/>
                    <a:pt x="80" y="81"/>
                  </a:cubicBezTo>
                  <a:cubicBezTo>
                    <a:pt x="85" y="84"/>
                    <a:pt x="88" y="89"/>
                    <a:pt x="90" y="93"/>
                  </a:cubicBezTo>
                  <a:cubicBezTo>
                    <a:pt x="91" y="95"/>
                    <a:pt x="92" y="97"/>
                    <a:pt x="92" y="99"/>
                  </a:cubicBezTo>
                  <a:cubicBezTo>
                    <a:pt x="92" y="99"/>
                    <a:pt x="92" y="99"/>
                    <a:pt x="92" y="99"/>
                  </a:cubicBezTo>
                  <a:cubicBezTo>
                    <a:pt x="91" y="100"/>
                    <a:pt x="89" y="101"/>
                    <a:pt x="87" y="102"/>
                  </a:cubicBezTo>
                  <a:close/>
                  <a:moveTo>
                    <a:pt x="283" y="167"/>
                  </a:moveTo>
                  <a:cubicBezTo>
                    <a:pt x="279" y="174"/>
                    <a:pt x="274" y="180"/>
                    <a:pt x="265" y="187"/>
                  </a:cubicBezTo>
                  <a:cubicBezTo>
                    <a:pt x="262" y="189"/>
                    <a:pt x="260" y="190"/>
                    <a:pt x="257" y="192"/>
                  </a:cubicBezTo>
                  <a:cubicBezTo>
                    <a:pt x="257" y="170"/>
                    <a:pt x="248" y="150"/>
                    <a:pt x="231" y="129"/>
                  </a:cubicBezTo>
                  <a:cubicBezTo>
                    <a:pt x="230" y="128"/>
                    <a:pt x="229" y="127"/>
                    <a:pt x="228" y="126"/>
                  </a:cubicBezTo>
                  <a:cubicBezTo>
                    <a:pt x="229" y="125"/>
                    <a:pt x="229" y="124"/>
                    <a:pt x="230" y="123"/>
                  </a:cubicBezTo>
                  <a:cubicBezTo>
                    <a:pt x="232" y="120"/>
                    <a:pt x="236" y="117"/>
                    <a:pt x="242" y="115"/>
                  </a:cubicBezTo>
                  <a:cubicBezTo>
                    <a:pt x="247" y="113"/>
                    <a:pt x="253" y="112"/>
                    <a:pt x="260" y="113"/>
                  </a:cubicBezTo>
                  <a:cubicBezTo>
                    <a:pt x="262" y="114"/>
                    <a:pt x="264" y="114"/>
                    <a:pt x="266" y="115"/>
                  </a:cubicBezTo>
                  <a:cubicBezTo>
                    <a:pt x="265" y="115"/>
                    <a:pt x="265" y="115"/>
                    <a:pt x="265" y="115"/>
                  </a:cubicBezTo>
                  <a:cubicBezTo>
                    <a:pt x="266" y="115"/>
                    <a:pt x="266" y="115"/>
                    <a:pt x="266" y="115"/>
                  </a:cubicBezTo>
                  <a:cubicBezTo>
                    <a:pt x="274" y="118"/>
                    <a:pt x="280" y="123"/>
                    <a:pt x="284" y="130"/>
                  </a:cubicBezTo>
                  <a:cubicBezTo>
                    <a:pt x="288" y="137"/>
                    <a:pt x="289" y="145"/>
                    <a:pt x="288" y="154"/>
                  </a:cubicBezTo>
                  <a:cubicBezTo>
                    <a:pt x="287" y="158"/>
                    <a:pt x="285" y="163"/>
                    <a:pt x="283" y="167"/>
                  </a:cubicBez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46">
              <a:extLst>
                <a:ext uri="{FF2B5EF4-FFF2-40B4-BE49-F238E27FC236}">
                  <a16:creationId xmlns:a16="http://schemas.microsoft.com/office/drawing/2014/main" id="{A397F23E-DF85-43D1-9ED0-3C9D645DABB2}"/>
                </a:ext>
              </a:extLst>
            </p:cNvPr>
            <p:cNvSpPr>
              <a:spLocks/>
            </p:cNvSpPr>
            <p:nvPr/>
          </p:nvSpPr>
          <p:spPr bwMode="gray">
            <a:xfrm>
              <a:off x="3402013" y="5357813"/>
              <a:ext cx="842963" cy="842963"/>
            </a:xfrm>
            <a:custGeom>
              <a:avLst/>
              <a:gdLst>
                <a:gd name="T0" fmla="*/ 357 w 531"/>
                <a:gd name="T1" fmla="*/ 331 h 531"/>
                <a:gd name="T2" fmla="*/ 531 w 531"/>
                <a:gd name="T3" fmla="*/ 274 h 531"/>
                <a:gd name="T4" fmla="*/ 355 w 531"/>
                <a:gd name="T5" fmla="*/ 248 h 531"/>
                <a:gd name="T6" fmla="*/ 426 w 531"/>
                <a:gd name="T7" fmla="*/ 150 h 531"/>
                <a:gd name="T8" fmla="*/ 319 w 531"/>
                <a:gd name="T9" fmla="*/ 200 h 531"/>
                <a:gd name="T10" fmla="*/ 360 w 531"/>
                <a:gd name="T11" fmla="*/ 52 h 531"/>
                <a:gd name="T12" fmla="*/ 267 w 531"/>
                <a:gd name="T13" fmla="*/ 162 h 531"/>
                <a:gd name="T14" fmla="*/ 190 w 531"/>
                <a:gd name="T15" fmla="*/ 0 h 531"/>
                <a:gd name="T16" fmla="*/ 200 w 531"/>
                <a:gd name="T17" fmla="*/ 186 h 531"/>
                <a:gd name="T18" fmla="*/ 54 w 531"/>
                <a:gd name="T19" fmla="*/ 105 h 531"/>
                <a:gd name="T20" fmla="*/ 157 w 531"/>
                <a:gd name="T21" fmla="*/ 241 h 531"/>
                <a:gd name="T22" fmla="*/ 0 w 531"/>
                <a:gd name="T23" fmla="*/ 243 h 531"/>
                <a:gd name="T24" fmla="*/ 138 w 531"/>
                <a:gd name="T25" fmla="*/ 303 h 531"/>
                <a:gd name="T26" fmla="*/ 28 w 531"/>
                <a:gd name="T27" fmla="*/ 434 h 531"/>
                <a:gd name="T28" fmla="*/ 178 w 531"/>
                <a:gd name="T29" fmla="*/ 379 h 531"/>
                <a:gd name="T30" fmla="*/ 155 w 531"/>
                <a:gd name="T31" fmla="*/ 531 h 531"/>
                <a:gd name="T32" fmla="*/ 236 w 531"/>
                <a:gd name="T33" fmla="*/ 403 h 531"/>
                <a:gd name="T34" fmla="*/ 288 w 531"/>
                <a:gd name="T35" fmla="*/ 527 h 531"/>
                <a:gd name="T36" fmla="*/ 310 w 531"/>
                <a:gd name="T37" fmla="*/ 393 h 531"/>
                <a:gd name="T38" fmla="*/ 426 w 531"/>
                <a:gd name="T39" fmla="*/ 467 h 531"/>
                <a:gd name="T40" fmla="*/ 357 w 531"/>
                <a:gd name="T41" fmla="*/ 3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1" h="531">
                  <a:moveTo>
                    <a:pt x="357" y="331"/>
                  </a:moveTo>
                  <a:lnTo>
                    <a:pt x="531" y="274"/>
                  </a:lnTo>
                  <a:lnTo>
                    <a:pt x="355" y="248"/>
                  </a:lnTo>
                  <a:lnTo>
                    <a:pt x="426" y="150"/>
                  </a:lnTo>
                  <a:lnTo>
                    <a:pt x="319" y="200"/>
                  </a:lnTo>
                  <a:lnTo>
                    <a:pt x="360" y="52"/>
                  </a:lnTo>
                  <a:lnTo>
                    <a:pt x="267" y="162"/>
                  </a:lnTo>
                  <a:lnTo>
                    <a:pt x="190" y="0"/>
                  </a:lnTo>
                  <a:lnTo>
                    <a:pt x="200" y="186"/>
                  </a:lnTo>
                  <a:lnTo>
                    <a:pt x="54" y="105"/>
                  </a:lnTo>
                  <a:lnTo>
                    <a:pt x="157" y="241"/>
                  </a:lnTo>
                  <a:lnTo>
                    <a:pt x="0" y="243"/>
                  </a:lnTo>
                  <a:lnTo>
                    <a:pt x="138" y="303"/>
                  </a:lnTo>
                  <a:lnTo>
                    <a:pt x="28" y="434"/>
                  </a:lnTo>
                  <a:lnTo>
                    <a:pt x="178" y="379"/>
                  </a:lnTo>
                  <a:lnTo>
                    <a:pt x="155" y="531"/>
                  </a:lnTo>
                  <a:lnTo>
                    <a:pt x="236" y="403"/>
                  </a:lnTo>
                  <a:lnTo>
                    <a:pt x="288" y="527"/>
                  </a:lnTo>
                  <a:lnTo>
                    <a:pt x="310" y="393"/>
                  </a:lnTo>
                  <a:lnTo>
                    <a:pt x="426" y="467"/>
                  </a:lnTo>
                  <a:lnTo>
                    <a:pt x="357" y="331"/>
                  </a:lnTo>
                  <a:close/>
                </a:path>
              </a:pathLst>
            </a:custGeom>
            <a:solidFill>
              <a:srgbClr val="FF1515"/>
            </a:solidFill>
            <a:ln w="63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47">
              <a:extLst>
                <a:ext uri="{FF2B5EF4-FFF2-40B4-BE49-F238E27FC236}">
                  <a16:creationId xmlns:a16="http://schemas.microsoft.com/office/drawing/2014/main" id="{4CCD0BD4-D778-4238-9FB2-A07C89D58E7A}"/>
                </a:ext>
              </a:extLst>
            </p:cNvPr>
            <p:cNvSpPr>
              <a:spLocks noEditPoints="1"/>
            </p:cNvSpPr>
            <p:nvPr/>
          </p:nvSpPr>
          <p:spPr bwMode="gray">
            <a:xfrm>
              <a:off x="2533650" y="4949825"/>
              <a:ext cx="1981200" cy="197485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 name="グループ化 4"/>
          <p:cNvGrpSpPr/>
          <p:nvPr/>
        </p:nvGrpSpPr>
        <p:grpSpPr bwMode="gray">
          <a:xfrm>
            <a:off x="2145634" y="4539602"/>
            <a:ext cx="764280" cy="762443"/>
            <a:chOff x="2145634" y="4895202"/>
            <a:chExt cx="764280" cy="762443"/>
          </a:xfrm>
        </p:grpSpPr>
        <p:grpSp>
          <p:nvGrpSpPr>
            <p:cNvPr id="81" name="グループ化 80">
              <a:extLst>
                <a:ext uri="{FF2B5EF4-FFF2-40B4-BE49-F238E27FC236}">
                  <a16:creationId xmlns:a16="http://schemas.microsoft.com/office/drawing/2014/main" id="{670175EC-121B-4504-B3DD-5919E564A17D}"/>
                </a:ext>
              </a:extLst>
            </p:cNvPr>
            <p:cNvGrpSpPr/>
            <p:nvPr/>
          </p:nvGrpSpPr>
          <p:grpSpPr bwMode="gray">
            <a:xfrm>
              <a:off x="2323844" y="5004210"/>
              <a:ext cx="337435" cy="587295"/>
              <a:chOff x="2641601" y="6219825"/>
              <a:chExt cx="874713" cy="1522413"/>
            </a:xfrm>
            <a:solidFill>
              <a:srgbClr val="FF5050"/>
            </a:solidFill>
          </p:grpSpPr>
          <p:sp>
            <p:nvSpPr>
              <p:cNvPr id="82" name="Freeform 51">
                <a:extLst>
                  <a:ext uri="{FF2B5EF4-FFF2-40B4-BE49-F238E27FC236}">
                    <a16:creationId xmlns:a16="http://schemas.microsoft.com/office/drawing/2014/main" id="{05582780-74ED-4340-84A5-DBA667967D12}"/>
                  </a:ext>
                </a:extLst>
              </p:cNvPr>
              <p:cNvSpPr>
                <a:spLocks/>
              </p:cNvSpPr>
              <p:nvPr/>
            </p:nvSpPr>
            <p:spPr bwMode="gray">
              <a:xfrm>
                <a:off x="2865438" y="6350000"/>
                <a:ext cx="276225" cy="276225"/>
              </a:xfrm>
              <a:custGeom>
                <a:avLst/>
                <a:gdLst>
                  <a:gd name="T0" fmla="*/ 70 w 73"/>
                  <a:gd name="T1" fmla="*/ 41 h 73"/>
                  <a:gd name="T2" fmla="*/ 40 w 73"/>
                  <a:gd name="T3" fmla="*/ 3 h 73"/>
                  <a:gd name="T4" fmla="*/ 2 w 73"/>
                  <a:gd name="T5" fmla="*/ 33 h 73"/>
                  <a:gd name="T6" fmla="*/ 32 w 73"/>
                  <a:gd name="T7" fmla="*/ 71 h 73"/>
                  <a:gd name="T8" fmla="*/ 70 w 73"/>
                  <a:gd name="T9" fmla="*/ 41 h 73"/>
                </a:gdLst>
                <a:ahLst/>
                <a:cxnLst>
                  <a:cxn ang="0">
                    <a:pos x="T0" y="T1"/>
                  </a:cxn>
                  <a:cxn ang="0">
                    <a:pos x="T2" y="T3"/>
                  </a:cxn>
                  <a:cxn ang="0">
                    <a:pos x="T4" y="T5"/>
                  </a:cxn>
                  <a:cxn ang="0">
                    <a:pos x="T6" y="T7"/>
                  </a:cxn>
                  <a:cxn ang="0">
                    <a:pos x="T8" y="T9"/>
                  </a:cxn>
                </a:cxnLst>
                <a:rect l="0" t="0" r="r" b="b"/>
                <a:pathLst>
                  <a:path w="73" h="73">
                    <a:moveTo>
                      <a:pt x="70" y="41"/>
                    </a:moveTo>
                    <a:cubicBezTo>
                      <a:pt x="73" y="22"/>
                      <a:pt x="59" y="5"/>
                      <a:pt x="40" y="3"/>
                    </a:cubicBezTo>
                    <a:cubicBezTo>
                      <a:pt x="22" y="0"/>
                      <a:pt x="4" y="14"/>
                      <a:pt x="2" y="33"/>
                    </a:cubicBezTo>
                    <a:cubicBezTo>
                      <a:pt x="0" y="51"/>
                      <a:pt x="13" y="69"/>
                      <a:pt x="32" y="71"/>
                    </a:cubicBezTo>
                    <a:cubicBezTo>
                      <a:pt x="51" y="73"/>
                      <a:pt x="68" y="60"/>
                      <a:pt x="7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52">
                <a:extLst>
                  <a:ext uri="{FF2B5EF4-FFF2-40B4-BE49-F238E27FC236}">
                    <a16:creationId xmlns:a16="http://schemas.microsoft.com/office/drawing/2014/main" id="{6CBE0B55-4790-433C-A258-02C75B977022}"/>
                  </a:ext>
                </a:extLst>
              </p:cNvPr>
              <p:cNvSpPr>
                <a:spLocks/>
              </p:cNvSpPr>
              <p:nvPr/>
            </p:nvSpPr>
            <p:spPr bwMode="gray">
              <a:xfrm>
                <a:off x="3035301" y="6219825"/>
                <a:ext cx="481013" cy="1522413"/>
              </a:xfrm>
              <a:custGeom>
                <a:avLst/>
                <a:gdLst>
                  <a:gd name="T0" fmla="*/ 111 w 127"/>
                  <a:gd name="T1" fmla="*/ 181 h 402"/>
                  <a:gd name="T2" fmla="*/ 79 w 127"/>
                  <a:gd name="T3" fmla="*/ 121 h 402"/>
                  <a:gd name="T4" fmla="*/ 78 w 127"/>
                  <a:gd name="T5" fmla="*/ 111 h 402"/>
                  <a:gd name="T6" fmla="*/ 98 w 127"/>
                  <a:gd name="T7" fmla="*/ 83 h 402"/>
                  <a:gd name="T8" fmla="*/ 109 w 127"/>
                  <a:gd name="T9" fmla="*/ 55 h 402"/>
                  <a:gd name="T10" fmla="*/ 97 w 127"/>
                  <a:gd name="T11" fmla="*/ 42 h 402"/>
                  <a:gd name="T12" fmla="*/ 61 w 127"/>
                  <a:gd name="T13" fmla="*/ 13 h 402"/>
                  <a:gd name="T14" fmla="*/ 51 w 127"/>
                  <a:gd name="T15" fmla="*/ 5 h 402"/>
                  <a:gd name="T16" fmla="*/ 33 w 127"/>
                  <a:gd name="T17" fmla="*/ 6 h 402"/>
                  <a:gd name="T18" fmla="*/ 32 w 127"/>
                  <a:gd name="T19" fmla="*/ 22 h 402"/>
                  <a:gd name="T20" fmla="*/ 19 w 127"/>
                  <a:gd name="T21" fmla="*/ 35 h 402"/>
                  <a:gd name="T22" fmla="*/ 27 w 127"/>
                  <a:gd name="T23" fmla="*/ 44 h 402"/>
                  <a:gd name="T24" fmla="*/ 40 w 127"/>
                  <a:gd name="T25" fmla="*/ 31 h 402"/>
                  <a:gd name="T26" fmla="*/ 71 w 127"/>
                  <a:gd name="T27" fmla="*/ 61 h 402"/>
                  <a:gd name="T28" fmla="*/ 46 w 127"/>
                  <a:gd name="T29" fmla="*/ 88 h 402"/>
                  <a:gd name="T30" fmla="*/ 7 w 127"/>
                  <a:gd name="T31" fmla="*/ 148 h 402"/>
                  <a:gd name="T32" fmla="*/ 33 w 127"/>
                  <a:gd name="T33" fmla="*/ 215 h 402"/>
                  <a:gd name="T34" fmla="*/ 25 w 127"/>
                  <a:gd name="T35" fmla="*/ 299 h 402"/>
                  <a:gd name="T36" fmla="*/ 25 w 127"/>
                  <a:gd name="T37" fmla="*/ 300 h 402"/>
                  <a:gd name="T38" fmla="*/ 3 w 127"/>
                  <a:gd name="T39" fmla="*/ 377 h 402"/>
                  <a:gd name="T40" fmla="*/ 13 w 127"/>
                  <a:gd name="T41" fmla="*/ 397 h 402"/>
                  <a:gd name="T42" fmla="*/ 33 w 127"/>
                  <a:gd name="T43" fmla="*/ 386 h 402"/>
                  <a:gd name="T44" fmla="*/ 59 w 127"/>
                  <a:gd name="T45" fmla="*/ 315 h 402"/>
                  <a:gd name="T46" fmla="*/ 60 w 127"/>
                  <a:gd name="T47" fmla="*/ 313 h 402"/>
                  <a:gd name="T48" fmla="*/ 61 w 127"/>
                  <a:gd name="T49" fmla="*/ 312 h 402"/>
                  <a:gd name="T50" fmla="*/ 75 w 127"/>
                  <a:gd name="T51" fmla="*/ 244 h 402"/>
                  <a:gd name="T52" fmla="*/ 76 w 127"/>
                  <a:gd name="T53" fmla="*/ 238 h 402"/>
                  <a:gd name="T54" fmla="*/ 69 w 127"/>
                  <a:gd name="T55" fmla="*/ 304 h 402"/>
                  <a:gd name="T56" fmla="*/ 69 w 127"/>
                  <a:gd name="T57" fmla="*/ 308 h 402"/>
                  <a:gd name="T58" fmla="*/ 72 w 127"/>
                  <a:gd name="T59" fmla="*/ 384 h 402"/>
                  <a:gd name="T60" fmla="*/ 89 w 127"/>
                  <a:gd name="T61" fmla="*/ 402 h 402"/>
                  <a:gd name="T62" fmla="*/ 107 w 127"/>
                  <a:gd name="T63" fmla="*/ 384 h 402"/>
                  <a:gd name="T64" fmla="*/ 111 w 127"/>
                  <a:gd name="T65" fmla="*/ 311 h 402"/>
                  <a:gd name="T66" fmla="*/ 122 w 127"/>
                  <a:gd name="T67" fmla="*/ 243 h 402"/>
                  <a:gd name="T68" fmla="*/ 111 w 127"/>
                  <a:gd name="T69" fmla="*/ 18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402">
                    <a:moveTo>
                      <a:pt x="111" y="181"/>
                    </a:moveTo>
                    <a:cubicBezTo>
                      <a:pt x="95" y="155"/>
                      <a:pt x="82" y="126"/>
                      <a:pt x="79" y="121"/>
                    </a:cubicBezTo>
                    <a:cubicBezTo>
                      <a:pt x="77" y="117"/>
                      <a:pt x="77" y="115"/>
                      <a:pt x="78" y="111"/>
                    </a:cubicBezTo>
                    <a:cubicBezTo>
                      <a:pt x="85" y="102"/>
                      <a:pt x="92" y="93"/>
                      <a:pt x="98" y="83"/>
                    </a:cubicBezTo>
                    <a:cubicBezTo>
                      <a:pt x="104" y="75"/>
                      <a:pt x="113" y="66"/>
                      <a:pt x="109" y="55"/>
                    </a:cubicBezTo>
                    <a:cubicBezTo>
                      <a:pt x="108" y="49"/>
                      <a:pt x="102" y="46"/>
                      <a:pt x="97" y="42"/>
                    </a:cubicBezTo>
                    <a:cubicBezTo>
                      <a:pt x="85" y="33"/>
                      <a:pt x="73" y="23"/>
                      <a:pt x="61" y="13"/>
                    </a:cubicBezTo>
                    <a:cubicBezTo>
                      <a:pt x="58" y="10"/>
                      <a:pt x="55" y="8"/>
                      <a:pt x="51" y="5"/>
                    </a:cubicBezTo>
                    <a:cubicBezTo>
                      <a:pt x="46" y="0"/>
                      <a:pt x="37" y="1"/>
                      <a:pt x="33" y="6"/>
                    </a:cubicBezTo>
                    <a:cubicBezTo>
                      <a:pt x="28" y="11"/>
                      <a:pt x="28" y="17"/>
                      <a:pt x="32" y="22"/>
                    </a:cubicBezTo>
                    <a:cubicBezTo>
                      <a:pt x="19" y="35"/>
                      <a:pt x="19" y="35"/>
                      <a:pt x="19" y="35"/>
                    </a:cubicBezTo>
                    <a:cubicBezTo>
                      <a:pt x="22" y="38"/>
                      <a:pt x="25" y="41"/>
                      <a:pt x="27" y="44"/>
                    </a:cubicBezTo>
                    <a:cubicBezTo>
                      <a:pt x="40" y="31"/>
                      <a:pt x="40" y="31"/>
                      <a:pt x="40" y="31"/>
                    </a:cubicBezTo>
                    <a:cubicBezTo>
                      <a:pt x="71" y="61"/>
                      <a:pt x="71" y="61"/>
                      <a:pt x="71" y="61"/>
                    </a:cubicBezTo>
                    <a:cubicBezTo>
                      <a:pt x="46" y="88"/>
                      <a:pt x="46" y="88"/>
                      <a:pt x="46" y="88"/>
                    </a:cubicBezTo>
                    <a:cubicBezTo>
                      <a:pt x="32" y="101"/>
                      <a:pt x="0" y="121"/>
                      <a:pt x="7" y="148"/>
                    </a:cubicBezTo>
                    <a:cubicBezTo>
                      <a:pt x="13" y="169"/>
                      <a:pt x="33" y="205"/>
                      <a:pt x="33" y="215"/>
                    </a:cubicBezTo>
                    <a:cubicBezTo>
                      <a:pt x="33" y="229"/>
                      <a:pt x="25" y="299"/>
                      <a:pt x="25" y="299"/>
                    </a:cubicBezTo>
                    <a:cubicBezTo>
                      <a:pt x="25" y="300"/>
                      <a:pt x="25" y="300"/>
                      <a:pt x="25" y="300"/>
                    </a:cubicBezTo>
                    <a:cubicBezTo>
                      <a:pt x="3" y="377"/>
                      <a:pt x="3" y="377"/>
                      <a:pt x="3" y="377"/>
                    </a:cubicBezTo>
                    <a:cubicBezTo>
                      <a:pt x="0" y="385"/>
                      <a:pt x="5" y="394"/>
                      <a:pt x="13" y="397"/>
                    </a:cubicBezTo>
                    <a:cubicBezTo>
                      <a:pt x="21" y="399"/>
                      <a:pt x="30" y="394"/>
                      <a:pt x="33" y="386"/>
                    </a:cubicBezTo>
                    <a:cubicBezTo>
                      <a:pt x="59" y="315"/>
                      <a:pt x="59" y="315"/>
                      <a:pt x="59" y="315"/>
                    </a:cubicBezTo>
                    <a:cubicBezTo>
                      <a:pt x="60" y="314"/>
                      <a:pt x="60" y="313"/>
                      <a:pt x="60" y="313"/>
                    </a:cubicBezTo>
                    <a:cubicBezTo>
                      <a:pt x="61" y="312"/>
                      <a:pt x="61" y="312"/>
                      <a:pt x="61" y="312"/>
                    </a:cubicBezTo>
                    <a:cubicBezTo>
                      <a:pt x="61" y="310"/>
                      <a:pt x="75" y="244"/>
                      <a:pt x="75" y="244"/>
                    </a:cubicBezTo>
                    <a:cubicBezTo>
                      <a:pt x="76" y="238"/>
                      <a:pt x="76" y="238"/>
                      <a:pt x="76" y="238"/>
                    </a:cubicBezTo>
                    <a:cubicBezTo>
                      <a:pt x="69" y="304"/>
                      <a:pt x="69" y="304"/>
                      <a:pt x="69" y="304"/>
                    </a:cubicBezTo>
                    <a:cubicBezTo>
                      <a:pt x="69" y="306"/>
                      <a:pt x="69" y="307"/>
                      <a:pt x="69" y="308"/>
                    </a:cubicBezTo>
                    <a:cubicBezTo>
                      <a:pt x="72" y="384"/>
                      <a:pt x="72" y="384"/>
                      <a:pt x="72" y="384"/>
                    </a:cubicBezTo>
                    <a:cubicBezTo>
                      <a:pt x="72" y="394"/>
                      <a:pt x="80" y="402"/>
                      <a:pt x="89" y="402"/>
                    </a:cubicBezTo>
                    <a:cubicBezTo>
                      <a:pt x="99" y="402"/>
                      <a:pt x="107" y="394"/>
                      <a:pt x="107" y="384"/>
                    </a:cubicBezTo>
                    <a:cubicBezTo>
                      <a:pt x="111" y="311"/>
                      <a:pt x="111" y="311"/>
                      <a:pt x="111" y="311"/>
                    </a:cubicBezTo>
                    <a:cubicBezTo>
                      <a:pt x="122" y="243"/>
                      <a:pt x="122" y="243"/>
                      <a:pt x="122" y="243"/>
                    </a:cubicBezTo>
                    <a:cubicBezTo>
                      <a:pt x="124" y="222"/>
                      <a:pt x="127" y="207"/>
                      <a:pt x="11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53">
                <a:extLst>
                  <a:ext uri="{FF2B5EF4-FFF2-40B4-BE49-F238E27FC236}">
                    <a16:creationId xmlns:a16="http://schemas.microsoft.com/office/drawing/2014/main" id="{33413991-C085-46D9-AFD6-BBBFDECFD67B}"/>
                  </a:ext>
                </a:extLst>
              </p:cNvPr>
              <p:cNvSpPr>
                <a:spLocks/>
              </p:cNvSpPr>
              <p:nvPr/>
            </p:nvSpPr>
            <p:spPr bwMode="gray">
              <a:xfrm>
                <a:off x="2641601" y="6599238"/>
                <a:ext cx="265113" cy="401638"/>
              </a:xfrm>
              <a:custGeom>
                <a:avLst/>
                <a:gdLst>
                  <a:gd name="T0" fmla="*/ 61 w 70"/>
                  <a:gd name="T1" fmla="*/ 0 h 106"/>
                  <a:gd name="T2" fmla="*/ 4 w 70"/>
                  <a:gd name="T3" fmla="*/ 60 h 106"/>
                  <a:gd name="T4" fmla="*/ 2 w 70"/>
                  <a:gd name="T5" fmla="*/ 71 h 106"/>
                  <a:gd name="T6" fmla="*/ 17 w 70"/>
                  <a:gd name="T7" fmla="*/ 100 h 106"/>
                  <a:gd name="T8" fmla="*/ 22 w 70"/>
                  <a:gd name="T9" fmla="*/ 105 h 106"/>
                  <a:gd name="T10" fmla="*/ 30 w 70"/>
                  <a:gd name="T11" fmla="*/ 104 h 106"/>
                  <a:gd name="T12" fmla="*/ 41 w 70"/>
                  <a:gd name="T13" fmla="*/ 96 h 106"/>
                  <a:gd name="T14" fmla="*/ 44 w 70"/>
                  <a:gd name="T15" fmla="*/ 90 h 106"/>
                  <a:gd name="T16" fmla="*/ 42 w 70"/>
                  <a:gd name="T17" fmla="*/ 83 h 106"/>
                  <a:gd name="T18" fmla="*/ 23 w 70"/>
                  <a:gd name="T19" fmla="*/ 57 h 106"/>
                  <a:gd name="T20" fmla="*/ 70 w 70"/>
                  <a:gd name="T21" fmla="*/ 8 h 106"/>
                  <a:gd name="T22" fmla="*/ 61 w 70"/>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06">
                    <a:moveTo>
                      <a:pt x="61" y="0"/>
                    </a:moveTo>
                    <a:cubicBezTo>
                      <a:pt x="4" y="60"/>
                      <a:pt x="4" y="60"/>
                      <a:pt x="4" y="60"/>
                    </a:cubicBezTo>
                    <a:cubicBezTo>
                      <a:pt x="1" y="63"/>
                      <a:pt x="0" y="67"/>
                      <a:pt x="2" y="71"/>
                    </a:cubicBezTo>
                    <a:cubicBezTo>
                      <a:pt x="17" y="100"/>
                      <a:pt x="17" y="100"/>
                      <a:pt x="17" y="100"/>
                    </a:cubicBezTo>
                    <a:cubicBezTo>
                      <a:pt x="18" y="103"/>
                      <a:pt x="20" y="104"/>
                      <a:pt x="22" y="105"/>
                    </a:cubicBezTo>
                    <a:cubicBezTo>
                      <a:pt x="25" y="106"/>
                      <a:pt x="28" y="105"/>
                      <a:pt x="30" y="104"/>
                    </a:cubicBezTo>
                    <a:cubicBezTo>
                      <a:pt x="41" y="96"/>
                      <a:pt x="41" y="96"/>
                      <a:pt x="41" y="96"/>
                    </a:cubicBezTo>
                    <a:cubicBezTo>
                      <a:pt x="43" y="95"/>
                      <a:pt x="44" y="93"/>
                      <a:pt x="44" y="90"/>
                    </a:cubicBezTo>
                    <a:cubicBezTo>
                      <a:pt x="45" y="88"/>
                      <a:pt x="44" y="85"/>
                      <a:pt x="42" y="83"/>
                    </a:cubicBezTo>
                    <a:cubicBezTo>
                      <a:pt x="23" y="57"/>
                      <a:pt x="23" y="57"/>
                      <a:pt x="23" y="57"/>
                    </a:cubicBezTo>
                    <a:cubicBezTo>
                      <a:pt x="70" y="8"/>
                      <a:pt x="70" y="8"/>
                      <a:pt x="70" y="8"/>
                    </a:cubicBezTo>
                    <a:cubicBezTo>
                      <a:pt x="66" y="6"/>
                      <a:pt x="64" y="3"/>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5" name="Freeform 54">
              <a:extLst>
                <a:ext uri="{FF2B5EF4-FFF2-40B4-BE49-F238E27FC236}">
                  <a16:creationId xmlns:a16="http://schemas.microsoft.com/office/drawing/2014/main" id="{B691986C-FFEE-432B-9AF3-673AB3D8182E}"/>
                </a:ext>
              </a:extLst>
            </p:cNvPr>
            <p:cNvSpPr>
              <a:spLocks noEditPoints="1"/>
            </p:cNvSpPr>
            <p:nvPr/>
          </p:nvSpPr>
          <p:spPr bwMode="gray">
            <a:xfrm>
              <a:off x="2145634" y="4895202"/>
              <a:ext cx="764280" cy="762443"/>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グループ化 5"/>
          <p:cNvGrpSpPr/>
          <p:nvPr/>
        </p:nvGrpSpPr>
        <p:grpSpPr bwMode="gray">
          <a:xfrm>
            <a:off x="3311686" y="4531440"/>
            <a:ext cx="764280" cy="762442"/>
            <a:chOff x="3311686" y="4887040"/>
            <a:chExt cx="764280" cy="762442"/>
          </a:xfrm>
        </p:grpSpPr>
        <p:grpSp>
          <p:nvGrpSpPr>
            <p:cNvPr id="86" name="グループ化 85">
              <a:extLst>
                <a:ext uri="{FF2B5EF4-FFF2-40B4-BE49-F238E27FC236}">
                  <a16:creationId xmlns:a16="http://schemas.microsoft.com/office/drawing/2014/main" id="{C806BE43-CCC0-43B6-A333-770EB77EB694}"/>
                </a:ext>
              </a:extLst>
            </p:cNvPr>
            <p:cNvGrpSpPr/>
            <p:nvPr/>
          </p:nvGrpSpPr>
          <p:grpSpPr bwMode="gray">
            <a:xfrm>
              <a:off x="3420082" y="5176094"/>
              <a:ext cx="535853" cy="306814"/>
              <a:chOff x="1936751" y="6865938"/>
              <a:chExt cx="1389063" cy="795337"/>
            </a:xfrm>
            <a:solidFill>
              <a:srgbClr val="FF5050"/>
            </a:solidFill>
          </p:grpSpPr>
          <p:sp>
            <p:nvSpPr>
              <p:cNvPr id="87" name="Freeform 58">
                <a:extLst>
                  <a:ext uri="{FF2B5EF4-FFF2-40B4-BE49-F238E27FC236}">
                    <a16:creationId xmlns:a16="http://schemas.microsoft.com/office/drawing/2014/main" id="{218F4557-9561-4E0A-9904-B2DDE293E832}"/>
                  </a:ext>
                </a:extLst>
              </p:cNvPr>
              <p:cNvSpPr>
                <a:spLocks/>
              </p:cNvSpPr>
              <p:nvPr/>
            </p:nvSpPr>
            <p:spPr bwMode="gray">
              <a:xfrm>
                <a:off x="1936751" y="6964363"/>
                <a:ext cx="1389063" cy="696912"/>
              </a:xfrm>
              <a:custGeom>
                <a:avLst/>
                <a:gdLst>
                  <a:gd name="T0" fmla="*/ 60 w 875"/>
                  <a:gd name="T1" fmla="*/ 102 h 439"/>
                  <a:gd name="T2" fmla="*/ 60 w 875"/>
                  <a:gd name="T3" fmla="*/ 315 h 439"/>
                  <a:gd name="T4" fmla="*/ 815 w 875"/>
                  <a:gd name="T5" fmla="*/ 315 h 439"/>
                  <a:gd name="T6" fmla="*/ 815 w 875"/>
                  <a:gd name="T7" fmla="*/ 0 h 439"/>
                  <a:gd name="T8" fmla="*/ 875 w 875"/>
                  <a:gd name="T9" fmla="*/ 0 h 439"/>
                  <a:gd name="T10" fmla="*/ 875 w 875"/>
                  <a:gd name="T11" fmla="*/ 439 h 439"/>
                  <a:gd name="T12" fmla="*/ 815 w 875"/>
                  <a:gd name="T13" fmla="*/ 439 h 439"/>
                  <a:gd name="T14" fmla="*/ 815 w 875"/>
                  <a:gd name="T15" fmla="*/ 379 h 439"/>
                  <a:gd name="T16" fmla="*/ 60 w 875"/>
                  <a:gd name="T17" fmla="*/ 379 h 439"/>
                  <a:gd name="T18" fmla="*/ 60 w 875"/>
                  <a:gd name="T19" fmla="*/ 439 h 439"/>
                  <a:gd name="T20" fmla="*/ 0 w 875"/>
                  <a:gd name="T21" fmla="*/ 439 h 439"/>
                  <a:gd name="T22" fmla="*/ 0 w 875"/>
                  <a:gd name="T23" fmla="*/ 102 h 439"/>
                  <a:gd name="T24" fmla="*/ 60 w 875"/>
                  <a:gd name="T25" fmla="*/ 10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5" h="439">
                    <a:moveTo>
                      <a:pt x="60" y="102"/>
                    </a:moveTo>
                    <a:lnTo>
                      <a:pt x="60" y="315"/>
                    </a:lnTo>
                    <a:lnTo>
                      <a:pt x="815" y="315"/>
                    </a:lnTo>
                    <a:lnTo>
                      <a:pt x="815" y="0"/>
                    </a:lnTo>
                    <a:lnTo>
                      <a:pt x="875" y="0"/>
                    </a:lnTo>
                    <a:lnTo>
                      <a:pt x="875" y="439"/>
                    </a:lnTo>
                    <a:lnTo>
                      <a:pt x="815" y="439"/>
                    </a:lnTo>
                    <a:lnTo>
                      <a:pt x="815" y="379"/>
                    </a:lnTo>
                    <a:lnTo>
                      <a:pt x="60" y="379"/>
                    </a:lnTo>
                    <a:lnTo>
                      <a:pt x="60" y="439"/>
                    </a:lnTo>
                    <a:lnTo>
                      <a:pt x="0" y="439"/>
                    </a:lnTo>
                    <a:lnTo>
                      <a:pt x="0" y="102"/>
                    </a:lnTo>
                    <a:lnTo>
                      <a:pt x="6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Oval 59">
                <a:extLst>
                  <a:ext uri="{FF2B5EF4-FFF2-40B4-BE49-F238E27FC236}">
                    <a16:creationId xmlns:a16="http://schemas.microsoft.com/office/drawing/2014/main" id="{57DC7CAB-C90B-4B6B-9091-340A26A47F17}"/>
                  </a:ext>
                </a:extLst>
              </p:cNvPr>
              <p:cNvSpPr>
                <a:spLocks noChangeArrowheads="1"/>
              </p:cNvSpPr>
              <p:nvPr/>
            </p:nvSpPr>
            <p:spPr bwMode="gray">
              <a:xfrm>
                <a:off x="2836863" y="6865938"/>
                <a:ext cx="185738"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60">
                <a:extLst>
                  <a:ext uri="{FF2B5EF4-FFF2-40B4-BE49-F238E27FC236}">
                    <a16:creationId xmlns:a16="http://schemas.microsoft.com/office/drawing/2014/main" id="{30B5A955-AC1B-44C4-BD42-51DEB3B9AF4D}"/>
                  </a:ext>
                </a:extLst>
              </p:cNvPr>
              <p:cNvSpPr>
                <a:spLocks/>
              </p:cNvSpPr>
              <p:nvPr/>
            </p:nvSpPr>
            <p:spPr bwMode="gray">
              <a:xfrm>
                <a:off x="2065338" y="6907213"/>
                <a:ext cx="1112838" cy="511175"/>
              </a:xfrm>
              <a:custGeom>
                <a:avLst/>
                <a:gdLst>
                  <a:gd name="T0" fmla="*/ 0 w 294"/>
                  <a:gd name="T1" fmla="*/ 135 h 135"/>
                  <a:gd name="T2" fmla="*/ 0 w 294"/>
                  <a:gd name="T3" fmla="*/ 115 h 135"/>
                  <a:gd name="T4" fmla="*/ 23 w 294"/>
                  <a:gd name="T5" fmla="*/ 115 h 135"/>
                  <a:gd name="T6" fmla="*/ 22 w 294"/>
                  <a:gd name="T7" fmla="*/ 109 h 135"/>
                  <a:gd name="T8" fmla="*/ 35 w 294"/>
                  <a:gd name="T9" fmla="*/ 93 h 135"/>
                  <a:gd name="T10" fmla="*/ 153 w 294"/>
                  <a:gd name="T11" fmla="*/ 82 h 135"/>
                  <a:gd name="T12" fmla="*/ 188 w 294"/>
                  <a:gd name="T13" fmla="*/ 43 h 135"/>
                  <a:gd name="T14" fmla="*/ 222 w 294"/>
                  <a:gd name="T15" fmla="*/ 44 h 135"/>
                  <a:gd name="T16" fmla="*/ 229 w 294"/>
                  <a:gd name="T17" fmla="*/ 56 h 135"/>
                  <a:gd name="T18" fmla="*/ 277 w 294"/>
                  <a:gd name="T19" fmla="*/ 0 h 135"/>
                  <a:gd name="T20" fmla="*/ 294 w 294"/>
                  <a:gd name="T21" fmla="*/ 15 h 135"/>
                  <a:gd name="T22" fmla="*/ 192 w 294"/>
                  <a:gd name="T23" fmla="*/ 135 h 135"/>
                  <a:gd name="T24" fmla="*/ 0 w 294"/>
                  <a:gd name="T2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35">
                    <a:moveTo>
                      <a:pt x="0" y="135"/>
                    </a:moveTo>
                    <a:cubicBezTo>
                      <a:pt x="0" y="115"/>
                      <a:pt x="0" y="115"/>
                      <a:pt x="0" y="115"/>
                    </a:cubicBezTo>
                    <a:cubicBezTo>
                      <a:pt x="23" y="115"/>
                      <a:pt x="23" y="115"/>
                      <a:pt x="23" y="115"/>
                    </a:cubicBezTo>
                    <a:cubicBezTo>
                      <a:pt x="22" y="113"/>
                      <a:pt x="22" y="111"/>
                      <a:pt x="22" y="109"/>
                    </a:cubicBezTo>
                    <a:cubicBezTo>
                      <a:pt x="21" y="101"/>
                      <a:pt x="27" y="94"/>
                      <a:pt x="35" y="93"/>
                    </a:cubicBezTo>
                    <a:cubicBezTo>
                      <a:pt x="46" y="93"/>
                      <a:pt x="145" y="83"/>
                      <a:pt x="153" y="82"/>
                    </a:cubicBezTo>
                    <a:cubicBezTo>
                      <a:pt x="153" y="82"/>
                      <a:pt x="188" y="43"/>
                      <a:pt x="188" y="43"/>
                    </a:cubicBezTo>
                    <a:cubicBezTo>
                      <a:pt x="198" y="33"/>
                      <a:pt x="213" y="34"/>
                      <a:pt x="222" y="44"/>
                    </a:cubicBezTo>
                    <a:cubicBezTo>
                      <a:pt x="226" y="47"/>
                      <a:pt x="228" y="52"/>
                      <a:pt x="229" y="56"/>
                    </a:cubicBezTo>
                    <a:cubicBezTo>
                      <a:pt x="277" y="0"/>
                      <a:pt x="277" y="0"/>
                      <a:pt x="277" y="0"/>
                    </a:cubicBezTo>
                    <a:cubicBezTo>
                      <a:pt x="294" y="15"/>
                      <a:pt x="294" y="15"/>
                      <a:pt x="294" y="15"/>
                    </a:cubicBezTo>
                    <a:cubicBezTo>
                      <a:pt x="192" y="135"/>
                      <a:pt x="192" y="135"/>
                      <a:pt x="192" y="135"/>
                    </a:cubicBez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0" name="Freeform 61">
              <a:extLst>
                <a:ext uri="{FF2B5EF4-FFF2-40B4-BE49-F238E27FC236}">
                  <a16:creationId xmlns:a16="http://schemas.microsoft.com/office/drawing/2014/main" id="{53FF6EBE-7D94-4E72-BF25-EF178961B331}"/>
                </a:ext>
              </a:extLst>
            </p:cNvPr>
            <p:cNvSpPr>
              <a:spLocks noEditPoints="1"/>
            </p:cNvSpPr>
            <p:nvPr/>
          </p:nvSpPr>
          <p:spPr bwMode="gray">
            <a:xfrm>
              <a:off x="3311686" y="4887040"/>
              <a:ext cx="764280" cy="762442"/>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 name="グループ化 8"/>
          <p:cNvGrpSpPr/>
          <p:nvPr/>
        </p:nvGrpSpPr>
        <p:grpSpPr bwMode="gray">
          <a:xfrm>
            <a:off x="4196973" y="4528684"/>
            <a:ext cx="764280" cy="762442"/>
            <a:chOff x="4196973" y="4884284"/>
            <a:chExt cx="764280" cy="762442"/>
          </a:xfrm>
        </p:grpSpPr>
        <p:grpSp>
          <p:nvGrpSpPr>
            <p:cNvPr id="91" name="グループ化 90">
              <a:extLst>
                <a:ext uri="{FF2B5EF4-FFF2-40B4-BE49-F238E27FC236}">
                  <a16:creationId xmlns:a16="http://schemas.microsoft.com/office/drawing/2014/main" id="{7BA30D85-B9C8-4D5E-945D-A9758862CECA}"/>
                </a:ext>
              </a:extLst>
            </p:cNvPr>
            <p:cNvGrpSpPr/>
            <p:nvPr/>
          </p:nvGrpSpPr>
          <p:grpSpPr bwMode="gray">
            <a:xfrm>
              <a:off x="4401516" y="5002478"/>
              <a:ext cx="355194" cy="525442"/>
              <a:chOff x="3927475" y="6845300"/>
              <a:chExt cx="920750" cy="1362075"/>
            </a:xfrm>
            <a:solidFill>
              <a:srgbClr val="FF5050"/>
            </a:solidFill>
          </p:grpSpPr>
          <p:sp>
            <p:nvSpPr>
              <p:cNvPr id="92" name="Rectangle 65">
                <a:extLst>
                  <a:ext uri="{FF2B5EF4-FFF2-40B4-BE49-F238E27FC236}">
                    <a16:creationId xmlns:a16="http://schemas.microsoft.com/office/drawing/2014/main" id="{393D9A23-2A7A-4FDF-8942-9A7CD8F0F7D1}"/>
                  </a:ext>
                </a:extLst>
              </p:cNvPr>
              <p:cNvSpPr>
                <a:spLocks noChangeArrowheads="1"/>
              </p:cNvSpPr>
              <p:nvPr/>
            </p:nvSpPr>
            <p:spPr bwMode="gray">
              <a:xfrm>
                <a:off x="4654550" y="8015288"/>
                <a:ext cx="136525" cy="192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66">
                <a:extLst>
                  <a:ext uri="{FF2B5EF4-FFF2-40B4-BE49-F238E27FC236}">
                    <a16:creationId xmlns:a16="http://schemas.microsoft.com/office/drawing/2014/main" id="{1D455C06-7313-4B8D-B5C7-61D9EDCDF0C5}"/>
                  </a:ext>
                </a:extLst>
              </p:cNvPr>
              <p:cNvSpPr>
                <a:spLocks noChangeArrowheads="1"/>
              </p:cNvSpPr>
              <p:nvPr/>
            </p:nvSpPr>
            <p:spPr bwMode="gray">
              <a:xfrm>
                <a:off x="3984625" y="8015288"/>
                <a:ext cx="136525" cy="192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67">
                <a:extLst>
                  <a:ext uri="{FF2B5EF4-FFF2-40B4-BE49-F238E27FC236}">
                    <a16:creationId xmlns:a16="http://schemas.microsoft.com/office/drawing/2014/main" id="{E8E1B7EA-F0FB-46A5-9097-8FD27FBCFF63}"/>
                  </a:ext>
                </a:extLst>
              </p:cNvPr>
              <p:cNvSpPr>
                <a:spLocks noChangeArrowheads="1"/>
              </p:cNvSpPr>
              <p:nvPr/>
            </p:nvSpPr>
            <p:spPr bwMode="gray">
              <a:xfrm>
                <a:off x="3984625" y="7750175"/>
                <a:ext cx="806450" cy="207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68">
                <a:extLst>
                  <a:ext uri="{FF2B5EF4-FFF2-40B4-BE49-F238E27FC236}">
                    <a16:creationId xmlns:a16="http://schemas.microsoft.com/office/drawing/2014/main" id="{E3623782-BA0C-4F54-8604-A6F639B667A3}"/>
                  </a:ext>
                </a:extLst>
              </p:cNvPr>
              <p:cNvSpPr>
                <a:spLocks/>
              </p:cNvSpPr>
              <p:nvPr/>
            </p:nvSpPr>
            <p:spPr bwMode="gray">
              <a:xfrm>
                <a:off x="4332288" y="6965950"/>
                <a:ext cx="111125" cy="49212"/>
              </a:xfrm>
              <a:custGeom>
                <a:avLst/>
                <a:gdLst>
                  <a:gd name="T0" fmla="*/ 29 w 29"/>
                  <a:gd name="T1" fmla="*/ 5 h 13"/>
                  <a:gd name="T2" fmla="*/ 24 w 29"/>
                  <a:gd name="T3" fmla="*/ 0 h 13"/>
                  <a:gd name="T4" fmla="*/ 5 w 29"/>
                  <a:gd name="T5" fmla="*/ 0 h 13"/>
                  <a:gd name="T6" fmla="*/ 0 w 29"/>
                  <a:gd name="T7" fmla="*/ 5 h 13"/>
                  <a:gd name="T8" fmla="*/ 0 w 29"/>
                  <a:gd name="T9" fmla="*/ 7 h 13"/>
                  <a:gd name="T10" fmla="*/ 5 w 29"/>
                  <a:gd name="T11" fmla="*/ 13 h 13"/>
                  <a:gd name="T12" fmla="*/ 24 w 29"/>
                  <a:gd name="T13" fmla="*/ 13 h 13"/>
                  <a:gd name="T14" fmla="*/ 29 w 29"/>
                  <a:gd name="T15" fmla="*/ 7 h 13"/>
                  <a:gd name="T16" fmla="*/ 29 w 29"/>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
                    <a:moveTo>
                      <a:pt x="29" y="5"/>
                    </a:moveTo>
                    <a:cubicBezTo>
                      <a:pt x="29" y="2"/>
                      <a:pt x="27" y="0"/>
                      <a:pt x="24" y="0"/>
                    </a:cubicBezTo>
                    <a:cubicBezTo>
                      <a:pt x="5" y="0"/>
                      <a:pt x="5" y="0"/>
                      <a:pt x="5" y="0"/>
                    </a:cubicBezTo>
                    <a:cubicBezTo>
                      <a:pt x="2" y="0"/>
                      <a:pt x="0" y="2"/>
                      <a:pt x="0" y="5"/>
                    </a:cubicBezTo>
                    <a:cubicBezTo>
                      <a:pt x="0" y="7"/>
                      <a:pt x="0" y="7"/>
                      <a:pt x="0" y="7"/>
                    </a:cubicBezTo>
                    <a:cubicBezTo>
                      <a:pt x="0" y="10"/>
                      <a:pt x="2" y="13"/>
                      <a:pt x="5" y="13"/>
                    </a:cubicBezTo>
                    <a:cubicBezTo>
                      <a:pt x="24" y="13"/>
                      <a:pt x="24" y="13"/>
                      <a:pt x="24" y="13"/>
                    </a:cubicBezTo>
                    <a:cubicBezTo>
                      <a:pt x="27" y="13"/>
                      <a:pt x="29" y="10"/>
                      <a:pt x="29" y="7"/>
                    </a:cubicBezTo>
                    <a:lnTo>
                      <a:pt x="2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69">
                <a:extLst>
                  <a:ext uri="{FF2B5EF4-FFF2-40B4-BE49-F238E27FC236}">
                    <a16:creationId xmlns:a16="http://schemas.microsoft.com/office/drawing/2014/main" id="{DE44398E-6D0A-4446-800B-8F894CCFE19A}"/>
                  </a:ext>
                </a:extLst>
              </p:cNvPr>
              <p:cNvSpPr>
                <a:spLocks noEditPoints="1"/>
              </p:cNvSpPr>
              <p:nvPr/>
            </p:nvSpPr>
            <p:spPr bwMode="gray">
              <a:xfrm>
                <a:off x="3927475" y="6845300"/>
                <a:ext cx="920750" cy="847725"/>
              </a:xfrm>
              <a:custGeom>
                <a:avLst/>
                <a:gdLst>
                  <a:gd name="T0" fmla="*/ 243 w 243"/>
                  <a:gd name="T1" fmla="*/ 122 h 224"/>
                  <a:gd name="T2" fmla="*/ 121 w 243"/>
                  <a:gd name="T3" fmla="*/ 0 h 224"/>
                  <a:gd name="T4" fmla="*/ 0 w 243"/>
                  <a:gd name="T5" fmla="*/ 122 h 224"/>
                  <a:gd name="T6" fmla="*/ 30 w 243"/>
                  <a:gd name="T7" fmla="*/ 202 h 224"/>
                  <a:gd name="T8" fmla="*/ 15 w 243"/>
                  <a:gd name="T9" fmla="*/ 224 h 224"/>
                  <a:gd name="T10" fmla="*/ 228 w 243"/>
                  <a:gd name="T11" fmla="*/ 224 h 224"/>
                  <a:gd name="T12" fmla="*/ 213 w 243"/>
                  <a:gd name="T13" fmla="*/ 202 h 224"/>
                  <a:gd name="T14" fmla="*/ 243 w 243"/>
                  <a:gd name="T15" fmla="*/ 122 h 224"/>
                  <a:gd name="T16" fmla="*/ 76 w 243"/>
                  <a:gd name="T17" fmla="*/ 122 h 224"/>
                  <a:gd name="T18" fmla="*/ 121 w 243"/>
                  <a:gd name="T19" fmla="*/ 76 h 224"/>
                  <a:gd name="T20" fmla="*/ 167 w 243"/>
                  <a:gd name="T21" fmla="*/ 122 h 224"/>
                  <a:gd name="T22" fmla="*/ 163 w 243"/>
                  <a:gd name="T23" fmla="*/ 139 h 224"/>
                  <a:gd name="T24" fmla="*/ 80 w 243"/>
                  <a:gd name="T25" fmla="*/ 139 h 224"/>
                  <a:gd name="T26" fmla="*/ 76 w 243"/>
                  <a:gd name="T27" fmla="*/ 122 h 224"/>
                  <a:gd name="T28" fmla="*/ 180 w 243"/>
                  <a:gd name="T29" fmla="*/ 152 h 224"/>
                  <a:gd name="T30" fmla="*/ 187 w 243"/>
                  <a:gd name="T31" fmla="*/ 132 h 224"/>
                  <a:gd name="T32" fmla="*/ 221 w 243"/>
                  <a:gd name="T33" fmla="*/ 132 h 224"/>
                  <a:gd name="T34" fmla="*/ 201 w 243"/>
                  <a:gd name="T35" fmla="*/ 183 h 224"/>
                  <a:gd name="T36" fmla="*/ 180 w 243"/>
                  <a:gd name="T37" fmla="*/ 152 h 224"/>
                  <a:gd name="T38" fmla="*/ 121 w 243"/>
                  <a:gd name="T39" fmla="*/ 21 h 224"/>
                  <a:gd name="T40" fmla="*/ 221 w 243"/>
                  <a:gd name="T41" fmla="*/ 111 h 224"/>
                  <a:gd name="T42" fmla="*/ 187 w 243"/>
                  <a:gd name="T43" fmla="*/ 111 h 224"/>
                  <a:gd name="T44" fmla="*/ 121 w 243"/>
                  <a:gd name="T45" fmla="*/ 56 h 224"/>
                  <a:gd name="T46" fmla="*/ 56 w 243"/>
                  <a:gd name="T47" fmla="*/ 111 h 224"/>
                  <a:gd name="T48" fmla="*/ 21 w 243"/>
                  <a:gd name="T49" fmla="*/ 111 h 224"/>
                  <a:gd name="T50" fmla="*/ 121 w 243"/>
                  <a:gd name="T51" fmla="*/ 21 h 224"/>
                  <a:gd name="T52" fmla="*/ 21 w 243"/>
                  <a:gd name="T53" fmla="*/ 132 h 224"/>
                  <a:gd name="T54" fmla="*/ 56 w 243"/>
                  <a:gd name="T55" fmla="*/ 132 h 224"/>
                  <a:gd name="T56" fmla="*/ 63 w 243"/>
                  <a:gd name="T57" fmla="*/ 152 h 224"/>
                  <a:gd name="T58" fmla="*/ 42 w 243"/>
                  <a:gd name="T59" fmla="*/ 183 h 224"/>
                  <a:gd name="T60" fmla="*/ 21 w 243"/>
                  <a:gd name="T61" fmla="*/ 1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224">
                    <a:moveTo>
                      <a:pt x="243" y="122"/>
                    </a:moveTo>
                    <a:cubicBezTo>
                      <a:pt x="243" y="54"/>
                      <a:pt x="189" y="0"/>
                      <a:pt x="121" y="0"/>
                    </a:cubicBezTo>
                    <a:cubicBezTo>
                      <a:pt x="54" y="0"/>
                      <a:pt x="0" y="54"/>
                      <a:pt x="0" y="122"/>
                    </a:cubicBezTo>
                    <a:cubicBezTo>
                      <a:pt x="0" y="152"/>
                      <a:pt x="11" y="180"/>
                      <a:pt x="30" y="202"/>
                    </a:cubicBezTo>
                    <a:cubicBezTo>
                      <a:pt x="15" y="224"/>
                      <a:pt x="15" y="224"/>
                      <a:pt x="15" y="224"/>
                    </a:cubicBezTo>
                    <a:cubicBezTo>
                      <a:pt x="228" y="224"/>
                      <a:pt x="228" y="224"/>
                      <a:pt x="228" y="224"/>
                    </a:cubicBezTo>
                    <a:cubicBezTo>
                      <a:pt x="213" y="202"/>
                      <a:pt x="213" y="202"/>
                      <a:pt x="213" y="202"/>
                    </a:cubicBezTo>
                    <a:cubicBezTo>
                      <a:pt x="232" y="180"/>
                      <a:pt x="243" y="152"/>
                      <a:pt x="243" y="122"/>
                    </a:cubicBezTo>
                    <a:close/>
                    <a:moveTo>
                      <a:pt x="76" y="122"/>
                    </a:moveTo>
                    <a:cubicBezTo>
                      <a:pt x="76" y="97"/>
                      <a:pt x="96" y="76"/>
                      <a:pt x="121" y="76"/>
                    </a:cubicBezTo>
                    <a:cubicBezTo>
                      <a:pt x="147" y="76"/>
                      <a:pt x="167" y="97"/>
                      <a:pt x="167" y="122"/>
                    </a:cubicBezTo>
                    <a:cubicBezTo>
                      <a:pt x="167" y="128"/>
                      <a:pt x="166" y="134"/>
                      <a:pt x="163" y="139"/>
                    </a:cubicBezTo>
                    <a:cubicBezTo>
                      <a:pt x="80" y="139"/>
                      <a:pt x="80" y="139"/>
                      <a:pt x="80" y="139"/>
                    </a:cubicBezTo>
                    <a:cubicBezTo>
                      <a:pt x="77" y="134"/>
                      <a:pt x="76" y="128"/>
                      <a:pt x="76" y="122"/>
                    </a:cubicBezTo>
                    <a:close/>
                    <a:moveTo>
                      <a:pt x="180" y="152"/>
                    </a:moveTo>
                    <a:cubicBezTo>
                      <a:pt x="183" y="146"/>
                      <a:pt x="186" y="139"/>
                      <a:pt x="187" y="132"/>
                    </a:cubicBezTo>
                    <a:cubicBezTo>
                      <a:pt x="221" y="132"/>
                      <a:pt x="221" y="132"/>
                      <a:pt x="221" y="132"/>
                    </a:cubicBezTo>
                    <a:cubicBezTo>
                      <a:pt x="219" y="151"/>
                      <a:pt x="212" y="169"/>
                      <a:pt x="201" y="183"/>
                    </a:cubicBezTo>
                    <a:lnTo>
                      <a:pt x="180" y="152"/>
                    </a:lnTo>
                    <a:close/>
                    <a:moveTo>
                      <a:pt x="121" y="21"/>
                    </a:moveTo>
                    <a:cubicBezTo>
                      <a:pt x="173" y="21"/>
                      <a:pt x="216" y="61"/>
                      <a:pt x="221" y="111"/>
                    </a:cubicBezTo>
                    <a:cubicBezTo>
                      <a:pt x="187" y="111"/>
                      <a:pt x="187" y="111"/>
                      <a:pt x="187" y="111"/>
                    </a:cubicBezTo>
                    <a:cubicBezTo>
                      <a:pt x="182" y="80"/>
                      <a:pt x="154" y="56"/>
                      <a:pt x="121" y="56"/>
                    </a:cubicBezTo>
                    <a:cubicBezTo>
                      <a:pt x="89" y="56"/>
                      <a:pt x="61" y="80"/>
                      <a:pt x="56" y="111"/>
                    </a:cubicBezTo>
                    <a:cubicBezTo>
                      <a:pt x="21" y="111"/>
                      <a:pt x="21" y="111"/>
                      <a:pt x="21" y="111"/>
                    </a:cubicBezTo>
                    <a:cubicBezTo>
                      <a:pt x="27" y="61"/>
                      <a:pt x="70" y="21"/>
                      <a:pt x="121" y="21"/>
                    </a:cubicBezTo>
                    <a:close/>
                    <a:moveTo>
                      <a:pt x="21" y="132"/>
                    </a:moveTo>
                    <a:cubicBezTo>
                      <a:pt x="56" y="132"/>
                      <a:pt x="56" y="132"/>
                      <a:pt x="56" y="132"/>
                    </a:cubicBezTo>
                    <a:cubicBezTo>
                      <a:pt x="57" y="139"/>
                      <a:pt x="60" y="146"/>
                      <a:pt x="63" y="152"/>
                    </a:cubicBezTo>
                    <a:cubicBezTo>
                      <a:pt x="42" y="183"/>
                      <a:pt x="42" y="183"/>
                      <a:pt x="42" y="183"/>
                    </a:cubicBezTo>
                    <a:cubicBezTo>
                      <a:pt x="31" y="169"/>
                      <a:pt x="23" y="151"/>
                      <a:pt x="21"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Freeform 70">
              <a:extLst>
                <a:ext uri="{FF2B5EF4-FFF2-40B4-BE49-F238E27FC236}">
                  <a16:creationId xmlns:a16="http://schemas.microsoft.com/office/drawing/2014/main" id="{2EB70B94-20EF-4F94-B629-02224C3EA80A}"/>
                </a:ext>
              </a:extLst>
            </p:cNvPr>
            <p:cNvSpPr>
              <a:spLocks noEditPoints="1"/>
            </p:cNvSpPr>
            <p:nvPr/>
          </p:nvSpPr>
          <p:spPr bwMode="gray">
            <a:xfrm>
              <a:off x="4196973" y="4884284"/>
              <a:ext cx="764280" cy="762442"/>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グループ化 9"/>
          <p:cNvGrpSpPr/>
          <p:nvPr/>
        </p:nvGrpSpPr>
        <p:grpSpPr bwMode="gray">
          <a:xfrm>
            <a:off x="5580641" y="4539602"/>
            <a:ext cx="763667" cy="761830"/>
            <a:chOff x="5580641" y="4895202"/>
            <a:chExt cx="763667" cy="761830"/>
          </a:xfrm>
        </p:grpSpPr>
        <p:grpSp>
          <p:nvGrpSpPr>
            <p:cNvPr id="98" name="グループ化 97">
              <a:extLst>
                <a:ext uri="{FF2B5EF4-FFF2-40B4-BE49-F238E27FC236}">
                  <a16:creationId xmlns:a16="http://schemas.microsoft.com/office/drawing/2014/main" id="{7A0E240F-A30A-4383-A086-B96D7969CED3}"/>
                </a:ext>
              </a:extLst>
            </p:cNvPr>
            <p:cNvGrpSpPr/>
            <p:nvPr/>
          </p:nvGrpSpPr>
          <p:grpSpPr bwMode="gray">
            <a:xfrm>
              <a:off x="5640657" y="4968079"/>
              <a:ext cx="567698" cy="596481"/>
              <a:chOff x="4459288" y="7469188"/>
              <a:chExt cx="1471612" cy="1546225"/>
            </a:xfrm>
            <a:solidFill>
              <a:srgbClr val="FF5050"/>
            </a:solidFill>
          </p:grpSpPr>
          <p:sp>
            <p:nvSpPr>
              <p:cNvPr id="99" name="Freeform 74">
                <a:extLst>
                  <a:ext uri="{FF2B5EF4-FFF2-40B4-BE49-F238E27FC236}">
                    <a16:creationId xmlns:a16="http://schemas.microsoft.com/office/drawing/2014/main" id="{7B936D69-EA9E-4003-9CC2-6EF50CE9B108}"/>
                  </a:ext>
                </a:extLst>
              </p:cNvPr>
              <p:cNvSpPr>
                <a:spLocks/>
              </p:cNvSpPr>
              <p:nvPr/>
            </p:nvSpPr>
            <p:spPr bwMode="gray">
              <a:xfrm>
                <a:off x="4910138" y="7685088"/>
                <a:ext cx="282575" cy="287338"/>
              </a:xfrm>
              <a:custGeom>
                <a:avLst/>
                <a:gdLst>
                  <a:gd name="T0" fmla="*/ 46 w 75"/>
                  <a:gd name="T1" fmla="*/ 71 h 76"/>
                  <a:gd name="T2" fmla="*/ 71 w 75"/>
                  <a:gd name="T3" fmla="*/ 30 h 76"/>
                  <a:gd name="T4" fmla="*/ 29 w 75"/>
                  <a:gd name="T5" fmla="*/ 5 h 76"/>
                  <a:gd name="T6" fmla="*/ 5 w 75"/>
                  <a:gd name="T7" fmla="*/ 47 h 76"/>
                  <a:gd name="T8" fmla="*/ 46 w 75"/>
                  <a:gd name="T9" fmla="*/ 71 h 76"/>
                </a:gdLst>
                <a:ahLst/>
                <a:cxnLst>
                  <a:cxn ang="0">
                    <a:pos x="T0" y="T1"/>
                  </a:cxn>
                  <a:cxn ang="0">
                    <a:pos x="T2" y="T3"/>
                  </a:cxn>
                  <a:cxn ang="0">
                    <a:pos x="T4" y="T5"/>
                  </a:cxn>
                  <a:cxn ang="0">
                    <a:pos x="T6" y="T7"/>
                  </a:cxn>
                  <a:cxn ang="0">
                    <a:pos x="T8" y="T9"/>
                  </a:cxn>
                </a:cxnLst>
                <a:rect l="0" t="0" r="r" b="b"/>
                <a:pathLst>
                  <a:path w="75" h="76">
                    <a:moveTo>
                      <a:pt x="46" y="71"/>
                    </a:moveTo>
                    <a:cubicBezTo>
                      <a:pt x="64" y="67"/>
                      <a:pt x="75" y="48"/>
                      <a:pt x="71" y="30"/>
                    </a:cubicBezTo>
                    <a:cubicBezTo>
                      <a:pt x="66" y="11"/>
                      <a:pt x="47" y="0"/>
                      <a:pt x="29" y="5"/>
                    </a:cubicBezTo>
                    <a:cubicBezTo>
                      <a:pt x="11" y="10"/>
                      <a:pt x="0" y="28"/>
                      <a:pt x="5" y="47"/>
                    </a:cubicBezTo>
                    <a:cubicBezTo>
                      <a:pt x="9" y="65"/>
                      <a:pt x="28" y="76"/>
                      <a:pt x="4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75">
                <a:extLst>
                  <a:ext uri="{FF2B5EF4-FFF2-40B4-BE49-F238E27FC236}">
                    <a16:creationId xmlns:a16="http://schemas.microsoft.com/office/drawing/2014/main" id="{82CE69A4-5389-4155-AB7E-90E067D8140D}"/>
                  </a:ext>
                </a:extLst>
              </p:cNvPr>
              <p:cNvSpPr>
                <a:spLocks/>
              </p:cNvSpPr>
              <p:nvPr/>
            </p:nvSpPr>
            <p:spPr bwMode="gray">
              <a:xfrm>
                <a:off x="4735513" y="8334375"/>
                <a:ext cx="669925" cy="677863"/>
              </a:xfrm>
              <a:custGeom>
                <a:avLst/>
                <a:gdLst>
                  <a:gd name="T0" fmla="*/ 125 w 177"/>
                  <a:gd name="T1" fmla="*/ 0 h 179"/>
                  <a:gd name="T2" fmla="*/ 122 w 177"/>
                  <a:gd name="T3" fmla="*/ 24 h 179"/>
                  <a:gd name="T4" fmla="*/ 133 w 177"/>
                  <a:gd name="T5" fmla="*/ 33 h 179"/>
                  <a:gd name="T6" fmla="*/ 155 w 177"/>
                  <a:gd name="T7" fmla="*/ 84 h 179"/>
                  <a:gd name="T8" fmla="*/ 133 w 177"/>
                  <a:gd name="T9" fmla="*/ 135 h 179"/>
                  <a:gd name="T10" fmla="*/ 82 w 177"/>
                  <a:gd name="T11" fmla="*/ 157 h 179"/>
                  <a:gd name="T12" fmla="*/ 31 w 177"/>
                  <a:gd name="T13" fmla="*/ 135 h 179"/>
                  <a:gd name="T14" fmla="*/ 13 w 177"/>
                  <a:gd name="T15" fmla="*/ 104 h 179"/>
                  <a:gd name="T16" fmla="*/ 0 w 177"/>
                  <a:gd name="T17" fmla="*/ 132 h 179"/>
                  <a:gd name="T18" fmla="*/ 82 w 177"/>
                  <a:gd name="T19" fmla="*/ 179 h 179"/>
                  <a:gd name="T20" fmla="*/ 177 w 177"/>
                  <a:gd name="T21" fmla="*/ 84 h 179"/>
                  <a:gd name="T22" fmla="*/ 125 w 177"/>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79">
                    <a:moveTo>
                      <a:pt x="125" y="0"/>
                    </a:moveTo>
                    <a:cubicBezTo>
                      <a:pt x="122" y="24"/>
                      <a:pt x="122" y="24"/>
                      <a:pt x="122" y="24"/>
                    </a:cubicBezTo>
                    <a:cubicBezTo>
                      <a:pt x="126" y="27"/>
                      <a:pt x="130" y="30"/>
                      <a:pt x="133" y="33"/>
                    </a:cubicBezTo>
                    <a:cubicBezTo>
                      <a:pt x="147" y="47"/>
                      <a:pt x="155" y="65"/>
                      <a:pt x="155" y="84"/>
                    </a:cubicBezTo>
                    <a:cubicBezTo>
                      <a:pt x="155" y="104"/>
                      <a:pt x="147" y="122"/>
                      <a:pt x="133" y="135"/>
                    </a:cubicBezTo>
                    <a:cubicBezTo>
                      <a:pt x="120" y="149"/>
                      <a:pt x="102" y="157"/>
                      <a:pt x="82" y="157"/>
                    </a:cubicBezTo>
                    <a:cubicBezTo>
                      <a:pt x="63" y="157"/>
                      <a:pt x="45" y="149"/>
                      <a:pt x="31" y="135"/>
                    </a:cubicBezTo>
                    <a:cubicBezTo>
                      <a:pt x="22" y="127"/>
                      <a:pt x="16" y="116"/>
                      <a:pt x="13" y="104"/>
                    </a:cubicBezTo>
                    <a:cubicBezTo>
                      <a:pt x="0" y="132"/>
                      <a:pt x="0" y="132"/>
                      <a:pt x="0" y="132"/>
                    </a:cubicBezTo>
                    <a:cubicBezTo>
                      <a:pt x="17" y="161"/>
                      <a:pt x="49" y="179"/>
                      <a:pt x="82" y="179"/>
                    </a:cubicBezTo>
                    <a:cubicBezTo>
                      <a:pt x="134" y="179"/>
                      <a:pt x="177" y="136"/>
                      <a:pt x="177" y="84"/>
                    </a:cubicBezTo>
                    <a:cubicBezTo>
                      <a:pt x="177" y="49"/>
                      <a:pt x="156" y="16"/>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76">
                <a:extLst>
                  <a:ext uri="{FF2B5EF4-FFF2-40B4-BE49-F238E27FC236}">
                    <a16:creationId xmlns:a16="http://schemas.microsoft.com/office/drawing/2014/main" id="{9AB5E5FD-06EF-4860-A29B-F46444240D86}"/>
                  </a:ext>
                </a:extLst>
              </p:cNvPr>
              <p:cNvSpPr>
                <a:spLocks/>
              </p:cNvSpPr>
              <p:nvPr/>
            </p:nvSpPr>
            <p:spPr bwMode="gray">
              <a:xfrm>
                <a:off x="4459288" y="8002588"/>
                <a:ext cx="700087" cy="922338"/>
              </a:xfrm>
              <a:custGeom>
                <a:avLst/>
                <a:gdLst>
                  <a:gd name="T0" fmla="*/ 175 w 185"/>
                  <a:gd name="T1" fmla="*/ 122 h 244"/>
                  <a:gd name="T2" fmla="*/ 184 w 185"/>
                  <a:gd name="T3" fmla="*/ 31 h 244"/>
                  <a:gd name="T4" fmla="*/ 161 w 185"/>
                  <a:gd name="T5" fmla="*/ 1 h 244"/>
                  <a:gd name="T6" fmla="*/ 134 w 185"/>
                  <a:gd name="T7" fmla="*/ 12 h 244"/>
                  <a:gd name="T8" fmla="*/ 91 w 185"/>
                  <a:gd name="T9" fmla="*/ 54 h 244"/>
                  <a:gd name="T10" fmla="*/ 47 w 185"/>
                  <a:gd name="T11" fmla="*/ 58 h 244"/>
                  <a:gd name="T12" fmla="*/ 34 w 185"/>
                  <a:gd name="T13" fmla="*/ 71 h 244"/>
                  <a:gd name="T14" fmla="*/ 34 w 185"/>
                  <a:gd name="T15" fmla="*/ 72 h 244"/>
                  <a:gd name="T16" fmla="*/ 48 w 185"/>
                  <a:gd name="T17" fmla="*/ 86 h 244"/>
                  <a:gd name="T18" fmla="*/ 94 w 185"/>
                  <a:gd name="T19" fmla="*/ 86 h 244"/>
                  <a:gd name="T20" fmla="*/ 106 w 185"/>
                  <a:gd name="T21" fmla="*/ 82 h 244"/>
                  <a:gd name="T22" fmla="*/ 124 w 185"/>
                  <a:gd name="T23" fmla="*/ 68 h 244"/>
                  <a:gd name="T24" fmla="*/ 120 w 185"/>
                  <a:gd name="T25" fmla="*/ 113 h 244"/>
                  <a:gd name="T26" fmla="*/ 62 w 185"/>
                  <a:gd name="T27" fmla="*/ 117 h 244"/>
                  <a:gd name="T28" fmla="*/ 31 w 185"/>
                  <a:gd name="T29" fmla="*/ 140 h 244"/>
                  <a:gd name="T30" fmla="*/ 4 w 185"/>
                  <a:gd name="T31" fmla="*/ 215 h 244"/>
                  <a:gd name="T32" fmla="*/ 13 w 185"/>
                  <a:gd name="T33" fmla="*/ 240 h 244"/>
                  <a:gd name="T34" fmla="*/ 37 w 185"/>
                  <a:gd name="T35" fmla="*/ 230 h 244"/>
                  <a:gd name="T36" fmla="*/ 68 w 185"/>
                  <a:gd name="T37" fmla="*/ 164 h 244"/>
                  <a:gd name="T38" fmla="*/ 128 w 185"/>
                  <a:gd name="T39" fmla="*/ 164 h 244"/>
                  <a:gd name="T40" fmla="*/ 175 w 185"/>
                  <a:gd name="T4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44">
                    <a:moveTo>
                      <a:pt x="175" y="122"/>
                    </a:moveTo>
                    <a:cubicBezTo>
                      <a:pt x="184" y="31"/>
                      <a:pt x="184" y="31"/>
                      <a:pt x="184" y="31"/>
                    </a:cubicBezTo>
                    <a:cubicBezTo>
                      <a:pt x="185" y="16"/>
                      <a:pt x="176" y="3"/>
                      <a:pt x="161" y="1"/>
                    </a:cubicBezTo>
                    <a:cubicBezTo>
                      <a:pt x="151" y="0"/>
                      <a:pt x="140" y="5"/>
                      <a:pt x="134" y="12"/>
                    </a:cubicBezTo>
                    <a:cubicBezTo>
                      <a:pt x="91" y="54"/>
                      <a:pt x="91" y="54"/>
                      <a:pt x="91" y="54"/>
                    </a:cubicBezTo>
                    <a:cubicBezTo>
                      <a:pt x="47" y="58"/>
                      <a:pt x="47" y="58"/>
                      <a:pt x="47" y="58"/>
                    </a:cubicBezTo>
                    <a:cubicBezTo>
                      <a:pt x="39" y="58"/>
                      <a:pt x="34" y="64"/>
                      <a:pt x="34" y="71"/>
                    </a:cubicBezTo>
                    <a:cubicBezTo>
                      <a:pt x="34" y="72"/>
                      <a:pt x="34" y="72"/>
                      <a:pt x="34" y="72"/>
                    </a:cubicBezTo>
                    <a:cubicBezTo>
                      <a:pt x="34" y="80"/>
                      <a:pt x="40" y="86"/>
                      <a:pt x="48" y="86"/>
                    </a:cubicBezTo>
                    <a:cubicBezTo>
                      <a:pt x="94" y="86"/>
                      <a:pt x="94" y="86"/>
                      <a:pt x="94" y="86"/>
                    </a:cubicBezTo>
                    <a:cubicBezTo>
                      <a:pt x="98" y="86"/>
                      <a:pt x="102" y="85"/>
                      <a:pt x="106" y="82"/>
                    </a:cubicBezTo>
                    <a:cubicBezTo>
                      <a:pt x="124" y="68"/>
                      <a:pt x="124" y="68"/>
                      <a:pt x="124" y="68"/>
                    </a:cubicBezTo>
                    <a:cubicBezTo>
                      <a:pt x="120" y="113"/>
                      <a:pt x="120" y="113"/>
                      <a:pt x="120" y="113"/>
                    </a:cubicBezTo>
                    <a:cubicBezTo>
                      <a:pt x="62" y="117"/>
                      <a:pt x="62" y="117"/>
                      <a:pt x="62" y="117"/>
                    </a:cubicBezTo>
                    <a:cubicBezTo>
                      <a:pt x="45" y="118"/>
                      <a:pt x="38" y="124"/>
                      <a:pt x="31" y="140"/>
                    </a:cubicBezTo>
                    <a:cubicBezTo>
                      <a:pt x="4" y="215"/>
                      <a:pt x="4" y="215"/>
                      <a:pt x="4" y="215"/>
                    </a:cubicBezTo>
                    <a:cubicBezTo>
                      <a:pt x="0" y="225"/>
                      <a:pt x="4" y="235"/>
                      <a:pt x="13" y="240"/>
                    </a:cubicBezTo>
                    <a:cubicBezTo>
                      <a:pt x="22" y="244"/>
                      <a:pt x="33" y="240"/>
                      <a:pt x="37" y="230"/>
                    </a:cubicBezTo>
                    <a:cubicBezTo>
                      <a:pt x="68" y="164"/>
                      <a:pt x="68" y="164"/>
                      <a:pt x="68" y="164"/>
                    </a:cubicBezTo>
                    <a:cubicBezTo>
                      <a:pt x="128" y="164"/>
                      <a:pt x="128" y="164"/>
                      <a:pt x="128" y="164"/>
                    </a:cubicBezTo>
                    <a:cubicBezTo>
                      <a:pt x="158" y="164"/>
                      <a:pt x="172" y="151"/>
                      <a:pt x="175"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77">
                <a:extLst>
                  <a:ext uri="{FF2B5EF4-FFF2-40B4-BE49-F238E27FC236}">
                    <a16:creationId xmlns:a16="http://schemas.microsoft.com/office/drawing/2014/main" id="{DCCC2D52-722F-4ACA-BA29-0C9C268B60C6}"/>
                  </a:ext>
                </a:extLst>
              </p:cNvPr>
              <p:cNvSpPr>
                <a:spLocks/>
              </p:cNvSpPr>
              <p:nvPr/>
            </p:nvSpPr>
            <p:spPr bwMode="gray">
              <a:xfrm>
                <a:off x="5529263" y="7469188"/>
                <a:ext cx="284162" cy="287338"/>
              </a:xfrm>
              <a:custGeom>
                <a:avLst/>
                <a:gdLst>
                  <a:gd name="T0" fmla="*/ 46 w 75"/>
                  <a:gd name="T1" fmla="*/ 71 h 76"/>
                  <a:gd name="T2" fmla="*/ 71 w 75"/>
                  <a:gd name="T3" fmla="*/ 29 h 76"/>
                  <a:gd name="T4" fmla="*/ 29 w 75"/>
                  <a:gd name="T5" fmla="*/ 5 h 76"/>
                  <a:gd name="T6" fmla="*/ 5 w 75"/>
                  <a:gd name="T7" fmla="*/ 46 h 76"/>
                  <a:gd name="T8" fmla="*/ 46 w 75"/>
                  <a:gd name="T9" fmla="*/ 71 h 76"/>
                </a:gdLst>
                <a:ahLst/>
                <a:cxnLst>
                  <a:cxn ang="0">
                    <a:pos x="T0" y="T1"/>
                  </a:cxn>
                  <a:cxn ang="0">
                    <a:pos x="T2" y="T3"/>
                  </a:cxn>
                  <a:cxn ang="0">
                    <a:pos x="T4" y="T5"/>
                  </a:cxn>
                  <a:cxn ang="0">
                    <a:pos x="T6" y="T7"/>
                  </a:cxn>
                  <a:cxn ang="0">
                    <a:pos x="T8" y="T9"/>
                  </a:cxn>
                </a:cxnLst>
                <a:rect l="0" t="0" r="r" b="b"/>
                <a:pathLst>
                  <a:path w="75" h="76">
                    <a:moveTo>
                      <a:pt x="46" y="71"/>
                    </a:moveTo>
                    <a:cubicBezTo>
                      <a:pt x="64" y="66"/>
                      <a:pt x="75" y="48"/>
                      <a:pt x="71" y="29"/>
                    </a:cubicBezTo>
                    <a:cubicBezTo>
                      <a:pt x="66" y="11"/>
                      <a:pt x="47" y="0"/>
                      <a:pt x="29" y="5"/>
                    </a:cubicBezTo>
                    <a:cubicBezTo>
                      <a:pt x="11" y="9"/>
                      <a:pt x="0" y="28"/>
                      <a:pt x="5" y="46"/>
                    </a:cubicBezTo>
                    <a:cubicBezTo>
                      <a:pt x="9" y="65"/>
                      <a:pt x="28" y="76"/>
                      <a:pt x="4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78">
                <a:extLst>
                  <a:ext uri="{FF2B5EF4-FFF2-40B4-BE49-F238E27FC236}">
                    <a16:creationId xmlns:a16="http://schemas.microsoft.com/office/drawing/2014/main" id="{CA5042F1-F5CF-4CE5-B0AB-4AC28EB164B0}"/>
                  </a:ext>
                </a:extLst>
              </p:cNvPr>
              <p:cNvSpPr>
                <a:spLocks/>
              </p:cNvSpPr>
              <p:nvPr/>
            </p:nvSpPr>
            <p:spPr bwMode="gray">
              <a:xfrm>
                <a:off x="5238750" y="7756525"/>
                <a:ext cx="692150" cy="1258888"/>
              </a:xfrm>
              <a:custGeom>
                <a:avLst/>
                <a:gdLst>
                  <a:gd name="T0" fmla="*/ 180 w 183"/>
                  <a:gd name="T1" fmla="*/ 158 h 333"/>
                  <a:gd name="T2" fmla="*/ 165 w 183"/>
                  <a:gd name="T3" fmla="*/ 37 h 333"/>
                  <a:gd name="T4" fmla="*/ 106 w 183"/>
                  <a:gd name="T5" fmla="*/ 18 h 333"/>
                  <a:gd name="T6" fmla="*/ 58 w 183"/>
                  <a:gd name="T7" fmla="*/ 62 h 333"/>
                  <a:gd name="T8" fmla="*/ 11 w 183"/>
                  <a:gd name="T9" fmla="*/ 79 h 333"/>
                  <a:gd name="T10" fmla="*/ 3 w 183"/>
                  <a:gd name="T11" fmla="*/ 97 h 333"/>
                  <a:gd name="T12" fmla="*/ 3 w 183"/>
                  <a:gd name="T13" fmla="*/ 97 h 333"/>
                  <a:gd name="T14" fmla="*/ 20 w 183"/>
                  <a:gd name="T15" fmla="*/ 107 h 333"/>
                  <a:gd name="T16" fmla="*/ 55 w 183"/>
                  <a:gd name="T17" fmla="*/ 97 h 333"/>
                  <a:gd name="T18" fmla="*/ 77 w 183"/>
                  <a:gd name="T19" fmla="*/ 88 h 333"/>
                  <a:gd name="T20" fmla="*/ 94 w 183"/>
                  <a:gd name="T21" fmla="*/ 77 h 333"/>
                  <a:gd name="T22" fmla="*/ 104 w 183"/>
                  <a:gd name="T23" fmla="*/ 153 h 333"/>
                  <a:gd name="T24" fmla="*/ 96 w 183"/>
                  <a:gd name="T25" fmla="*/ 181 h 333"/>
                  <a:gd name="T26" fmla="*/ 57 w 183"/>
                  <a:gd name="T27" fmla="*/ 302 h 333"/>
                  <a:gd name="T28" fmla="*/ 68 w 183"/>
                  <a:gd name="T29" fmla="*/ 325 h 333"/>
                  <a:gd name="T30" fmla="*/ 69 w 183"/>
                  <a:gd name="T31" fmla="*/ 326 h 333"/>
                  <a:gd name="T32" fmla="*/ 91 w 183"/>
                  <a:gd name="T33" fmla="*/ 315 h 333"/>
                  <a:gd name="T34" fmla="*/ 135 w 183"/>
                  <a:gd name="T35" fmla="*/ 209 h 333"/>
                  <a:gd name="T36" fmla="*/ 146 w 183"/>
                  <a:gd name="T37" fmla="*/ 315 h 333"/>
                  <a:gd name="T38" fmla="*/ 165 w 183"/>
                  <a:gd name="T39" fmla="*/ 332 h 333"/>
                  <a:gd name="T40" fmla="*/ 166 w 183"/>
                  <a:gd name="T41" fmla="*/ 332 h 333"/>
                  <a:gd name="T42" fmla="*/ 183 w 183"/>
                  <a:gd name="T43" fmla="*/ 314 h 333"/>
                  <a:gd name="T44" fmla="*/ 180 w 183"/>
                  <a:gd name="T45" fmla="*/ 15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33">
                    <a:moveTo>
                      <a:pt x="180" y="158"/>
                    </a:moveTo>
                    <a:cubicBezTo>
                      <a:pt x="165" y="37"/>
                      <a:pt x="165" y="37"/>
                      <a:pt x="165" y="37"/>
                    </a:cubicBezTo>
                    <a:cubicBezTo>
                      <a:pt x="161" y="7"/>
                      <a:pt x="126" y="0"/>
                      <a:pt x="106" y="18"/>
                    </a:cubicBezTo>
                    <a:cubicBezTo>
                      <a:pt x="58" y="62"/>
                      <a:pt x="58" y="62"/>
                      <a:pt x="58" y="62"/>
                    </a:cubicBezTo>
                    <a:cubicBezTo>
                      <a:pt x="11" y="79"/>
                      <a:pt x="11" y="79"/>
                      <a:pt x="11" y="79"/>
                    </a:cubicBezTo>
                    <a:cubicBezTo>
                      <a:pt x="4" y="82"/>
                      <a:pt x="0" y="90"/>
                      <a:pt x="3" y="97"/>
                    </a:cubicBezTo>
                    <a:cubicBezTo>
                      <a:pt x="3" y="97"/>
                      <a:pt x="3" y="97"/>
                      <a:pt x="3" y="97"/>
                    </a:cubicBezTo>
                    <a:cubicBezTo>
                      <a:pt x="5" y="105"/>
                      <a:pt x="12" y="109"/>
                      <a:pt x="20" y="107"/>
                    </a:cubicBezTo>
                    <a:cubicBezTo>
                      <a:pt x="55" y="97"/>
                      <a:pt x="55" y="97"/>
                      <a:pt x="55" y="97"/>
                    </a:cubicBezTo>
                    <a:cubicBezTo>
                      <a:pt x="63" y="96"/>
                      <a:pt x="70" y="92"/>
                      <a:pt x="77" y="88"/>
                    </a:cubicBezTo>
                    <a:cubicBezTo>
                      <a:pt x="94" y="77"/>
                      <a:pt x="94" y="77"/>
                      <a:pt x="94" y="77"/>
                    </a:cubicBezTo>
                    <a:cubicBezTo>
                      <a:pt x="104" y="153"/>
                      <a:pt x="104" y="153"/>
                      <a:pt x="104" y="153"/>
                    </a:cubicBezTo>
                    <a:cubicBezTo>
                      <a:pt x="104" y="158"/>
                      <a:pt x="97" y="176"/>
                      <a:pt x="96" y="181"/>
                    </a:cubicBezTo>
                    <a:cubicBezTo>
                      <a:pt x="57" y="302"/>
                      <a:pt x="57" y="302"/>
                      <a:pt x="57" y="302"/>
                    </a:cubicBezTo>
                    <a:cubicBezTo>
                      <a:pt x="53" y="312"/>
                      <a:pt x="59" y="322"/>
                      <a:pt x="68" y="325"/>
                    </a:cubicBezTo>
                    <a:cubicBezTo>
                      <a:pt x="69" y="326"/>
                      <a:pt x="69" y="326"/>
                      <a:pt x="69" y="326"/>
                    </a:cubicBezTo>
                    <a:cubicBezTo>
                      <a:pt x="78" y="328"/>
                      <a:pt x="88" y="324"/>
                      <a:pt x="91" y="315"/>
                    </a:cubicBezTo>
                    <a:cubicBezTo>
                      <a:pt x="135" y="209"/>
                      <a:pt x="135" y="209"/>
                      <a:pt x="135" y="209"/>
                    </a:cubicBezTo>
                    <a:cubicBezTo>
                      <a:pt x="146" y="315"/>
                      <a:pt x="146" y="315"/>
                      <a:pt x="146" y="315"/>
                    </a:cubicBezTo>
                    <a:cubicBezTo>
                      <a:pt x="147" y="325"/>
                      <a:pt x="155" y="333"/>
                      <a:pt x="165" y="332"/>
                    </a:cubicBezTo>
                    <a:cubicBezTo>
                      <a:pt x="166" y="332"/>
                      <a:pt x="166" y="332"/>
                      <a:pt x="166" y="332"/>
                    </a:cubicBezTo>
                    <a:cubicBezTo>
                      <a:pt x="175" y="331"/>
                      <a:pt x="183" y="323"/>
                      <a:pt x="183" y="314"/>
                    </a:cubicBezTo>
                    <a:lnTo>
                      <a:pt x="1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4" name="Freeform 79">
              <a:extLst>
                <a:ext uri="{FF2B5EF4-FFF2-40B4-BE49-F238E27FC236}">
                  <a16:creationId xmlns:a16="http://schemas.microsoft.com/office/drawing/2014/main" id="{CDE05C9E-7B7B-4770-9A30-D32FD9FF2D0B}"/>
                </a:ext>
              </a:extLst>
            </p:cNvPr>
            <p:cNvSpPr>
              <a:spLocks noEditPoints="1"/>
            </p:cNvSpPr>
            <p:nvPr/>
          </p:nvSpPr>
          <p:spPr bwMode="gray">
            <a:xfrm>
              <a:off x="5580641" y="4895202"/>
              <a:ext cx="763667" cy="76183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
        <p:nvSpPr>
          <p:cNvPr id="118" name="テキスト ボックス 117"/>
          <p:cNvSpPr txBox="1"/>
          <p:nvPr/>
        </p:nvSpPr>
        <p:spPr bwMode="gray">
          <a:xfrm>
            <a:off x="412117" y="5300354"/>
            <a:ext cx="800219" cy="215444"/>
          </a:xfrm>
          <a:prstGeom prst="rect">
            <a:avLst/>
          </a:prstGeom>
          <a:noFill/>
        </p:spPr>
        <p:txBody>
          <a:bodyPr wrap="none" rtlCol="0">
            <a:spAutoFit/>
          </a:bodyPr>
          <a:lstStyle/>
          <a:p>
            <a:pPr algn="ctr"/>
            <a:r>
              <a:rPr kumimoji="1" lang="ja-JP" altLang="en-US" sz="800" dirty="0" smtClean="0"/>
              <a:t>日常生活賠償</a:t>
            </a:r>
            <a:endParaRPr kumimoji="1" lang="ja-JP" altLang="en-US" sz="800" dirty="0"/>
          </a:p>
        </p:txBody>
      </p:sp>
      <p:sp>
        <p:nvSpPr>
          <p:cNvPr id="119" name="テキスト ボックス 118"/>
          <p:cNvSpPr txBox="1"/>
          <p:nvPr/>
        </p:nvSpPr>
        <p:spPr bwMode="gray">
          <a:xfrm>
            <a:off x="1308136" y="5300354"/>
            <a:ext cx="697627" cy="215444"/>
          </a:xfrm>
          <a:prstGeom prst="rect">
            <a:avLst/>
          </a:prstGeom>
          <a:noFill/>
        </p:spPr>
        <p:txBody>
          <a:bodyPr wrap="none" rtlCol="0">
            <a:spAutoFit/>
          </a:bodyPr>
          <a:lstStyle/>
          <a:p>
            <a:pPr algn="ctr"/>
            <a:r>
              <a:rPr kumimoji="1" lang="ja-JP" altLang="en-US" sz="800" dirty="0" smtClean="0"/>
              <a:t>携行品損害</a:t>
            </a:r>
            <a:endParaRPr kumimoji="1" lang="ja-JP" altLang="en-US" sz="800" dirty="0"/>
          </a:p>
        </p:txBody>
      </p:sp>
      <p:sp>
        <p:nvSpPr>
          <p:cNvPr id="120" name="テキスト ボックス 119"/>
          <p:cNvSpPr txBox="1"/>
          <p:nvPr/>
        </p:nvSpPr>
        <p:spPr bwMode="gray">
          <a:xfrm>
            <a:off x="2086787" y="5300354"/>
            <a:ext cx="881973" cy="338554"/>
          </a:xfrm>
          <a:prstGeom prst="rect">
            <a:avLst/>
          </a:prstGeom>
          <a:noFill/>
        </p:spPr>
        <p:txBody>
          <a:bodyPr wrap="none" rtlCol="0">
            <a:spAutoFit/>
          </a:bodyPr>
          <a:lstStyle/>
          <a:p>
            <a:pPr algn="ctr"/>
            <a:r>
              <a:rPr kumimoji="1" lang="ja-JP" altLang="en-US" sz="800" dirty="0" smtClean="0"/>
              <a:t>ホールインワン・</a:t>
            </a:r>
            <a:endParaRPr kumimoji="1" lang="en-US" altLang="ja-JP" sz="800" dirty="0" smtClean="0"/>
          </a:p>
          <a:p>
            <a:pPr algn="ctr"/>
            <a:r>
              <a:rPr kumimoji="1" lang="ja-JP" altLang="en-US" sz="800" dirty="0" smtClean="0"/>
              <a:t>アルバトロス費用</a:t>
            </a:r>
            <a:endParaRPr kumimoji="1" lang="ja-JP" altLang="en-US" sz="800" dirty="0"/>
          </a:p>
        </p:txBody>
      </p:sp>
      <p:sp>
        <p:nvSpPr>
          <p:cNvPr id="121" name="テキスト ボックス 120"/>
          <p:cNvSpPr txBox="1"/>
          <p:nvPr/>
        </p:nvSpPr>
        <p:spPr bwMode="gray">
          <a:xfrm>
            <a:off x="3293716" y="5300354"/>
            <a:ext cx="800219" cy="215444"/>
          </a:xfrm>
          <a:prstGeom prst="rect">
            <a:avLst/>
          </a:prstGeom>
          <a:noFill/>
        </p:spPr>
        <p:txBody>
          <a:bodyPr wrap="none" rtlCol="0">
            <a:spAutoFit/>
          </a:bodyPr>
          <a:lstStyle/>
          <a:p>
            <a:pPr algn="ctr"/>
            <a:r>
              <a:rPr kumimoji="1" lang="ja-JP" altLang="en-US" sz="800" dirty="0" smtClean="0"/>
              <a:t>三大疾病診断</a:t>
            </a:r>
            <a:endParaRPr kumimoji="1" lang="ja-JP" altLang="en-US" sz="800" dirty="0"/>
          </a:p>
        </p:txBody>
      </p:sp>
      <p:sp>
        <p:nvSpPr>
          <p:cNvPr id="122" name="テキスト ボックス 121"/>
          <p:cNvSpPr txBox="1"/>
          <p:nvPr/>
        </p:nvSpPr>
        <p:spPr bwMode="gray">
          <a:xfrm>
            <a:off x="4168582" y="5300354"/>
            <a:ext cx="821059" cy="215444"/>
          </a:xfrm>
          <a:prstGeom prst="rect">
            <a:avLst/>
          </a:prstGeom>
          <a:noFill/>
        </p:spPr>
        <p:txBody>
          <a:bodyPr wrap="none" rtlCol="0">
            <a:spAutoFit/>
          </a:bodyPr>
          <a:lstStyle/>
          <a:p>
            <a:pPr algn="ctr"/>
            <a:r>
              <a:rPr kumimoji="1" lang="ja-JP" altLang="en-US" sz="800" dirty="0" smtClean="0"/>
              <a:t>先進医療費用</a:t>
            </a:r>
            <a:endParaRPr kumimoji="1" lang="ja-JP" altLang="en-US" sz="800" dirty="0"/>
          </a:p>
        </p:txBody>
      </p:sp>
      <p:sp>
        <p:nvSpPr>
          <p:cNvPr id="123" name="テキスト ボックス 122"/>
          <p:cNvSpPr txBox="1"/>
          <p:nvPr/>
        </p:nvSpPr>
        <p:spPr bwMode="gray">
          <a:xfrm>
            <a:off x="5550763" y="5300354"/>
            <a:ext cx="800219" cy="215444"/>
          </a:xfrm>
          <a:prstGeom prst="rect">
            <a:avLst/>
          </a:prstGeom>
          <a:noFill/>
        </p:spPr>
        <p:txBody>
          <a:bodyPr wrap="none" rtlCol="0">
            <a:spAutoFit/>
          </a:bodyPr>
          <a:lstStyle/>
          <a:p>
            <a:pPr algn="ctr"/>
            <a:r>
              <a:rPr kumimoji="1" lang="ja-JP" altLang="en-US" sz="800" dirty="0" smtClean="0"/>
              <a:t>親介護一時金</a:t>
            </a:r>
            <a:endParaRPr kumimoji="1" lang="ja-JP" altLang="en-US" sz="800" dirty="0"/>
          </a:p>
        </p:txBody>
      </p:sp>
      <p:sp>
        <p:nvSpPr>
          <p:cNvPr id="124" name="テキスト ボックス 123"/>
          <p:cNvSpPr txBox="1"/>
          <p:nvPr/>
        </p:nvSpPr>
        <p:spPr bwMode="gray">
          <a:xfrm>
            <a:off x="3188700" y="4333168"/>
            <a:ext cx="1885453" cy="215444"/>
          </a:xfrm>
          <a:prstGeom prst="rect">
            <a:avLst/>
          </a:prstGeom>
          <a:noFill/>
        </p:spPr>
        <p:txBody>
          <a:bodyPr wrap="none" rtlCol="0">
            <a:spAutoFit/>
          </a:bodyPr>
          <a:lstStyle/>
          <a:p>
            <a:pPr algn="ctr"/>
            <a:r>
              <a:rPr kumimoji="1" lang="ja-JP" altLang="en-US" sz="800" dirty="0" smtClean="0"/>
              <a:t>ケガ補償コース＜本人型＞にはセット不可</a:t>
            </a:r>
            <a:endParaRPr kumimoji="1" lang="ja-JP" altLang="en-US" sz="800" dirty="0"/>
          </a:p>
        </p:txBody>
      </p:sp>
      <p:cxnSp>
        <p:nvCxnSpPr>
          <p:cNvPr id="126" name="直線コネクタ 125"/>
          <p:cNvCxnSpPr/>
          <p:nvPr/>
        </p:nvCxnSpPr>
        <p:spPr bwMode="gray">
          <a:xfrm>
            <a:off x="284018" y="941835"/>
            <a:ext cx="2424829"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bwMode="gray">
          <a:xfrm>
            <a:off x="4362258" y="941835"/>
            <a:ext cx="2424829"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bwMode="gray">
          <a:xfrm>
            <a:off x="256628" y="6059274"/>
            <a:ext cx="6543159" cy="0"/>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bwMode="gray">
          <a:xfrm>
            <a:off x="2263436" y="5916007"/>
            <a:ext cx="2622834" cy="307777"/>
          </a:xfrm>
          <a:prstGeom prst="rect">
            <a:avLst/>
          </a:prstGeom>
          <a:solidFill>
            <a:schemeClr val="bg1"/>
          </a:solidFill>
        </p:spPr>
        <p:txBody>
          <a:bodyPr wrap="none" rtlCol="0">
            <a:spAutoFit/>
          </a:bodyPr>
          <a:lstStyle/>
          <a:p>
            <a:pPr algn="ctr"/>
            <a:r>
              <a:rPr lang="ja-JP" altLang="en-US" sz="1400" b="1" dirty="0" smtClean="0">
                <a:solidFill>
                  <a:srgbClr val="000000"/>
                </a:solidFill>
                <a:latin typeface="Arial" pitchFamily="34" charset="0"/>
                <a:ea typeface="Meiryo UI" panose="020B0604030504040204" pitchFamily="50" charset="-128"/>
              </a:rPr>
              <a:t>ご加入セット変更と廃止のご案内</a:t>
            </a:r>
            <a:endParaRPr lang="ja-JP" altLang="en-US" sz="1400" b="1" dirty="0">
              <a:solidFill>
                <a:srgbClr val="000000"/>
              </a:solidFill>
              <a:latin typeface="Arial" pitchFamily="34" charset="0"/>
              <a:ea typeface="Meiryo UI" panose="020B0604030504040204" pitchFamily="50" charset="-128"/>
            </a:endParaRPr>
          </a:p>
        </p:txBody>
      </p:sp>
      <p:sp>
        <p:nvSpPr>
          <p:cNvPr id="108" name="正方形/長方形 107"/>
          <p:cNvSpPr/>
          <p:nvPr/>
        </p:nvSpPr>
        <p:spPr>
          <a:xfrm>
            <a:off x="225162" y="6243020"/>
            <a:ext cx="6728087" cy="754053"/>
          </a:xfrm>
          <a:prstGeom prst="rect">
            <a:avLst/>
          </a:prstGeom>
        </p:spPr>
        <p:txBody>
          <a:bodyPr wrap="square">
            <a:spAutoFit/>
          </a:bodyPr>
          <a:lstStyle/>
          <a:p>
            <a:pPr>
              <a:spcBef>
                <a:spcPct val="0"/>
              </a:spcBef>
            </a:pPr>
            <a:r>
              <a:rPr lang="ja-JP" altLang="en-US" sz="800" dirty="0">
                <a:latin typeface="+mn-ea"/>
              </a:rPr>
              <a:t>「</a:t>
            </a:r>
            <a:r>
              <a:rPr lang="ja-JP" altLang="en-US" sz="800" dirty="0" smtClean="0">
                <a:latin typeface="+mn-ea"/>
              </a:rPr>
              <a:t>カネカグループ　生活総合補償プラン</a:t>
            </a:r>
            <a:r>
              <a:rPr lang="ja-JP" altLang="en-US" sz="800" dirty="0">
                <a:latin typeface="+mn-ea"/>
              </a:rPr>
              <a:t>」の補償内容</a:t>
            </a:r>
            <a:r>
              <a:rPr lang="ja-JP" altLang="en-US" sz="800" dirty="0" smtClean="0">
                <a:latin typeface="+mn-ea"/>
              </a:rPr>
              <a:t>を</a:t>
            </a:r>
            <a:r>
              <a:rPr lang="en-US" altLang="ja-JP" sz="1000" b="1" u="sng" dirty="0" smtClean="0"/>
              <a:t>2022</a:t>
            </a:r>
            <a:r>
              <a:rPr lang="ja-JP" altLang="en-US" sz="900" b="1" u="sng" dirty="0" smtClean="0">
                <a:latin typeface="+mn-ea"/>
              </a:rPr>
              <a:t>年</a:t>
            </a:r>
            <a:r>
              <a:rPr lang="en-US" altLang="ja-JP" sz="1000" b="1" u="sng" dirty="0" smtClean="0"/>
              <a:t>6</a:t>
            </a:r>
            <a:r>
              <a:rPr lang="ja-JP" altLang="en-US" sz="900" b="1" u="sng" dirty="0" smtClean="0">
                <a:latin typeface="+mn-ea"/>
              </a:rPr>
              <a:t>月</a:t>
            </a:r>
            <a:r>
              <a:rPr lang="en-US" altLang="ja-JP" sz="1000" b="1" u="sng" dirty="0" smtClean="0"/>
              <a:t>25</a:t>
            </a:r>
            <a:r>
              <a:rPr lang="ja-JP" altLang="en-US" sz="900" b="1" u="sng" dirty="0" smtClean="0">
                <a:latin typeface="+mn-ea"/>
              </a:rPr>
              <a:t>日</a:t>
            </a:r>
            <a:r>
              <a:rPr lang="ja-JP" altLang="en-US" sz="900" b="1" u="sng" dirty="0">
                <a:latin typeface="+mn-ea"/>
              </a:rPr>
              <a:t>始期</a:t>
            </a:r>
            <a:r>
              <a:rPr lang="ja-JP" altLang="en-US" sz="800" u="sng" dirty="0">
                <a:latin typeface="+mn-ea"/>
              </a:rPr>
              <a:t>のご契約から、以下のとおり</a:t>
            </a:r>
            <a:r>
              <a:rPr lang="ja-JP" altLang="en-US" sz="900" b="1" u="sng" dirty="0">
                <a:latin typeface="+mn-ea"/>
              </a:rPr>
              <a:t>変更</a:t>
            </a:r>
            <a:r>
              <a:rPr lang="ja-JP" altLang="en-US" sz="800" u="sng" dirty="0">
                <a:latin typeface="+mn-ea"/>
              </a:rPr>
              <a:t>させて</a:t>
            </a:r>
            <a:r>
              <a:rPr lang="ja-JP" altLang="en-US" sz="800" u="sng" dirty="0" smtClean="0">
                <a:latin typeface="+mn-ea"/>
              </a:rPr>
              <a:t>いただきます</a:t>
            </a:r>
            <a:r>
              <a:rPr lang="ja-JP" altLang="en-US" sz="800" dirty="0" smtClean="0">
                <a:latin typeface="+mn-ea"/>
              </a:rPr>
              <a:t>。</a:t>
            </a:r>
            <a:endParaRPr lang="en-US" altLang="ja-JP" sz="800" dirty="0" smtClean="0">
              <a:latin typeface="+mn-ea"/>
            </a:endParaRPr>
          </a:p>
          <a:p>
            <a:pPr>
              <a:spcBef>
                <a:spcPct val="0"/>
              </a:spcBef>
            </a:pPr>
            <a:r>
              <a:rPr lang="ja-JP" altLang="en-US" sz="800" dirty="0" smtClean="0">
                <a:latin typeface="+mn-ea"/>
              </a:rPr>
              <a:t>加入内容の変更や継続停止をご希望の場合は、同封の加入申込票をご提出ください。特</a:t>
            </a:r>
            <a:r>
              <a:rPr lang="ja-JP" altLang="en-US" sz="800" dirty="0">
                <a:latin typeface="+mn-ea"/>
              </a:rPr>
              <a:t>にお申し出のない場合は、現在の加入内容に応じた</a:t>
            </a:r>
            <a:r>
              <a:rPr lang="ja-JP" altLang="en-US" sz="800" dirty="0" smtClean="0">
                <a:latin typeface="+mn-ea"/>
              </a:rPr>
              <a:t>セットおよび同一口数で自動継続をさせて</a:t>
            </a:r>
            <a:r>
              <a:rPr lang="ja-JP" altLang="en-US" sz="800" dirty="0">
                <a:latin typeface="+mn-ea"/>
              </a:rPr>
              <a:t>いただきます</a:t>
            </a:r>
            <a:r>
              <a:rPr lang="ja-JP" altLang="en-US" sz="800" dirty="0" smtClean="0">
                <a:latin typeface="+mn-ea"/>
              </a:rPr>
              <a:t>。（</a:t>
            </a:r>
            <a:r>
              <a:rPr lang="ja-JP" altLang="en-US" sz="800" dirty="0">
                <a:latin typeface="+mn-ea"/>
              </a:rPr>
              <a:t>ご年令の進行により保険料表の年令区分が変わる場合は</a:t>
            </a:r>
            <a:r>
              <a:rPr lang="ja-JP" altLang="en-US" sz="800" dirty="0" smtClean="0">
                <a:latin typeface="+mn-ea"/>
              </a:rPr>
              <a:t>、</a:t>
            </a:r>
            <a:r>
              <a:rPr lang="en-US" altLang="ja-JP" sz="900" dirty="0" smtClean="0"/>
              <a:t>2022</a:t>
            </a:r>
            <a:r>
              <a:rPr lang="ja-JP" altLang="en-US" sz="800" dirty="0" smtClean="0">
                <a:latin typeface="Meiryo UI" panose="020B0604030504040204" pitchFamily="50" charset="-128"/>
                <a:ea typeface="Meiryo UI" panose="020B0604030504040204" pitchFamily="50" charset="-128"/>
              </a:rPr>
              <a:t>年</a:t>
            </a:r>
            <a:r>
              <a:rPr lang="en-US" altLang="ja-JP" sz="900" dirty="0" smtClean="0">
                <a:ea typeface="Meiryo UI" panose="020B0604030504040204" pitchFamily="50" charset="-128"/>
              </a:rPr>
              <a:t>6</a:t>
            </a:r>
            <a:r>
              <a:rPr lang="ja-JP" altLang="en-US" sz="800" dirty="0" smtClean="0">
                <a:latin typeface="Meiryo UI" panose="020B0604030504040204" pitchFamily="50" charset="-128"/>
                <a:ea typeface="Meiryo UI" panose="020B0604030504040204" pitchFamily="50" charset="-128"/>
              </a:rPr>
              <a:t>月</a:t>
            </a:r>
            <a:r>
              <a:rPr lang="en-US" altLang="ja-JP" sz="900" dirty="0" smtClean="0">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n-ea"/>
              </a:rPr>
              <a:t>時点</a:t>
            </a:r>
            <a:r>
              <a:rPr lang="ja-JP" altLang="en-US" sz="800" dirty="0">
                <a:latin typeface="+mn-ea"/>
              </a:rPr>
              <a:t>でのご年令による保険料となりますのでご了承ください。</a:t>
            </a:r>
            <a:r>
              <a:rPr lang="ja-JP" altLang="en-US" sz="800" dirty="0" smtClean="0">
                <a:latin typeface="+mn-ea"/>
              </a:rPr>
              <a:t>）つきましては</a:t>
            </a:r>
            <a:r>
              <a:rPr lang="ja-JP" altLang="en-US" sz="800" dirty="0">
                <a:latin typeface="+mn-ea"/>
              </a:rPr>
              <a:t>、今回のセット変更、保険料変更へのご理解を賜りますとともに、引き続き当社の団体保険をご愛顧くださいますよう、何卒よろしくお願い申し上げます。</a:t>
            </a:r>
          </a:p>
        </p:txBody>
      </p:sp>
      <p:graphicFrame>
        <p:nvGraphicFramePr>
          <p:cNvPr id="132" name="表 131"/>
          <p:cNvGraphicFramePr>
            <a:graphicFrameLocks noGrp="1"/>
          </p:cNvGraphicFramePr>
          <p:nvPr>
            <p:extLst>
              <p:ext uri="{D42A27DB-BD31-4B8C-83A1-F6EECF244321}">
                <p14:modId xmlns:p14="http://schemas.microsoft.com/office/powerpoint/2010/main" val="1078927979"/>
              </p:ext>
            </p:extLst>
          </p:nvPr>
        </p:nvGraphicFramePr>
        <p:xfrm>
          <a:off x="340712" y="7049629"/>
          <a:ext cx="2969321" cy="2886528"/>
        </p:xfrm>
        <a:graphic>
          <a:graphicData uri="http://schemas.openxmlformats.org/drawingml/2006/table">
            <a:tbl>
              <a:tblPr firstRow="1" bandRow="1">
                <a:tableStyleId>{5940675A-B579-460E-94D1-54222C63F5DA}</a:tableStyleId>
              </a:tblPr>
              <a:tblGrid>
                <a:gridCol w="334582">
                  <a:extLst>
                    <a:ext uri="{9D8B030D-6E8A-4147-A177-3AD203B41FA5}">
                      <a16:colId xmlns:a16="http://schemas.microsoft.com/office/drawing/2014/main" val="1213250699"/>
                    </a:ext>
                  </a:extLst>
                </a:gridCol>
                <a:gridCol w="1194655">
                  <a:extLst>
                    <a:ext uri="{9D8B030D-6E8A-4147-A177-3AD203B41FA5}">
                      <a16:colId xmlns:a16="http://schemas.microsoft.com/office/drawing/2014/main" val="1849935946"/>
                    </a:ext>
                  </a:extLst>
                </a:gridCol>
                <a:gridCol w="720042">
                  <a:extLst>
                    <a:ext uri="{9D8B030D-6E8A-4147-A177-3AD203B41FA5}">
                      <a16:colId xmlns:a16="http://schemas.microsoft.com/office/drawing/2014/main" val="2119498113"/>
                    </a:ext>
                  </a:extLst>
                </a:gridCol>
                <a:gridCol w="720042">
                  <a:extLst>
                    <a:ext uri="{9D8B030D-6E8A-4147-A177-3AD203B41FA5}">
                      <a16:colId xmlns:a16="http://schemas.microsoft.com/office/drawing/2014/main" val="2684954832"/>
                    </a:ext>
                  </a:extLst>
                </a:gridCol>
              </a:tblGrid>
              <a:tr h="311293">
                <a:tc rowSpan="14">
                  <a:txBody>
                    <a:bodyPr/>
                    <a:lstStyle/>
                    <a:p>
                      <a:pPr algn="ctr"/>
                      <a:r>
                        <a:rPr kumimoji="1" lang="ja-JP" altLang="en-US" sz="800" b="1" dirty="0" smtClean="0"/>
                        <a:t>基本コース</a:t>
                      </a:r>
                      <a:endParaRPr kumimoji="1" lang="en-US" altLang="ja-JP" sz="800" b="1" dirty="0" smtClean="0"/>
                    </a:p>
                  </a:txBody>
                  <a:tcPr marL="36000" marR="36000" marT="0"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800" b="1" dirty="0" smtClean="0"/>
                        <a:t>プラン名</a:t>
                      </a:r>
                      <a:endParaRPr kumimoji="1" lang="en-US" altLang="ja-JP" sz="800" b="1"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b="1" dirty="0" smtClean="0"/>
                        <a:t>現在の</a:t>
                      </a:r>
                      <a:endParaRPr kumimoji="1" lang="en-US" altLang="ja-JP" sz="800" b="1" dirty="0" smtClean="0"/>
                    </a:p>
                    <a:p>
                      <a:pPr algn="ctr"/>
                      <a:r>
                        <a:rPr kumimoji="1" lang="ja-JP" altLang="en-US" sz="800" b="1" dirty="0" smtClean="0"/>
                        <a:t>加入内容</a:t>
                      </a:r>
                      <a:endParaRPr kumimoji="1" lang="ja-JP" altLang="en-US" sz="800" b="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b="1" dirty="0" smtClean="0"/>
                        <a:t>継続後の</a:t>
                      </a:r>
                      <a:endParaRPr kumimoji="1" lang="en-US" altLang="ja-JP" sz="800" b="1" dirty="0" smtClean="0"/>
                    </a:p>
                    <a:p>
                      <a:pPr algn="ctr"/>
                      <a:r>
                        <a:rPr kumimoji="1" lang="ja-JP" altLang="en-US" sz="800" b="1" dirty="0" smtClean="0"/>
                        <a:t>読替内容</a:t>
                      </a:r>
                      <a:endParaRPr kumimoji="1" lang="ja-JP" altLang="en-US" sz="800" b="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03480"/>
                  </a:ext>
                </a:extLst>
              </a:tr>
              <a:tr h="198095">
                <a:tc vMerge="1">
                  <a:txBody>
                    <a:bodyPr/>
                    <a:lstStyle/>
                    <a:p>
                      <a:endParaRPr kumimoji="1" lang="ja-JP" altLang="en-US" sz="800" dirty="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smtClean="0"/>
                        <a:t>病気とケガ補償</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A1</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A2</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0723481"/>
                  </a:ext>
                </a:extLst>
              </a:tr>
              <a:tr h="198095">
                <a:tc vMerge="1">
                  <a:txBody>
                    <a:bodyPr/>
                    <a:lstStyle/>
                    <a:p>
                      <a:endParaRPr kumimoji="1" lang="ja-JP" altLang="en-US" sz="800" dirty="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8">
                  <a:txBody>
                    <a:bodyPr/>
                    <a:lstStyle/>
                    <a:p>
                      <a:r>
                        <a:rPr kumimoji="1" lang="ja-JP" altLang="en-US" sz="800" dirty="0" smtClean="0"/>
                        <a:t>ケガのみ補償</a:t>
                      </a:r>
                      <a:endParaRPr kumimoji="1" lang="ja-JP" altLang="en-US" sz="800" dirty="0"/>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B0</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5">
                  <a:txBody>
                    <a:bodyPr/>
                    <a:lstStyle/>
                    <a:p>
                      <a:pPr algn="ctr"/>
                      <a:r>
                        <a:rPr kumimoji="1" lang="en-US" altLang="ja-JP" sz="800" dirty="0" smtClean="0"/>
                        <a:t>B5</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9594426"/>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B1</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237272"/>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B2</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01666"/>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B3</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849207"/>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B4</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61454"/>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C1</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en-US" altLang="ja-JP" sz="800" dirty="0" smtClean="0"/>
                        <a:t>B6</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297027"/>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C2</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0306848"/>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dirty="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F4</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800" dirty="0" smtClean="0"/>
                        <a:t>廃止</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9556886"/>
                  </a:ext>
                </a:extLst>
              </a:tr>
              <a:tr h="198095">
                <a:tc vMerge="1">
                  <a:txBody>
                    <a:bodyPr/>
                    <a:lstStyle/>
                    <a:p>
                      <a:endParaRPr kumimoji="1" lang="ja-JP" altLang="en-US" sz="800" dirty="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r>
                        <a:rPr kumimoji="1" lang="ja-JP" altLang="en-US" sz="800" dirty="0" smtClean="0"/>
                        <a:t>ゴルファープラン</a:t>
                      </a:r>
                      <a:endParaRPr kumimoji="1" lang="ja-JP" altLang="en-US" sz="800" dirty="0"/>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G1</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algn="ctr"/>
                      <a:r>
                        <a:rPr kumimoji="1" lang="en-US" altLang="ja-JP" sz="800" dirty="0" smtClean="0"/>
                        <a:t>B5+H3</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3345002"/>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G2</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4780808"/>
                  </a:ext>
                </a:extLst>
              </a:tr>
              <a:tr h="198095">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dirty="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G3</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6000408"/>
                  </a:ext>
                </a:extLst>
              </a:tr>
              <a:tr h="198095">
                <a:tc vMerge="1">
                  <a:txBody>
                    <a:bodyPr/>
                    <a:lstStyle/>
                    <a:p>
                      <a:endParaRPr kumimoji="1" lang="ja-JP" altLang="en-US" sz="800" dirty="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smtClean="0"/>
                        <a:t>自転車シンプルプラン</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J2</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B6+L2</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281941"/>
                  </a:ext>
                </a:extLst>
              </a:tr>
            </a:tbl>
          </a:graphicData>
        </a:graphic>
      </p:graphicFrame>
      <p:graphicFrame>
        <p:nvGraphicFramePr>
          <p:cNvPr id="133" name="表 132"/>
          <p:cNvGraphicFramePr>
            <a:graphicFrameLocks noGrp="1"/>
          </p:cNvGraphicFramePr>
          <p:nvPr>
            <p:extLst>
              <p:ext uri="{D42A27DB-BD31-4B8C-83A1-F6EECF244321}">
                <p14:modId xmlns:p14="http://schemas.microsoft.com/office/powerpoint/2010/main" val="1324959601"/>
              </p:ext>
            </p:extLst>
          </p:nvPr>
        </p:nvGraphicFramePr>
        <p:xfrm>
          <a:off x="3672435" y="7043063"/>
          <a:ext cx="2969321" cy="1304731"/>
        </p:xfrm>
        <a:graphic>
          <a:graphicData uri="http://schemas.openxmlformats.org/drawingml/2006/table">
            <a:tbl>
              <a:tblPr firstRow="1" bandRow="1">
                <a:tableStyleId>{5940675A-B579-460E-94D1-54222C63F5DA}</a:tableStyleId>
              </a:tblPr>
              <a:tblGrid>
                <a:gridCol w="334582">
                  <a:extLst>
                    <a:ext uri="{9D8B030D-6E8A-4147-A177-3AD203B41FA5}">
                      <a16:colId xmlns:a16="http://schemas.microsoft.com/office/drawing/2014/main" val="1213250699"/>
                    </a:ext>
                  </a:extLst>
                </a:gridCol>
                <a:gridCol w="1194655">
                  <a:extLst>
                    <a:ext uri="{9D8B030D-6E8A-4147-A177-3AD203B41FA5}">
                      <a16:colId xmlns:a16="http://schemas.microsoft.com/office/drawing/2014/main" val="1849935946"/>
                    </a:ext>
                  </a:extLst>
                </a:gridCol>
                <a:gridCol w="720042">
                  <a:extLst>
                    <a:ext uri="{9D8B030D-6E8A-4147-A177-3AD203B41FA5}">
                      <a16:colId xmlns:a16="http://schemas.microsoft.com/office/drawing/2014/main" val="2119498113"/>
                    </a:ext>
                  </a:extLst>
                </a:gridCol>
                <a:gridCol w="720042">
                  <a:extLst>
                    <a:ext uri="{9D8B030D-6E8A-4147-A177-3AD203B41FA5}">
                      <a16:colId xmlns:a16="http://schemas.microsoft.com/office/drawing/2014/main" val="2684954832"/>
                    </a:ext>
                  </a:extLst>
                </a:gridCol>
              </a:tblGrid>
              <a:tr h="312001">
                <a:tc rowSpan="6">
                  <a:txBody>
                    <a:bodyPr/>
                    <a:lstStyle/>
                    <a:p>
                      <a:pPr algn="ctr"/>
                      <a:r>
                        <a:rPr kumimoji="1" lang="ja-JP" altLang="en-US" sz="800" b="1" dirty="0" smtClean="0"/>
                        <a:t>オプション特約</a:t>
                      </a:r>
                      <a:endParaRPr kumimoji="1" lang="en-US" altLang="ja-JP" sz="800" b="1" dirty="0" smtClean="0"/>
                    </a:p>
                  </a:txBody>
                  <a:tcPr marL="36000" marR="36000" marT="0" marB="0"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800" b="1" dirty="0" smtClean="0"/>
                        <a:t>プラン名</a:t>
                      </a:r>
                      <a:endParaRPr kumimoji="1" lang="en-US" altLang="ja-JP" sz="800" b="1" dirty="0" smtClean="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b="1" dirty="0" smtClean="0"/>
                        <a:t>現在の</a:t>
                      </a:r>
                      <a:endParaRPr kumimoji="1" lang="en-US" altLang="ja-JP" sz="800" b="1" dirty="0" smtClean="0"/>
                    </a:p>
                    <a:p>
                      <a:pPr algn="ctr"/>
                      <a:r>
                        <a:rPr kumimoji="1" lang="ja-JP" altLang="en-US" sz="800" b="1" dirty="0" smtClean="0"/>
                        <a:t>加入内容</a:t>
                      </a:r>
                      <a:endParaRPr kumimoji="1" lang="ja-JP" altLang="en-US" sz="800" b="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b="1" dirty="0" smtClean="0"/>
                        <a:t>継続後の</a:t>
                      </a:r>
                      <a:endParaRPr kumimoji="1" lang="en-US" altLang="ja-JP" sz="800" b="1" dirty="0" smtClean="0"/>
                    </a:p>
                    <a:p>
                      <a:pPr algn="ctr"/>
                      <a:r>
                        <a:rPr kumimoji="1" lang="ja-JP" altLang="en-US" sz="800" b="1" dirty="0" smtClean="0"/>
                        <a:t>読替内容</a:t>
                      </a:r>
                      <a:endParaRPr kumimoji="1" lang="ja-JP" altLang="en-US" sz="800" b="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403480"/>
                  </a:ext>
                </a:extLst>
              </a:tr>
              <a:tr h="198546">
                <a:tc vMerge="1">
                  <a:txBody>
                    <a:bodyPr/>
                    <a:lstStyle/>
                    <a:p>
                      <a:endParaRPr kumimoji="1" lang="ja-JP" altLang="en-US" sz="800" dirty="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r>
                        <a:rPr kumimoji="1" lang="ja-JP" altLang="en-US" sz="800" dirty="0" smtClean="0"/>
                        <a:t>携行品損害特約</a:t>
                      </a:r>
                      <a:endParaRPr kumimoji="1" lang="ja-JP" altLang="en-US" sz="800" dirty="0"/>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Y1</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en-US" altLang="ja-JP" sz="800" dirty="0" smtClean="0"/>
                        <a:t>Y3</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0723481"/>
                  </a:ext>
                </a:extLst>
              </a:tr>
              <a:tr h="198546">
                <a:tc vMerge="1">
                  <a:txBody>
                    <a:bodyPr/>
                    <a:lstStyle/>
                    <a:p>
                      <a:endParaRPr kumimoji="1" lang="ja-JP" altLang="en-US" sz="800" dirty="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dirty="0"/>
                    </a:p>
                  </a:txBody>
                  <a:tcPr marL="45720" marR="4572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Y2</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9594426"/>
                  </a:ext>
                </a:extLst>
              </a:tr>
              <a:tr h="198546">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r>
                        <a:rPr kumimoji="1" lang="ja-JP" altLang="en-US" sz="800" dirty="0" smtClean="0"/>
                        <a:t>ホールインワン・</a:t>
                      </a:r>
                      <a:endParaRPr kumimoji="1" lang="en-US" altLang="ja-JP" sz="800" dirty="0" smtClean="0"/>
                    </a:p>
                    <a:p>
                      <a:r>
                        <a:rPr kumimoji="1" lang="ja-JP" altLang="en-US" sz="800" dirty="0" smtClean="0"/>
                        <a:t>アルバトロス特約</a:t>
                      </a:r>
                      <a:endParaRPr kumimoji="1" lang="ja-JP" altLang="en-US" sz="800" dirty="0"/>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H1</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a:r>
                        <a:rPr kumimoji="1" lang="en-US" altLang="ja-JP" sz="800" dirty="0" smtClean="0"/>
                        <a:t>H3</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6237272"/>
                  </a:ext>
                </a:extLst>
              </a:tr>
              <a:tr h="198546">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sz="800" dirty="0"/>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H2</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501666"/>
                  </a:ext>
                </a:extLst>
              </a:tr>
              <a:tr h="198546">
                <a:tc vMerge="1">
                  <a:txBody>
                    <a:bodyPr/>
                    <a:lstStyle/>
                    <a:p>
                      <a:endParaRPr kumimoji="1" lang="ja-JP" altLang="en-US" sz="800"/>
                    </a:p>
                  </a:txBody>
                  <a:tcPr marL="45720" marR="4572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smtClean="0"/>
                        <a:t>がん診断保険金特約</a:t>
                      </a:r>
                      <a:endParaRPr kumimoji="1" lang="ja-JP" altLang="en-US" sz="800" dirty="0"/>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Q1</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dirty="0" smtClean="0"/>
                        <a:t>P1</a:t>
                      </a:r>
                      <a:endParaRPr kumimoji="1" lang="ja-JP" altLang="en-US" sz="8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6849207"/>
                  </a:ext>
                </a:extLst>
              </a:tr>
            </a:tbl>
          </a:graphicData>
        </a:graphic>
      </p:graphicFrame>
    </p:spTree>
    <p:extLst>
      <p:ext uri="{BB962C8B-B14F-4D97-AF65-F5344CB8AC3E}">
        <p14:creationId xmlns:p14="http://schemas.microsoft.com/office/powerpoint/2010/main" val="2361708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 y="7439"/>
            <a:ext cx="7129463" cy="10073185"/>
          </a:xfrm>
          <a:prstGeom prst="rect">
            <a:avLst/>
          </a:prstGeom>
          <a:blipFill dpi="0" rotWithShape="1">
            <a:blip r:embed="rId3"/>
            <a:srcRect/>
            <a:tile tx="0" ty="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bwMode="gray">
          <a:xfrm rot="9920744" flipH="1" flipV="1">
            <a:off x="1072373" y="2043220"/>
            <a:ext cx="4986304" cy="3026723"/>
          </a:xfrm>
          <a:custGeom>
            <a:avLst/>
            <a:gdLst>
              <a:gd name="connsiteX0" fmla="*/ 631856 w 4986304"/>
              <a:gd name="connsiteY0" fmla="*/ 5795 h 3026723"/>
              <a:gd name="connsiteX1" fmla="*/ 4854168 w 4986304"/>
              <a:gd name="connsiteY1" fmla="*/ 1109897 h 3026723"/>
              <a:gd name="connsiteX2" fmla="*/ 4980509 w 4986304"/>
              <a:gd name="connsiteY2" fmla="*/ 1325708 h 3026723"/>
              <a:gd name="connsiteX3" fmla="*/ 4632842 w 4986304"/>
              <a:gd name="connsiteY3" fmla="*/ 2655258 h 3026723"/>
              <a:gd name="connsiteX4" fmla="*/ 4640331 w 4986304"/>
              <a:gd name="connsiteY4" fmla="*/ 2666712 h 3026723"/>
              <a:gd name="connsiteX5" fmla="*/ 4767201 w 4986304"/>
              <a:gd name="connsiteY5" fmla="*/ 2757390 h 3026723"/>
              <a:gd name="connsiteX6" fmla="*/ 4619648 w 4986304"/>
              <a:gd name="connsiteY6" fmla="*/ 2805129 h 3026723"/>
              <a:gd name="connsiteX7" fmla="*/ 4594657 w 4986304"/>
              <a:gd name="connsiteY7" fmla="*/ 2801288 h 3026723"/>
              <a:gd name="connsiteX8" fmla="*/ 4570260 w 4986304"/>
              <a:gd name="connsiteY8" fmla="*/ 2894587 h 3026723"/>
              <a:gd name="connsiteX9" fmla="*/ 4354449 w 4986304"/>
              <a:gd name="connsiteY9" fmla="*/ 3020928 h 3026723"/>
              <a:gd name="connsiteX10" fmla="*/ 132136 w 4986304"/>
              <a:gd name="connsiteY10" fmla="*/ 1916826 h 3026723"/>
              <a:gd name="connsiteX11" fmla="*/ 5795 w 4986304"/>
              <a:gd name="connsiteY11" fmla="*/ 1701015 h 3026723"/>
              <a:gd name="connsiteX12" fmla="*/ 416045 w 4986304"/>
              <a:gd name="connsiteY12" fmla="*/ 132136 h 3026723"/>
              <a:gd name="connsiteX13" fmla="*/ 631856 w 4986304"/>
              <a:gd name="connsiteY13" fmla="*/ 5795 h 302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86304" h="3026723">
                <a:moveTo>
                  <a:pt x="631856" y="5795"/>
                </a:moveTo>
                <a:lnTo>
                  <a:pt x="4854168" y="1109897"/>
                </a:lnTo>
                <a:cubicBezTo>
                  <a:pt x="4948651" y="1134603"/>
                  <a:pt x="5005216" y="1231225"/>
                  <a:pt x="4980509" y="1325708"/>
                </a:cubicBezTo>
                <a:lnTo>
                  <a:pt x="4632842" y="2655258"/>
                </a:lnTo>
                <a:lnTo>
                  <a:pt x="4640331" y="2666712"/>
                </a:lnTo>
                <a:cubicBezTo>
                  <a:pt x="4682132" y="2719790"/>
                  <a:pt x="4729199" y="2750586"/>
                  <a:pt x="4767201" y="2757390"/>
                </a:cubicBezTo>
                <a:cubicBezTo>
                  <a:pt x="4725491" y="2789243"/>
                  <a:pt x="4672569" y="2805154"/>
                  <a:pt x="4619648" y="2805129"/>
                </a:cubicBezTo>
                <a:lnTo>
                  <a:pt x="4594657" y="2801288"/>
                </a:lnTo>
                <a:lnTo>
                  <a:pt x="4570260" y="2894587"/>
                </a:lnTo>
                <a:cubicBezTo>
                  <a:pt x="4545553" y="2989069"/>
                  <a:pt x="4448931" y="3045634"/>
                  <a:pt x="4354449" y="3020928"/>
                </a:cubicBezTo>
                <a:lnTo>
                  <a:pt x="132136" y="1916826"/>
                </a:lnTo>
                <a:cubicBezTo>
                  <a:pt x="37654" y="1892120"/>
                  <a:pt x="-18911" y="1795498"/>
                  <a:pt x="5795" y="1701015"/>
                </a:cubicBezTo>
                <a:lnTo>
                  <a:pt x="416045" y="132136"/>
                </a:lnTo>
                <a:cubicBezTo>
                  <a:pt x="440751" y="37654"/>
                  <a:pt x="537374" y="-18911"/>
                  <a:pt x="631856" y="5795"/>
                </a:cubicBezTo>
                <a:close/>
              </a:path>
            </a:pathLst>
          </a:custGeom>
          <a:solidFill>
            <a:schemeClr val="bg1"/>
          </a:solidFill>
          <a:ln w="19050">
            <a:solidFill>
              <a:schemeClr val="bg1">
                <a:lumMod val="50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sz="9600" dirty="0">
              <a:latin typeface="ＭＳ ゴシック" panose="020B0609070205080204" pitchFamily="49" charset="-128"/>
              <a:ea typeface="ＭＳ ゴシック" panose="020B0609070205080204" pitchFamily="49" charset="-128"/>
            </a:endParaRPr>
          </a:p>
        </p:txBody>
      </p:sp>
      <p:sp>
        <p:nvSpPr>
          <p:cNvPr id="54" name="テキスト ボックス 53"/>
          <p:cNvSpPr txBox="1"/>
          <p:nvPr/>
        </p:nvSpPr>
        <p:spPr bwMode="gray">
          <a:xfrm rot="11679256" flipV="1">
            <a:off x="1157736" y="4300137"/>
            <a:ext cx="4805344" cy="2228899"/>
          </a:xfrm>
          <a:custGeom>
            <a:avLst/>
            <a:gdLst>
              <a:gd name="connsiteX0" fmla="*/ 4701892 w 4805344"/>
              <a:gd name="connsiteY0" fmla="*/ 1134757 h 2228899"/>
              <a:gd name="connsiteX1" fmla="*/ 377920 w 4805344"/>
              <a:gd name="connsiteY1" fmla="*/ 4073 h 2228899"/>
              <a:gd name="connsiteX2" fmla="*/ 226230 w 4805344"/>
              <a:gd name="connsiteY2" fmla="*/ 92875 h 2228899"/>
              <a:gd name="connsiteX3" fmla="*/ 4073 w 4805344"/>
              <a:gd name="connsiteY3" fmla="*/ 942452 h 2228899"/>
              <a:gd name="connsiteX4" fmla="*/ 92875 w 4805344"/>
              <a:gd name="connsiteY4" fmla="*/ 1094141 h 2228899"/>
              <a:gd name="connsiteX5" fmla="*/ 4416848 w 4805344"/>
              <a:gd name="connsiteY5" fmla="*/ 2224826 h 2228899"/>
              <a:gd name="connsiteX6" fmla="*/ 4568537 w 4805344"/>
              <a:gd name="connsiteY6" fmla="*/ 2136024 h 2228899"/>
              <a:gd name="connsiteX7" fmla="*/ 4590667 w 4805344"/>
              <a:gd name="connsiteY7" fmla="*/ 2051395 h 2228899"/>
              <a:gd name="connsiteX8" fmla="*/ 4657791 w 4805344"/>
              <a:gd name="connsiteY8" fmla="*/ 2061714 h 2228899"/>
              <a:gd name="connsiteX9" fmla="*/ 4805344 w 4805344"/>
              <a:gd name="connsiteY9" fmla="*/ 2013975 h 2228899"/>
              <a:gd name="connsiteX10" fmla="*/ 4678474 w 4805344"/>
              <a:gd name="connsiteY10" fmla="*/ 1923298 h 2228899"/>
              <a:gd name="connsiteX11" fmla="*/ 4639680 w 4805344"/>
              <a:gd name="connsiteY11" fmla="*/ 1863959 h 2228899"/>
              <a:gd name="connsiteX12" fmla="*/ 4790695 w 4805344"/>
              <a:gd name="connsiteY12" fmla="*/ 1286447 h 2228899"/>
              <a:gd name="connsiteX13" fmla="*/ 4701892 w 4805344"/>
              <a:gd name="connsiteY13" fmla="*/ 1134757 h 222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5344" h="2228899">
                <a:moveTo>
                  <a:pt x="4701892" y="1134757"/>
                </a:moveTo>
                <a:lnTo>
                  <a:pt x="377920" y="4073"/>
                </a:lnTo>
                <a:cubicBezTo>
                  <a:pt x="311510" y="-13293"/>
                  <a:pt x="243596" y="26465"/>
                  <a:pt x="226230" y="92875"/>
                </a:cubicBezTo>
                <a:lnTo>
                  <a:pt x="4073" y="942452"/>
                </a:lnTo>
                <a:cubicBezTo>
                  <a:pt x="-13293" y="1008862"/>
                  <a:pt x="26465" y="1076776"/>
                  <a:pt x="92875" y="1094141"/>
                </a:cubicBezTo>
                <a:lnTo>
                  <a:pt x="4416848" y="2224826"/>
                </a:lnTo>
                <a:cubicBezTo>
                  <a:pt x="4483258" y="2242192"/>
                  <a:pt x="4551171" y="2202434"/>
                  <a:pt x="4568537" y="2136024"/>
                </a:cubicBezTo>
                <a:lnTo>
                  <a:pt x="4590667" y="2051395"/>
                </a:lnTo>
                <a:lnTo>
                  <a:pt x="4657791" y="2061714"/>
                </a:lnTo>
                <a:cubicBezTo>
                  <a:pt x="4710712" y="2061739"/>
                  <a:pt x="4763635" y="2045829"/>
                  <a:pt x="4805344" y="2013975"/>
                </a:cubicBezTo>
                <a:cubicBezTo>
                  <a:pt x="4767342" y="2007171"/>
                  <a:pt x="4720275" y="1976374"/>
                  <a:pt x="4678474" y="1923298"/>
                </a:cubicBezTo>
                <a:lnTo>
                  <a:pt x="4639680" y="1863959"/>
                </a:lnTo>
                <a:lnTo>
                  <a:pt x="4790695" y="1286447"/>
                </a:lnTo>
                <a:cubicBezTo>
                  <a:pt x="4808061" y="1220037"/>
                  <a:pt x="4768302" y="1152123"/>
                  <a:pt x="4701892" y="1134757"/>
                </a:cubicBezTo>
                <a:close/>
              </a:path>
            </a:pathLst>
          </a:custGeom>
          <a:solidFill>
            <a:schemeClr val="bg1"/>
          </a:solidFill>
          <a:ln w="19050">
            <a:solidFill>
              <a:schemeClr val="bg1">
                <a:lumMod val="50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kumimoji="1" sz="9600">
                <a:latin typeface="ＭＳ ゴシック" panose="020B0609070205080204" pitchFamily="49" charset="-128"/>
                <a:ea typeface="ＭＳ ゴシック" panose="020B0609070205080204" pitchFamily="49" charset="-128"/>
              </a:defRPr>
            </a:lvl1pPr>
          </a:lstStyle>
          <a:p>
            <a:endParaRPr lang="ja-JP" altLang="en-US" dirty="0"/>
          </a:p>
        </p:txBody>
      </p:sp>
      <p:sp>
        <p:nvSpPr>
          <p:cNvPr id="55" name="テキスト ボックス 54"/>
          <p:cNvSpPr txBox="1"/>
          <p:nvPr/>
        </p:nvSpPr>
        <p:spPr bwMode="gray">
          <a:xfrm rot="9920744" flipH="1" flipV="1">
            <a:off x="1151090" y="5735382"/>
            <a:ext cx="4828871" cy="2342577"/>
          </a:xfrm>
          <a:custGeom>
            <a:avLst/>
            <a:gdLst>
              <a:gd name="connsiteX0" fmla="*/ 396042 w 4828871"/>
              <a:gd name="connsiteY0" fmla="*/ 3632 h 2342577"/>
              <a:gd name="connsiteX1" fmla="*/ 4746049 w 4828871"/>
              <a:gd name="connsiteY1" fmla="*/ 1141125 h 2342577"/>
              <a:gd name="connsiteX2" fmla="*/ 4825239 w 4828871"/>
              <a:gd name="connsiteY2" fmla="*/ 1276392 h 2342577"/>
              <a:gd name="connsiteX3" fmla="*/ 4650193 w 4828871"/>
              <a:gd name="connsiteY3" fmla="*/ 1945805 h 2342577"/>
              <a:gd name="connsiteX4" fmla="*/ 4678391 w 4828871"/>
              <a:gd name="connsiteY4" fmla="*/ 1988937 h 2342577"/>
              <a:gd name="connsiteX5" fmla="*/ 4805261 w 4828871"/>
              <a:gd name="connsiteY5" fmla="*/ 2079614 h 2342577"/>
              <a:gd name="connsiteX6" fmla="*/ 4657708 w 4828871"/>
              <a:gd name="connsiteY6" fmla="*/ 2127353 h 2342577"/>
              <a:gd name="connsiteX7" fmla="*/ 4604844 w 4828871"/>
              <a:gd name="connsiteY7" fmla="*/ 2119227 h 2342577"/>
              <a:gd name="connsiteX8" fmla="*/ 4568097 w 4828871"/>
              <a:gd name="connsiteY8" fmla="*/ 2259756 h 2342577"/>
              <a:gd name="connsiteX9" fmla="*/ 4432829 w 4828871"/>
              <a:gd name="connsiteY9" fmla="*/ 2338945 h 2342577"/>
              <a:gd name="connsiteX10" fmla="*/ 82821 w 4828871"/>
              <a:gd name="connsiteY10" fmla="*/ 1201453 h 2342577"/>
              <a:gd name="connsiteX11" fmla="*/ 3632 w 4828871"/>
              <a:gd name="connsiteY11" fmla="*/ 1066185 h 2342577"/>
              <a:gd name="connsiteX12" fmla="*/ 260774 w 4828871"/>
              <a:gd name="connsiteY12" fmla="*/ 82821 h 2342577"/>
              <a:gd name="connsiteX13" fmla="*/ 396042 w 4828871"/>
              <a:gd name="connsiteY13" fmla="*/ 3632 h 23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8871" h="2342577">
                <a:moveTo>
                  <a:pt x="396042" y="3632"/>
                </a:moveTo>
                <a:lnTo>
                  <a:pt x="4746049" y="1141125"/>
                </a:lnTo>
                <a:cubicBezTo>
                  <a:pt x="4805270" y="1156610"/>
                  <a:pt x="4840724" y="1217172"/>
                  <a:pt x="4825239" y="1276392"/>
                </a:cubicBezTo>
                <a:lnTo>
                  <a:pt x="4650193" y="1945805"/>
                </a:lnTo>
                <a:lnTo>
                  <a:pt x="4678391" y="1988937"/>
                </a:lnTo>
                <a:cubicBezTo>
                  <a:pt x="4720192" y="2042013"/>
                  <a:pt x="4767259" y="2072810"/>
                  <a:pt x="4805261" y="2079614"/>
                </a:cubicBezTo>
                <a:cubicBezTo>
                  <a:pt x="4763551" y="2111467"/>
                  <a:pt x="4710629" y="2127378"/>
                  <a:pt x="4657708" y="2127353"/>
                </a:cubicBezTo>
                <a:lnTo>
                  <a:pt x="4604844" y="2119227"/>
                </a:lnTo>
                <a:lnTo>
                  <a:pt x="4568097" y="2259756"/>
                </a:lnTo>
                <a:cubicBezTo>
                  <a:pt x="4552611" y="2318977"/>
                  <a:pt x="4492049" y="2354431"/>
                  <a:pt x="4432829" y="2338945"/>
                </a:cubicBezTo>
                <a:lnTo>
                  <a:pt x="82821" y="1201453"/>
                </a:lnTo>
                <a:cubicBezTo>
                  <a:pt x="23601" y="1185967"/>
                  <a:pt x="-11853" y="1125405"/>
                  <a:pt x="3632" y="1066185"/>
                </a:cubicBezTo>
                <a:lnTo>
                  <a:pt x="260774" y="82821"/>
                </a:lnTo>
                <a:cubicBezTo>
                  <a:pt x="276260" y="23600"/>
                  <a:pt x="336821" y="-11854"/>
                  <a:pt x="396042" y="3632"/>
                </a:cubicBezTo>
                <a:close/>
              </a:path>
            </a:pathLst>
          </a:custGeom>
          <a:solidFill>
            <a:schemeClr val="bg1"/>
          </a:solidFill>
          <a:ln w="19050">
            <a:solidFill>
              <a:schemeClr val="bg1">
                <a:lumMod val="50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kumimoji="1" sz="9600">
                <a:latin typeface="ＭＳ ゴシック" panose="020B0609070205080204" pitchFamily="49" charset="-128"/>
                <a:ea typeface="ＭＳ ゴシック" panose="020B0609070205080204" pitchFamily="49" charset="-128"/>
              </a:defRPr>
            </a:lvl1pPr>
          </a:lstStyle>
          <a:p>
            <a:endParaRPr lang="ja-JP" altLang="en-US" dirty="0"/>
          </a:p>
        </p:txBody>
      </p:sp>
      <p:sp>
        <p:nvSpPr>
          <p:cNvPr id="56" name="テキスト ボックス 55"/>
          <p:cNvSpPr txBox="1"/>
          <p:nvPr/>
        </p:nvSpPr>
        <p:spPr bwMode="gray">
          <a:xfrm rot="11679256" flipV="1">
            <a:off x="1107592" y="7296469"/>
            <a:ext cx="4915867" cy="2720631"/>
          </a:xfrm>
          <a:custGeom>
            <a:avLst/>
            <a:gdLst>
              <a:gd name="connsiteX0" fmla="*/ 4805794 w 4915867"/>
              <a:gd name="connsiteY0" fmla="*/ 1123868 h 2720631"/>
              <a:gd name="connsiteX1" fmla="*/ 526351 w 4915867"/>
              <a:gd name="connsiteY1" fmla="*/ 4828 h 2720631"/>
              <a:gd name="connsiteX2" fmla="*/ 346575 w 4915867"/>
              <a:gd name="connsiteY2" fmla="*/ 110073 h 2720631"/>
              <a:gd name="connsiteX3" fmla="*/ 4827 w 4915867"/>
              <a:gd name="connsiteY3" fmla="*/ 1416987 h 2720631"/>
              <a:gd name="connsiteX4" fmla="*/ 110072 w 4915867"/>
              <a:gd name="connsiteY4" fmla="*/ 1596763 h 2720631"/>
              <a:gd name="connsiteX5" fmla="*/ 4389516 w 4915867"/>
              <a:gd name="connsiteY5" fmla="*/ 2715804 h 2720631"/>
              <a:gd name="connsiteX6" fmla="*/ 4569292 w 4915867"/>
              <a:gd name="connsiteY6" fmla="*/ 2610559 h 2720631"/>
              <a:gd name="connsiteX7" fmla="*/ 4580019 w 4915867"/>
              <a:gd name="connsiteY7" fmla="*/ 2569536 h 2720631"/>
              <a:gd name="connsiteX8" fmla="*/ 4620061 w 4915867"/>
              <a:gd name="connsiteY8" fmla="*/ 2575692 h 2720631"/>
              <a:gd name="connsiteX9" fmla="*/ 4767614 w 4915867"/>
              <a:gd name="connsiteY9" fmla="*/ 2527953 h 2720631"/>
              <a:gd name="connsiteX10" fmla="*/ 4640744 w 4915867"/>
              <a:gd name="connsiteY10" fmla="*/ 2437275 h 2720631"/>
              <a:gd name="connsiteX11" fmla="*/ 4622072 w 4915867"/>
              <a:gd name="connsiteY11" fmla="*/ 2408715 h 2720631"/>
              <a:gd name="connsiteX12" fmla="*/ 4911039 w 4915867"/>
              <a:gd name="connsiteY12" fmla="*/ 1303644 h 2720631"/>
              <a:gd name="connsiteX13" fmla="*/ 4805794 w 4915867"/>
              <a:gd name="connsiteY13" fmla="*/ 1123868 h 2720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5867" h="2720631">
                <a:moveTo>
                  <a:pt x="4805794" y="1123868"/>
                </a:moveTo>
                <a:lnTo>
                  <a:pt x="526351" y="4828"/>
                </a:lnTo>
                <a:cubicBezTo>
                  <a:pt x="447644" y="-15754"/>
                  <a:pt x="367156" y="31366"/>
                  <a:pt x="346575" y="110073"/>
                </a:cubicBezTo>
                <a:lnTo>
                  <a:pt x="4827" y="1416987"/>
                </a:lnTo>
                <a:cubicBezTo>
                  <a:pt x="-15754" y="1495694"/>
                  <a:pt x="31366" y="1576182"/>
                  <a:pt x="110072" y="1596763"/>
                </a:cubicBezTo>
                <a:lnTo>
                  <a:pt x="4389516" y="2715804"/>
                </a:lnTo>
                <a:cubicBezTo>
                  <a:pt x="4468222" y="2736385"/>
                  <a:pt x="4548710" y="2689265"/>
                  <a:pt x="4569292" y="2610559"/>
                </a:cubicBezTo>
                <a:lnTo>
                  <a:pt x="4580019" y="2569536"/>
                </a:lnTo>
                <a:lnTo>
                  <a:pt x="4620061" y="2575692"/>
                </a:lnTo>
                <a:cubicBezTo>
                  <a:pt x="4672982" y="2575717"/>
                  <a:pt x="4725905" y="2559807"/>
                  <a:pt x="4767614" y="2527953"/>
                </a:cubicBezTo>
                <a:cubicBezTo>
                  <a:pt x="4729612" y="2521150"/>
                  <a:pt x="4682544" y="2490353"/>
                  <a:pt x="4640744" y="2437275"/>
                </a:cubicBezTo>
                <a:lnTo>
                  <a:pt x="4622072" y="2408715"/>
                </a:lnTo>
                <a:lnTo>
                  <a:pt x="4911039" y="1303644"/>
                </a:lnTo>
                <a:cubicBezTo>
                  <a:pt x="4931621" y="1224937"/>
                  <a:pt x="4884501" y="1144450"/>
                  <a:pt x="4805794" y="1123868"/>
                </a:cubicBezTo>
                <a:close/>
              </a:path>
            </a:pathLst>
          </a:custGeom>
          <a:solidFill>
            <a:schemeClr val="bg1"/>
          </a:solidFill>
          <a:ln w="19050">
            <a:solidFill>
              <a:schemeClr val="bg1">
                <a:lumMod val="50000"/>
              </a:schemeClr>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kumimoji="1" sz="9600">
                <a:latin typeface="ＭＳ ゴシック" panose="020B0609070205080204" pitchFamily="49" charset="-128"/>
                <a:ea typeface="ＭＳ ゴシック" panose="020B0609070205080204" pitchFamily="49" charset="-128"/>
              </a:defRPr>
            </a:lvl1pPr>
          </a:lstStyle>
          <a:p>
            <a:endParaRPr lang="ja-JP" altLang="en-US" dirty="0"/>
          </a:p>
        </p:txBody>
      </p:sp>
      <p:sp>
        <p:nvSpPr>
          <p:cNvPr id="41" name="フリーフォーム 40"/>
          <p:cNvSpPr/>
          <p:nvPr/>
        </p:nvSpPr>
        <p:spPr bwMode="gray">
          <a:xfrm>
            <a:off x="1050595" y="1334043"/>
            <a:ext cx="4873899" cy="926557"/>
          </a:xfrm>
          <a:custGeom>
            <a:avLst/>
            <a:gdLst>
              <a:gd name="connsiteX0" fmla="*/ 310389 w 4873899"/>
              <a:gd name="connsiteY0" fmla="*/ 0 h 926557"/>
              <a:gd name="connsiteX1" fmla="*/ 4719470 w 4873899"/>
              <a:gd name="connsiteY1" fmla="*/ 0 h 926557"/>
              <a:gd name="connsiteX2" fmla="*/ 4873899 w 4873899"/>
              <a:gd name="connsiteY2" fmla="*/ 154429 h 926557"/>
              <a:gd name="connsiteX3" fmla="*/ 4873899 w 4873899"/>
              <a:gd name="connsiteY3" fmla="*/ 772128 h 926557"/>
              <a:gd name="connsiteX4" fmla="*/ 4719470 w 4873899"/>
              <a:gd name="connsiteY4" fmla="*/ 926557 h 926557"/>
              <a:gd name="connsiteX5" fmla="*/ 310389 w 4873899"/>
              <a:gd name="connsiteY5" fmla="*/ 926557 h 926557"/>
              <a:gd name="connsiteX6" fmla="*/ 201191 w 4873899"/>
              <a:gd name="connsiteY6" fmla="*/ 881326 h 926557"/>
              <a:gd name="connsiteX7" fmla="*/ 183548 w 4873899"/>
              <a:gd name="connsiteY7" fmla="*/ 855157 h 926557"/>
              <a:gd name="connsiteX8" fmla="*/ 130676 w 4873899"/>
              <a:gd name="connsiteY8" fmla="*/ 849680 h 926557"/>
              <a:gd name="connsiteX9" fmla="*/ 0 w 4873899"/>
              <a:gd name="connsiteY9" fmla="*/ 766165 h 926557"/>
              <a:gd name="connsiteX10" fmla="*/ 145683 w 4873899"/>
              <a:gd name="connsiteY10" fmla="*/ 710533 h 926557"/>
              <a:gd name="connsiteX11" fmla="*/ 155960 w 4873899"/>
              <a:gd name="connsiteY11" fmla="*/ 701225 h 926557"/>
              <a:gd name="connsiteX12" fmla="*/ 155960 w 4873899"/>
              <a:gd name="connsiteY12" fmla="*/ 154429 h 926557"/>
              <a:gd name="connsiteX13" fmla="*/ 310389 w 4873899"/>
              <a:gd name="connsiteY13" fmla="*/ 0 h 92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3899" h="926557">
                <a:moveTo>
                  <a:pt x="310389" y="0"/>
                </a:moveTo>
                <a:lnTo>
                  <a:pt x="4719470" y="0"/>
                </a:lnTo>
                <a:cubicBezTo>
                  <a:pt x="4804759" y="0"/>
                  <a:pt x="4873899" y="69140"/>
                  <a:pt x="4873899" y="154429"/>
                </a:cubicBezTo>
                <a:lnTo>
                  <a:pt x="4873899" y="772128"/>
                </a:lnTo>
                <a:cubicBezTo>
                  <a:pt x="4873899" y="857417"/>
                  <a:pt x="4804759" y="926557"/>
                  <a:pt x="4719470" y="926557"/>
                </a:cubicBezTo>
                <a:lnTo>
                  <a:pt x="310389" y="926557"/>
                </a:lnTo>
                <a:cubicBezTo>
                  <a:pt x="267745" y="926557"/>
                  <a:pt x="229137" y="909272"/>
                  <a:pt x="201191" y="881326"/>
                </a:cubicBezTo>
                <a:lnTo>
                  <a:pt x="183548" y="855157"/>
                </a:lnTo>
                <a:lnTo>
                  <a:pt x="130676" y="849680"/>
                </a:lnTo>
                <a:cubicBezTo>
                  <a:pt x="79470" y="836315"/>
                  <a:pt x="32294" y="807534"/>
                  <a:pt x="0" y="766165"/>
                </a:cubicBezTo>
                <a:cubicBezTo>
                  <a:pt x="38487" y="769196"/>
                  <a:pt x="91815" y="751309"/>
                  <a:pt x="145683" y="710533"/>
                </a:cubicBezTo>
                <a:lnTo>
                  <a:pt x="155960" y="701225"/>
                </a:lnTo>
                <a:lnTo>
                  <a:pt x="155960" y="154429"/>
                </a:lnTo>
                <a:cubicBezTo>
                  <a:pt x="155960" y="69140"/>
                  <a:pt x="225100" y="0"/>
                  <a:pt x="310389" y="0"/>
                </a:cubicBezTo>
                <a:close/>
              </a:path>
            </a:pathLst>
          </a:cu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7" name="楕円 26"/>
          <p:cNvSpPr/>
          <p:nvPr/>
        </p:nvSpPr>
        <p:spPr bwMode="gray">
          <a:xfrm>
            <a:off x="6225491" y="6871694"/>
            <a:ext cx="672269" cy="672269"/>
          </a:xfrm>
          <a:prstGeom prst="ellipse">
            <a:avLst/>
          </a:prstGeom>
          <a:solidFill>
            <a:srgbClr val="BDD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bwMode="gray">
          <a:xfrm>
            <a:off x="6225491" y="3948250"/>
            <a:ext cx="672269" cy="672269"/>
          </a:xfrm>
          <a:prstGeom prst="ellipse">
            <a:avLst/>
          </a:prstGeom>
          <a:solidFill>
            <a:srgbClr val="BDD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bwMode="gray">
          <a:xfrm>
            <a:off x="342710" y="1588331"/>
            <a:ext cx="672269" cy="672269"/>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bwMode="gray">
          <a:xfrm>
            <a:off x="1282697" y="1495814"/>
            <a:ext cx="3876382" cy="553998"/>
          </a:xfrm>
          <a:prstGeom prst="rect">
            <a:avLst/>
          </a:prstGeom>
          <a:noFill/>
        </p:spPr>
        <p:txBody>
          <a:bodyPr wrap="none" rtlCol="0">
            <a:spAutoFit/>
          </a:bodyPr>
          <a:lstStyle/>
          <a:p>
            <a:r>
              <a:rPr lang="ja-JP" altLang="en-US" sz="1400" dirty="0"/>
              <a:t>太郎さん、</a:t>
            </a:r>
            <a:r>
              <a:rPr lang="ja-JP" altLang="en-US" sz="1600" b="1" dirty="0"/>
              <a:t>インフルエンザ</a:t>
            </a:r>
            <a:r>
              <a:rPr lang="ja-JP" altLang="en-US" sz="1400" dirty="0"/>
              <a:t>で</a:t>
            </a:r>
            <a:r>
              <a:rPr lang="ja-JP" altLang="en-US" sz="1600" b="1" dirty="0"/>
              <a:t>入院</a:t>
            </a:r>
            <a:r>
              <a:rPr lang="ja-JP" altLang="en-US" sz="1400" dirty="0"/>
              <a:t>したんですってね</a:t>
            </a:r>
            <a:r>
              <a:rPr lang="ja-JP" altLang="en-US" sz="1400" dirty="0" smtClean="0"/>
              <a:t>。</a:t>
            </a:r>
            <a:endParaRPr lang="en-US" altLang="ja-JP" sz="1400" dirty="0" smtClean="0"/>
          </a:p>
          <a:p>
            <a:r>
              <a:rPr lang="ja-JP" altLang="en-US" sz="1400" dirty="0" smtClean="0"/>
              <a:t>その後</a:t>
            </a:r>
            <a:r>
              <a:rPr lang="ja-JP" altLang="en-US" sz="1400" dirty="0"/>
              <a:t>体調はいかがですか</a:t>
            </a:r>
            <a:r>
              <a:rPr lang="ja-JP" altLang="en-US" sz="1400" dirty="0" smtClean="0"/>
              <a:t>？</a:t>
            </a:r>
            <a:endParaRPr lang="ja-JP" altLang="en-US" sz="1400" dirty="0"/>
          </a:p>
        </p:txBody>
      </p:sp>
      <p:sp>
        <p:nvSpPr>
          <p:cNvPr id="5" name="テキスト ボックス 4"/>
          <p:cNvSpPr txBox="1"/>
          <p:nvPr/>
        </p:nvSpPr>
        <p:spPr>
          <a:xfrm>
            <a:off x="2300595" y="472675"/>
            <a:ext cx="2529860" cy="369332"/>
          </a:xfrm>
          <a:prstGeom prst="rect">
            <a:avLst/>
          </a:prstGeom>
          <a:noFill/>
        </p:spPr>
        <p:txBody>
          <a:bodyPr wrap="none" rtlCol="0">
            <a:spAutoFit/>
          </a:bodyPr>
          <a:lstStyle/>
          <a:p>
            <a:r>
              <a:rPr kumimoji="1" lang="ja-JP" altLang="en-US" dirty="0" smtClean="0"/>
              <a:t>もしも</a:t>
            </a:r>
            <a:r>
              <a:rPr kumimoji="1" lang="en-US" altLang="ja-JP" dirty="0" smtClean="0"/>
              <a:t>…</a:t>
            </a:r>
            <a:r>
              <a:rPr kumimoji="1" lang="ja-JP" altLang="en-US" dirty="0" smtClean="0"/>
              <a:t>の時の備えとは？</a:t>
            </a:r>
            <a:endParaRPr kumimoji="1" lang="ja-JP" altLang="en-US" dirty="0"/>
          </a:p>
        </p:txBody>
      </p:sp>
      <p:pic>
        <p:nvPicPr>
          <p:cNvPr id="18" name="Picture 18" descr="\\msad.ms-ad-ins.com\TPR\E12$\UserData\3684849\Desktop\PNG_3\たろ_ほっと.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6203706" y="3766307"/>
            <a:ext cx="655638" cy="77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bwMode="gray">
          <a:xfrm>
            <a:off x="1282697" y="2664000"/>
            <a:ext cx="4536753" cy="1723549"/>
          </a:xfrm>
          <a:prstGeom prst="rect">
            <a:avLst/>
          </a:prstGeom>
          <a:noFill/>
        </p:spPr>
        <p:txBody>
          <a:bodyPr wrap="square" rtlCol="0">
            <a:spAutoFit/>
          </a:bodyPr>
          <a:lstStyle/>
          <a:p>
            <a:r>
              <a:rPr lang="ja-JP" altLang="en-US" sz="1400" dirty="0"/>
              <a:t>実は入社して</a:t>
            </a:r>
            <a:r>
              <a:rPr lang="ja-JP" altLang="en-US" sz="1600" b="1" dirty="0"/>
              <a:t>初</a:t>
            </a:r>
            <a:r>
              <a:rPr lang="ja-JP" altLang="en-US" sz="1400" dirty="0"/>
              <a:t>めて</a:t>
            </a:r>
            <a:r>
              <a:rPr lang="ja-JP" altLang="en-US" sz="1600" b="1" dirty="0"/>
              <a:t>病気</a:t>
            </a:r>
            <a:r>
              <a:rPr lang="ja-JP" altLang="en-US" sz="1400" dirty="0"/>
              <a:t>で会社</a:t>
            </a:r>
            <a:r>
              <a:rPr lang="ja-JP" altLang="en-US" sz="1400" dirty="0" smtClean="0"/>
              <a:t>を</a:t>
            </a:r>
            <a:r>
              <a:rPr lang="en-US" altLang="ja-JP" b="1" dirty="0" smtClean="0"/>
              <a:t>1</a:t>
            </a:r>
            <a:r>
              <a:rPr lang="ja-JP" altLang="en-US" sz="1400" b="1" dirty="0" smtClean="0"/>
              <a:t>週間</a:t>
            </a:r>
            <a:r>
              <a:rPr lang="ja-JP" altLang="en-US" sz="1400" dirty="0"/>
              <a:t>も</a:t>
            </a:r>
            <a:r>
              <a:rPr lang="ja-JP" altLang="en-US" sz="1600" b="1" dirty="0"/>
              <a:t>休みました</a:t>
            </a:r>
            <a:r>
              <a:rPr lang="ja-JP" altLang="en-US" sz="1400" dirty="0"/>
              <a:t>。</a:t>
            </a:r>
            <a:endParaRPr lang="en-US" altLang="ja-JP" sz="1400" dirty="0"/>
          </a:p>
          <a:p>
            <a:r>
              <a:rPr lang="ja-JP" altLang="en-US" sz="1400" dirty="0"/>
              <a:t>そのとき思ったのが、</a:t>
            </a:r>
            <a:r>
              <a:rPr lang="ja-JP" altLang="en-US" sz="1600" b="1" dirty="0"/>
              <a:t>病気への備え</a:t>
            </a:r>
            <a:r>
              <a:rPr lang="ja-JP" altLang="en-US" sz="1400" dirty="0"/>
              <a:t>をしておかないとなって。</a:t>
            </a:r>
            <a:endParaRPr lang="en-US" altLang="ja-JP" sz="1400" dirty="0"/>
          </a:p>
          <a:p>
            <a:r>
              <a:rPr lang="ja-JP" altLang="en-US" sz="1400" dirty="0"/>
              <a:t>今回は大きな出費ではなかったのですが、手術が必要な病気になったり</a:t>
            </a:r>
            <a:r>
              <a:rPr lang="ja-JP" altLang="en-US" sz="1400" dirty="0" smtClean="0"/>
              <a:t>、長期</a:t>
            </a:r>
            <a:r>
              <a:rPr lang="ja-JP" altLang="en-US" sz="1400" dirty="0"/>
              <a:t>で入院したら… そう思うと、不安になりまして・・</a:t>
            </a:r>
            <a:endParaRPr lang="en-US" altLang="ja-JP" sz="1400" dirty="0"/>
          </a:p>
          <a:p>
            <a:r>
              <a:rPr lang="ja-JP" altLang="en-US" sz="1400" dirty="0"/>
              <a:t>実は職場でも最近、同僚がポリープの手術をしたとか、上司が精密検査でがんが見つかったとか聞いて・・</a:t>
            </a:r>
            <a:r>
              <a:rPr lang="ja-JP" altLang="en-US" sz="1400" dirty="0" smtClean="0"/>
              <a:t>・</a:t>
            </a:r>
            <a:endParaRPr lang="en-US" altLang="ja-JP" sz="1400" dirty="0" smtClean="0"/>
          </a:p>
          <a:p>
            <a:r>
              <a:rPr lang="ja-JP" altLang="en-US" sz="1400" dirty="0" smtClean="0"/>
              <a:t>今</a:t>
            </a:r>
            <a:r>
              <a:rPr lang="ja-JP" altLang="en-US" sz="1400" dirty="0"/>
              <a:t>までは他人事でしたが</a:t>
            </a:r>
            <a:r>
              <a:rPr lang="ja-JP" altLang="en-US" sz="1600" b="1" dirty="0"/>
              <a:t>色々考える</a:t>
            </a:r>
            <a:r>
              <a:rPr lang="ja-JP" altLang="en-US" sz="1400" dirty="0"/>
              <a:t>ようになってきました</a:t>
            </a:r>
            <a:r>
              <a:rPr lang="ja-JP" altLang="en-US" sz="1400" dirty="0" smtClean="0"/>
              <a:t>。</a:t>
            </a:r>
            <a:endParaRPr lang="en-US" altLang="ja-JP" sz="1400" dirty="0"/>
          </a:p>
        </p:txBody>
      </p:sp>
      <p:sp>
        <p:nvSpPr>
          <p:cNvPr id="15" name="テキスト ボックス 14"/>
          <p:cNvSpPr txBox="1"/>
          <p:nvPr/>
        </p:nvSpPr>
        <p:spPr bwMode="gray">
          <a:xfrm>
            <a:off x="1282697" y="4912751"/>
            <a:ext cx="4794248" cy="1015663"/>
          </a:xfrm>
          <a:prstGeom prst="rect">
            <a:avLst/>
          </a:prstGeom>
          <a:noFill/>
        </p:spPr>
        <p:txBody>
          <a:bodyPr wrap="square" rtlCol="0">
            <a:spAutoFit/>
          </a:bodyPr>
          <a:lstStyle/>
          <a:p>
            <a:r>
              <a:rPr lang="ja-JP" altLang="en-US" sz="1400" dirty="0"/>
              <a:t>確かに。誰しも、いつ病気になるかわかりません</a:t>
            </a:r>
            <a:r>
              <a:rPr lang="ja-JP" altLang="en-US" sz="1400" dirty="0" smtClean="0"/>
              <a:t>。</a:t>
            </a:r>
            <a:endParaRPr lang="en-US" altLang="ja-JP" sz="1400" dirty="0" smtClean="0"/>
          </a:p>
          <a:p>
            <a:r>
              <a:rPr lang="ja-JP" altLang="en-US" sz="1400" dirty="0" smtClean="0"/>
              <a:t>特</a:t>
            </a:r>
            <a:r>
              <a:rPr lang="ja-JP" altLang="en-US" sz="1400" dirty="0"/>
              <a:t>に</a:t>
            </a:r>
            <a:r>
              <a:rPr lang="ja-JP" altLang="en-US" sz="1600" b="1" dirty="0"/>
              <a:t>今</a:t>
            </a:r>
            <a:r>
              <a:rPr lang="ja-JP" altLang="en-US" sz="1600" b="1" dirty="0" smtClean="0"/>
              <a:t>はコロナウイルス</a:t>
            </a:r>
            <a:r>
              <a:rPr lang="ja-JP" altLang="en-US" sz="1400" dirty="0" smtClean="0"/>
              <a:t>と</a:t>
            </a:r>
            <a:r>
              <a:rPr lang="ja-JP" altLang="en-US" sz="1400" dirty="0"/>
              <a:t>いった</a:t>
            </a:r>
            <a:r>
              <a:rPr lang="ja-JP" altLang="en-US" sz="1600" b="1" dirty="0">
                <a:latin typeface="+mn-ea"/>
              </a:rPr>
              <a:t>感染症</a:t>
            </a:r>
            <a:r>
              <a:rPr lang="ja-JP" altLang="en-US" sz="1400" dirty="0"/>
              <a:t>も不安な世の中です。</a:t>
            </a:r>
            <a:endParaRPr lang="en-US" altLang="ja-JP" sz="1400" dirty="0"/>
          </a:p>
          <a:p>
            <a:r>
              <a:rPr lang="ja-JP" altLang="en-US" sz="1400" dirty="0"/>
              <a:t>その備えのひとつとして</a:t>
            </a:r>
            <a:r>
              <a:rPr lang="ja-JP" altLang="en-US" sz="1600" b="1" dirty="0"/>
              <a:t>医療保険</a:t>
            </a:r>
            <a:r>
              <a:rPr lang="ja-JP" altLang="en-US" sz="1400" dirty="0"/>
              <a:t>があるわけですが</a:t>
            </a:r>
            <a:r>
              <a:rPr lang="ja-JP" altLang="en-US" sz="1400" dirty="0" smtClean="0"/>
              <a:t>、</a:t>
            </a:r>
            <a:endParaRPr lang="en-US" altLang="ja-JP" sz="1400" dirty="0" smtClean="0"/>
          </a:p>
          <a:p>
            <a:r>
              <a:rPr lang="ja-JP" altLang="en-US" sz="1400" dirty="0" smtClean="0"/>
              <a:t>具体的</a:t>
            </a:r>
            <a:r>
              <a:rPr lang="ja-JP" altLang="en-US" sz="1400" dirty="0"/>
              <a:t>に何か考えてますか</a:t>
            </a:r>
            <a:r>
              <a:rPr lang="ja-JP" altLang="en-US" sz="1400" dirty="0" smtClean="0"/>
              <a:t>？</a:t>
            </a:r>
            <a:endParaRPr lang="ja-JP" altLang="en-US" sz="1400" dirty="0"/>
          </a:p>
        </p:txBody>
      </p:sp>
      <p:sp>
        <p:nvSpPr>
          <p:cNvPr id="23" name="楕円 22"/>
          <p:cNvSpPr/>
          <p:nvPr/>
        </p:nvSpPr>
        <p:spPr bwMode="gray">
          <a:xfrm>
            <a:off x="342710" y="5296597"/>
            <a:ext cx="672269" cy="672269"/>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5" descr="\\msad.ms-ad-ins.com\TPR\E12$\UserData\3684849\Desktop\300ppi\アセット 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43467" y="5127548"/>
            <a:ext cx="522514"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bwMode="gray">
          <a:xfrm>
            <a:off x="1328510" y="6315952"/>
            <a:ext cx="4445125" cy="1231106"/>
          </a:xfrm>
          <a:prstGeom prst="rect">
            <a:avLst/>
          </a:prstGeom>
          <a:noFill/>
        </p:spPr>
        <p:txBody>
          <a:bodyPr wrap="square" rtlCol="0">
            <a:spAutoFit/>
          </a:bodyPr>
          <a:lstStyle/>
          <a:p>
            <a:r>
              <a:rPr lang="ja-JP" altLang="en-US" sz="1400" dirty="0"/>
              <a:t>入院や手術の費用がもらえてさらに保険料が安くなればうれしいです。そういう意味で</a:t>
            </a:r>
            <a:r>
              <a:rPr lang="ja-JP" altLang="en-US" sz="1400" dirty="0" smtClean="0"/>
              <a:t>は会社</a:t>
            </a:r>
            <a:r>
              <a:rPr lang="ja-JP" altLang="en-US" sz="1400" dirty="0"/>
              <a:t>の</a:t>
            </a:r>
            <a:r>
              <a:rPr lang="ja-JP" altLang="en-US" sz="1600" b="1" dirty="0"/>
              <a:t>団体保険制度「生活総合</a:t>
            </a:r>
            <a:r>
              <a:rPr lang="ja-JP" altLang="en-US" sz="1600" b="1" dirty="0" smtClean="0"/>
              <a:t>補償プラン」</a:t>
            </a:r>
            <a:r>
              <a:rPr lang="ja-JP" altLang="en-US" sz="1400" dirty="0" smtClean="0"/>
              <a:t>は割引が適用されていていい</a:t>
            </a:r>
            <a:r>
              <a:rPr lang="ja-JP" altLang="en-US" sz="1400" dirty="0"/>
              <a:t>かなと思っています。</a:t>
            </a:r>
            <a:endParaRPr lang="en-US" altLang="ja-JP" sz="1400" dirty="0"/>
          </a:p>
          <a:p>
            <a:r>
              <a:rPr lang="ja-JP" altLang="en-US" sz="1400" dirty="0"/>
              <a:t>でも、いろいろセットがあって、</a:t>
            </a:r>
            <a:r>
              <a:rPr lang="ja-JP" altLang="en-US" sz="1400" b="1" dirty="0"/>
              <a:t>何を選んでいいかわかりません</a:t>
            </a:r>
            <a:r>
              <a:rPr lang="ja-JP" altLang="en-US" sz="1400" dirty="0" smtClean="0"/>
              <a:t>。</a:t>
            </a:r>
            <a:endParaRPr lang="ja-JP" altLang="en-US" sz="1400" dirty="0"/>
          </a:p>
        </p:txBody>
      </p:sp>
      <p:pic>
        <p:nvPicPr>
          <p:cNvPr id="26" name="Picture 24" descr="\\msad.ms-ad-ins.com\TPR\E12$\UserData\3684849\Desktop\PNG_3\たろ_疑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6276018" y="6608328"/>
            <a:ext cx="571214"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bwMode="gray">
          <a:xfrm>
            <a:off x="1374325" y="7941792"/>
            <a:ext cx="4359648" cy="1446550"/>
          </a:xfrm>
          <a:prstGeom prst="rect">
            <a:avLst/>
          </a:prstGeom>
          <a:noFill/>
        </p:spPr>
        <p:txBody>
          <a:bodyPr wrap="square" rtlCol="0">
            <a:spAutoFit/>
          </a:bodyPr>
          <a:lstStyle/>
          <a:p>
            <a:r>
              <a:rPr lang="ja-JP" altLang="en-US" sz="1400" dirty="0"/>
              <a:t>会社の団体保険制度は</a:t>
            </a:r>
            <a:r>
              <a:rPr lang="ja-JP" altLang="en-US" sz="1400" dirty="0" smtClean="0"/>
              <a:t>割引の適用も</a:t>
            </a:r>
            <a:r>
              <a:rPr lang="ja-JP" altLang="en-US" sz="1400" dirty="0"/>
              <a:t>あって、保険料は給与控除で便利なのでおすすめですよ。</a:t>
            </a:r>
            <a:endParaRPr lang="en-US" altLang="ja-JP" sz="1400" dirty="0"/>
          </a:p>
          <a:p>
            <a:r>
              <a:rPr lang="ja-JP" altLang="en-US" sz="1400" dirty="0"/>
              <a:t>どのセットを選んだらよいかですが、</a:t>
            </a:r>
            <a:r>
              <a:rPr lang="ja-JP" altLang="en-US" sz="1600" b="1" dirty="0">
                <a:solidFill>
                  <a:srgbClr val="C00000"/>
                </a:solidFill>
              </a:rPr>
              <a:t>年代</a:t>
            </a:r>
            <a:r>
              <a:rPr lang="ja-JP" altLang="en-US" sz="1400" b="1" dirty="0">
                <a:solidFill>
                  <a:srgbClr val="C00000"/>
                </a:solidFill>
              </a:rPr>
              <a:t>ごとに</a:t>
            </a:r>
            <a:r>
              <a:rPr lang="ja-JP" altLang="en-US" sz="1600" b="1" dirty="0">
                <a:solidFill>
                  <a:srgbClr val="C00000"/>
                </a:solidFill>
              </a:rPr>
              <a:t>ライフスタイル</a:t>
            </a:r>
            <a:r>
              <a:rPr lang="ja-JP" altLang="en-US" sz="1400" b="1" dirty="0">
                <a:solidFill>
                  <a:srgbClr val="C00000"/>
                </a:solidFill>
              </a:rPr>
              <a:t>も異なるので、</a:t>
            </a:r>
            <a:r>
              <a:rPr lang="ja-JP" altLang="en-US" sz="1600" b="1" dirty="0">
                <a:solidFill>
                  <a:srgbClr val="C00000"/>
                </a:solidFill>
              </a:rPr>
              <a:t>自分に適したリスク</a:t>
            </a:r>
            <a:r>
              <a:rPr lang="ja-JP" altLang="en-US" sz="1400" b="1" dirty="0">
                <a:solidFill>
                  <a:srgbClr val="C00000"/>
                </a:solidFill>
              </a:rPr>
              <a:t>に備えることが大切です</a:t>
            </a:r>
            <a:r>
              <a:rPr lang="ja-JP" altLang="en-US" sz="1400" b="1" dirty="0" smtClean="0">
                <a:solidFill>
                  <a:srgbClr val="C00000"/>
                </a:solidFill>
              </a:rPr>
              <a:t>。</a:t>
            </a:r>
            <a:endParaRPr lang="en-US" altLang="ja-JP" sz="1400" b="1" dirty="0" smtClean="0">
              <a:solidFill>
                <a:srgbClr val="C00000"/>
              </a:solidFill>
            </a:endParaRPr>
          </a:p>
          <a:p>
            <a:r>
              <a:rPr lang="ja-JP" altLang="en-US" sz="1400" b="1" dirty="0" smtClean="0">
                <a:solidFill>
                  <a:srgbClr val="C00000"/>
                </a:solidFill>
              </a:rPr>
              <a:t>年代</a:t>
            </a:r>
            <a:r>
              <a:rPr lang="ja-JP" altLang="en-US" sz="1400" b="1" dirty="0">
                <a:solidFill>
                  <a:srgbClr val="C00000"/>
                </a:solidFill>
              </a:rPr>
              <a:t>ごとの</a:t>
            </a:r>
            <a:r>
              <a:rPr lang="ja-JP" altLang="en-US" sz="1400" dirty="0"/>
              <a:t>おすすめのセットの一例をご紹介します</a:t>
            </a:r>
            <a:r>
              <a:rPr lang="ja-JP" altLang="en-US" sz="1400" dirty="0" smtClean="0"/>
              <a:t>。</a:t>
            </a:r>
            <a:endParaRPr lang="ja-JP" altLang="en-US" sz="1400" dirty="0"/>
          </a:p>
        </p:txBody>
      </p:sp>
      <p:sp>
        <p:nvSpPr>
          <p:cNvPr id="30" name="スライド番号プレースホルダー 1"/>
          <p:cNvSpPr>
            <a:spLocks noGrp="1"/>
          </p:cNvSpPr>
          <p:nvPr>
            <p:ph type="sldNum" sz="quarter" idx="12"/>
          </p:nvPr>
        </p:nvSpPr>
        <p:spPr>
          <a:xfrm>
            <a:off x="3416900" y="9906652"/>
            <a:ext cx="400437" cy="173973"/>
          </a:xfrm>
        </p:spPr>
        <p:txBody>
          <a:bodyPr/>
          <a:lstStyle/>
          <a:p>
            <a:fld id="{873389BF-BA6F-4A8C-A5BD-04EF09348BD3}" type="slidenum">
              <a:rPr kumimoji="1" lang="ja-JP" altLang="en-US" smtClean="0"/>
              <a:t>3</a:t>
            </a:fld>
            <a:endParaRPr kumimoji="1" lang="ja-JP" altLang="en-US"/>
          </a:p>
        </p:txBody>
      </p:sp>
      <p:pic>
        <p:nvPicPr>
          <p:cNvPr id="31" name="Picture 41" descr="\\msad.ms-ad-ins.com\TPR\E12$\UserData\3684849\Desktop\300ppi\アセット 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443467" y="1385538"/>
            <a:ext cx="587688" cy="8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楕円 31"/>
          <p:cNvSpPr/>
          <p:nvPr/>
        </p:nvSpPr>
        <p:spPr bwMode="gray">
          <a:xfrm>
            <a:off x="342710" y="9013524"/>
            <a:ext cx="672269" cy="672269"/>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42" descr="\\msad.ms-ad-ins.com\TPR\E12$\UserData\3684849\Desktop\300ppi\アセット 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421543" y="8778644"/>
            <a:ext cx="593436"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28"/>
          <p:cNvSpPr txBox="1"/>
          <p:nvPr/>
        </p:nvSpPr>
        <p:spPr>
          <a:xfrm>
            <a:off x="4577148" y="9595200"/>
            <a:ext cx="1765227" cy="253916"/>
          </a:xfrm>
          <a:prstGeom prst="rect">
            <a:avLst/>
          </a:prstGeom>
          <a:noFill/>
        </p:spPr>
        <p:txBody>
          <a:bodyPr wrap="none" rtlCol="0">
            <a:spAutoFit/>
          </a:bodyPr>
          <a:lstStyle/>
          <a:p>
            <a:r>
              <a:rPr kumimoji="1" lang="ja-JP" altLang="en-US" sz="1050" dirty="0" smtClean="0"/>
              <a:t>年代ごとおすすめ一例はこちら</a:t>
            </a:r>
            <a:endParaRPr kumimoji="1" lang="ja-JP" altLang="en-US" sz="1050" dirty="0"/>
          </a:p>
        </p:txBody>
      </p:sp>
      <p:sp>
        <p:nvSpPr>
          <p:cNvPr id="34" name="正方形/長方形 33"/>
          <p:cNvSpPr/>
          <p:nvPr/>
        </p:nvSpPr>
        <p:spPr>
          <a:xfrm>
            <a:off x="4648200" y="9820042"/>
            <a:ext cx="1805940"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p:cNvSpPr/>
          <p:nvPr/>
        </p:nvSpPr>
        <p:spPr>
          <a:xfrm>
            <a:off x="6348407" y="9700041"/>
            <a:ext cx="366235" cy="16572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2183534" y="192125"/>
            <a:ext cx="2799946" cy="254378"/>
            <a:chOff x="2183534" y="285927"/>
            <a:chExt cx="2799946" cy="254378"/>
          </a:xfrm>
        </p:grpSpPr>
        <p:cxnSp>
          <p:nvCxnSpPr>
            <p:cNvPr id="8" name="直線コネクタ 7"/>
            <p:cNvCxnSpPr/>
            <p:nvPr/>
          </p:nvCxnSpPr>
          <p:spPr>
            <a:xfrm flipV="1">
              <a:off x="2183534" y="326896"/>
              <a:ext cx="2799946" cy="213409"/>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2183534" y="285927"/>
              <a:ext cx="2472964" cy="216732"/>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flipV="1">
            <a:off x="2183534" y="818226"/>
            <a:ext cx="2799946" cy="254378"/>
            <a:chOff x="2183534" y="285927"/>
            <a:chExt cx="2799946" cy="254378"/>
          </a:xfrm>
        </p:grpSpPr>
        <p:cxnSp>
          <p:nvCxnSpPr>
            <p:cNvPr id="45" name="直線コネクタ 44"/>
            <p:cNvCxnSpPr/>
            <p:nvPr/>
          </p:nvCxnSpPr>
          <p:spPr>
            <a:xfrm flipV="1">
              <a:off x="2183534" y="326896"/>
              <a:ext cx="2799946" cy="213409"/>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2183534" y="285927"/>
              <a:ext cx="2472964" cy="216732"/>
            </a:xfrm>
            <a:prstGeom prst="line">
              <a:avLst/>
            </a:prstGeom>
            <a:ln w="9525" cap="rnd">
              <a:solidFill>
                <a:schemeClr val="tx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82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線コネクタ 62"/>
          <p:cNvCxnSpPr/>
          <p:nvPr/>
        </p:nvCxnSpPr>
        <p:spPr bwMode="gray">
          <a:xfrm>
            <a:off x="176771" y="459434"/>
            <a:ext cx="6753815" cy="0"/>
          </a:xfrm>
          <a:prstGeom prst="line">
            <a:avLst/>
          </a:prstGeom>
          <a:ln cap="rnd">
            <a:solidFill>
              <a:schemeClr val="tx1"/>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282" name="角丸四角形 281"/>
          <p:cNvSpPr/>
          <p:nvPr/>
        </p:nvSpPr>
        <p:spPr bwMode="gray">
          <a:xfrm>
            <a:off x="2079250" y="281636"/>
            <a:ext cx="2948857" cy="36933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年代</a:t>
            </a:r>
            <a:r>
              <a:rPr kumimoji="1" lang="ja-JP" altLang="en-US" sz="1400" dirty="0">
                <a:solidFill>
                  <a:schemeClr val="bg1"/>
                </a:solidFill>
              </a:rPr>
              <a:t>ごとでみる</a:t>
            </a:r>
            <a:r>
              <a:rPr kumimoji="1" lang="ja-JP" altLang="en-US" b="1" dirty="0">
                <a:solidFill>
                  <a:schemeClr val="bg1"/>
                </a:solidFill>
              </a:rPr>
              <a:t>おすすめ</a:t>
            </a:r>
            <a:r>
              <a:rPr kumimoji="1" lang="ja-JP" altLang="en-US" b="1" dirty="0" smtClean="0">
                <a:solidFill>
                  <a:schemeClr val="bg1"/>
                </a:solidFill>
              </a:rPr>
              <a:t>コース</a:t>
            </a:r>
            <a:endParaRPr kumimoji="1" lang="ja-JP" altLang="en-US" b="1" dirty="0">
              <a:solidFill>
                <a:schemeClr val="bg1"/>
              </a:solidFill>
            </a:endParaRPr>
          </a:p>
        </p:txBody>
      </p:sp>
      <p:sp>
        <p:nvSpPr>
          <p:cNvPr id="49" name="角丸四角形 48"/>
          <p:cNvSpPr/>
          <p:nvPr/>
        </p:nvSpPr>
        <p:spPr bwMode="gray">
          <a:xfrm>
            <a:off x="395556" y="1086420"/>
            <a:ext cx="1775941" cy="94307"/>
          </a:xfrm>
          <a:prstGeom prst="roundRect">
            <a:avLst>
              <a:gd name="adj"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角丸四角形 276"/>
          <p:cNvSpPr/>
          <p:nvPr/>
        </p:nvSpPr>
        <p:spPr bwMode="gray">
          <a:xfrm>
            <a:off x="395556" y="4185410"/>
            <a:ext cx="1775941" cy="94307"/>
          </a:xfrm>
          <a:prstGeom prst="roundRect">
            <a:avLst>
              <a:gd name="adj"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角丸四角形 277"/>
          <p:cNvSpPr/>
          <p:nvPr/>
        </p:nvSpPr>
        <p:spPr bwMode="gray">
          <a:xfrm>
            <a:off x="395556" y="7309075"/>
            <a:ext cx="1775941" cy="94307"/>
          </a:xfrm>
          <a:prstGeom prst="roundRect">
            <a:avLst>
              <a:gd name="adj" fmla="val 50000"/>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スライド番号プレースホルダー 1"/>
          <p:cNvSpPr>
            <a:spLocks noGrp="1"/>
          </p:cNvSpPr>
          <p:nvPr>
            <p:ph type="sldNum" sz="quarter" idx="12"/>
          </p:nvPr>
        </p:nvSpPr>
        <p:spPr bwMode="gray">
          <a:xfrm>
            <a:off x="3416900" y="9906652"/>
            <a:ext cx="400437" cy="173973"/>
          </a:xfrm>
        </p:spPr>
        <p:txBody>
          <a:bodyPr/>
          <a:lstStyle/>
          <a:p>
            <a:fld id="{873389BF-BA6F-4A8C-A5BD-04EF09348BD3}" type="slidenum">
              <a:rPr kumimoji="1" lang="ja-JP" altLang="en-US" smtClean="0"/>
              <a:pPr/>
              <a:t>4</a:t>
            </a:fld>
            <a:endParaRPr kumimoji="1" lang="ja-JP" altLang="en-US" dirty="0"/>
          </a:p>
        </p:txBody>
      </p:sp>
      <p:pic>
        <p:nvPicPr>
          <p:cNvPr id="5" name="図 4">
            <a:extLst>
              <a:ext uri="{FF2B5EF4-FFF2-40B4-BE49-F238E27FC236}">
                <a16:creationId xmlns:a16="http://schemas.microsoft.com/office/drawing/2014/main" id="{CD253A6E-E6FE-4B52-AC7E-17955BAE1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708540" y="1466408"/>
            <a:ext cx="975858" cy="1120285"/>
          </a:xfrm>
          <a:prstGeom prst="rect">
            <a:avLst/>
          </a:prstGeom>
        </p:spPr>
      </p:pic>
      <p:pic>
        <p:nvPicPr>
          <p:cNvPr id="7" name="図 6">
            <a:extLst>
              <a:ext uri="{FF2B5EF4-FFF2-40B4-BE49-F238E27FC236}">
                <a16:creationId xmlns:a16="http://schemas.microsoft.com/office/drawing/2014/main" id="{ABFE4643-631C-454B-B954-3DC2D581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69896" y="4688414"/>
            <a:ext cx="969397" cy="1234531"/>
          </a:xfrm>
          <a:prstGeom prst="rect">
            <a:avLst/>
          </a:prstGeom>
        </p:spPr>
      </p:pic>
      <p:pic>
        <p:nvPicPr>
          <p:cNvPr id="8" name="図 7">
            <a:extLst>
              <a:ext uri="{FF2B5EF4-FFF2-40B4-BE49-F238E27FC236}">
                <a16:creationId xmlns:a16="http://schemas.microsoft.com/office/drawing/2014/main" id="{F9C5E9D4-2B6D-4C81-80F7-F59D6758A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732223" y="7921918"/>
            <a:ext cx="1030543" cy="1288178"/>
          </a:xfrm>
          <a:prstGeom prst="rect">
            <a:avLst/>
          </a:prstGeom>
        </p:spPr>
      </p:pic>
      <p:sp>
        <p:nvSpPr>
          <p:cNvPr id="2" name="テキスト ボックス 1"/>
          <p:cNvSpPr txBox="1"/>
          <p:nvPr/>
        </p:nvSpPr>
        <p:spPr bwMode="gray">
          <a:xfrm>
            <a:off x="348355" y="536746"/>
            <a:ext cx="1015021" cy="769441"/>
          </a:xfrm>
          <a:prstGeom prst="rect">
            <a:avLst/>
          </a:prstGeom>
          <a:noFill/>
        </p:spPr>
        <p:txBody>
          <a:bodyPr wrap="none" rtlCol="0">
            <a:spAutoFit/>
          </a:bodyPr>
          <a:lstStyle/>
          <a:p>
            <a:r>
              <a:rPr kumimoji="1" lang="en-US" altLang="ja-JP" sz="4400" dirty="0" smtClean="0">
                <a:latin typeface="Century Gothic" panose="020B0502020202020204" pitchFamily="34" charset="0"/>
              </a:rPr>
              <a:t>20</a:t>
            </a:r>
            <a:r>
              <a:rPr kumimoji="1" lang="ja-JP" altLang="en-US" sz="1600" dirty="0" smtClean="0"/>
              <a:t>代</a:t>
            </a:r>
            <a:endParaRPr kumimoji="1" lang="ja-JP" altLang="en-US" sz="1600" dirty="0"/>
          </a:p>
        </p:txBody>
      </p:sp>
      <p:sp>
        <p:nvSpPr>
          <p:cNvPr id="3" name="テキスト ボックス 2"/>
          <p:cNvSpPr txBox="1"/>
          <p:nvPr/>
        </p:nvSpPr>
        <p:spPr bwMode="gray">
          <a:xfrm>
            <a:off x="385348" y="1161448"/>
            <a:ext cx="1467068" cy="246221"/>
          </a:xfrm>
          <a:prstGeom prst="rect">
            <a:avLst/>
          </a:prstGeom>
          <a:noFill/>
        </p:spPr>
        <p:txBody>
          <a:bodyPr wrap="none" rtlCol="0">
            <a:spAutoFit/>
          </a:bodyPr>
          <a:lstStyle/>
          <a:p>
            <a:r>
              <a:rPr kumimoji="1" lang="ja-JP" altLang="en-US" sz="1000" dirty="0" smtClean="0"/>
              <a:t>入社～独身～二人世帯</a:t>
            </a:r>
            <a:endParaRPr kumimoji="1" lang="ja-JP" altLang="en-US" sz="1000" dirty="0"/>
          </a:p>
        </p:txBody>
      </p:sp>
      <p:sp>
        <p:nvSpPr>
          <p:cNvPr id="4" name="テキスト ボックス 3"/>
          <p:cNvSpPr txBox="1"/>
          <p:nvPr/>
        </p:nvSpPr>
        <p:spPr bwMode="gray">
          <a:xfrm>
            <a:off x="2184373" y="859390"/>
            <a:ext cx="4522392" cy="307777"/>
          </a:xfrm>
          <a:prstGeom prst="rect">
            <a:avLst/>
          </a:prstGeom>
          <a:noFill/>
        </p:spPr>
        <p:txBody>
          <a:bodyPr wrap="none" rtlCol="0">
            <a:spAutoFit/>
          </a:bodyPr>
          <a:lstStyle/>
          <a:p>
            <a:r>
              <a:rPr lang="ja-JP" altLang="en-US" sz="1200" dirty="0">
                <a:latin typeface="+mn-ea"/>
              </a:rPr>
              <a:t>少しでも保険料は抑えながら・・</a:t>
            </a:r>
            <a:r>
              <a:rPr lang="ja-JP" altLang="en-US" sz="1200" dirty="0" smtClean="0">
                <a:latin typeface="+mn-ea"/>
              </a:rPr>
              <a:t>・</a:t>
            </a:r>
            <a:r>
              <a:rPr lang="ja-JP" altLang="ja-JP" sz="1400" b="1" dirty="0" smtClean="0">
                <a:latin typeface="+mn-ea"/>
              </a:rPr>
              <a:t>医療費</a:t>
            </a:r>
            <a:r>
              <a:rPr lang="ja-JP" altLang="ja-JP" sz="1400" dirty="0">
                <a:latin typeface="+mn-ea"/>
              </a:rPr>
              <a:t>は</a:t>
            </a:r>
            <a:r>
              <a:rPr lang="ja-JP" altLang="ja-JP" sz="1400" b="1" dirty="0">
                <a:latin typeface="+mn-ea"/>
              </a:rPr>
              <a:t>必要最低限</a:t>
            </a:r>
            <a:r>
              <a:rPr lang="ja-JP" altLang="ja-JP" sz="1400" dirty="0">
                <a:latin typeface="+mn-ea"/>
              </a:rPr>
              <a:t>の備えを</a:t>
            </a:r>
            <a:r>
              <a:rPr lang="ja-JP" altLang="ja-JP" sz="1400" dirty="0" smtClean="0">
                <a:latin typeface="+mn-ea"/>
              </a:rPr>
              <a:t>！</a:t>
            </a:r>
            <a:endParaRPr lang="en-US" altLang="ja-JP" sz="1400" dirty="0">
              <a:latin typeface="+mn-ea"/>
            </a:endParaRPr>
          </a:p>
        </p:txBody>
      </p:sp>
      <p:sp>
        <p:nvSpPr>
          <p:cNvPr id="17" name="テキスト ボックス 16"/>
          <p:cNvSpPr txBox="1"/>
          <p:nvPr/>
        </p:nvSpPr>
        <p:spPr bwMode="gray">
          <a:xfrm>
            <a:off x="2184373" y="3950335"/>
            <a:ext cx="4751622" cy="523220"/>
          </a:xfrm>
          <a:prstGeom prst="rect">
            <a:avLst/>
          </a:prstGeom>
          <a:noFill/>
        </p:spPr>
        <p:txBody>
          <a:bodyPr wrap="none" rtlCol="0">
            <a:spAutoFit/>
          </a:bodyPr>
          <a:lstStyle/>
          <a:p>
            <a:r>
              <a:rPr lang="ja-JP" altLang="en-US" sz="1200" dirty="0">
                <a:latin typeface="+mn-ea"/>
              </a:rPr>
              <a:t>子どもの教育費もかかる・・</a:t>
            </a:r>
            <a:r>
              <a:rPr lang="ja-JP" altLang="en-US" sz="1200" dirty="0" smtClean="0">
                <a:latin typeface="+mn-ea"/>
              </a:rPr>
              <a:t>・</a:t>
            </a:r>
            <a:r>
              <a:rPr lang="ja-JP" altLang="en-US" sz="1400" b="1" dirty="0" smtClean="0">
                <a:latin typeface="+mn-ea"/>
              </a:rPr>
              <a:t>自分</a:t>
            </a:r>
            <a:r>
              <a:rPr lang="ja-JP" altLang="en-US" sz="1400" b="1" dirty="0">
                <a:latin typeface="+mn-ea"/>
              </a:rPr>
              <a:t>に万が一</a:t>
            </a:r>
            <a:r>
              <a:rPr lang="ja-JP" altLang="en-US" sz="1200" dirty="0">
                <a:latin typeface="+mn-ea"/>
              </a:rPr>
              <a:t>のことがあった</a:t>
            </a:r>
            <a:r>
              <a:rPr lang="ja-JP" altLang="en-US" sz="1200" dirty="0" smtClean="0">
                <a:latin typeface="+mn-ea"/>
              </a:rPr>
              <a:t>時の家族</a:t>
            </a:r>
            <a:r>
              <a:rPr lang="ja-JP" altLang="en-US" sz="1200" dirty="0">
                <a:latin typeface="+mn-ea"/>
              </a:rPr>
              <a:t>のため</a:t>
            </a:r>
            <a:r>
              <a:rPr lang="ja-JP" altLang="en-US" sz="1200" dirty="0" smtClean="0">
                <a:latin typeface="+mn-ea"/>
              </a:rPr>
              <a:t>に</a:t>
            </a:r>
            <a:endParaRPr lang="en-US" altLang="ja-JP" sz="1200" dirty="0" smtClean="0">
              <a:latin typeface="+mn-ea"/>
            </a:endParaRPr>
          </a:p>
          <a:p>
            <a:r>
              <a:rPr lang="ja-JP" altLang="en-US" sz="1400" b="1" dirty="0" smtClean="0">
                <a:latin typeface="+mn-ea"/>
              </a:rPr>
              <a:t>死亡</a:t>
            </a:r>
            <a:r>
              <a:rPr lang="ja-JP" altLang="en-US" sz="1400" b="1" dirty="0">
                <a:latin typeface="+mn-ea"/>
              </a:rPr>
              <a:t>・後遺</a:t>
            </a:r>
            <a:r>
              <a:rPr lang="ja-JP" altLang="en-US" sz="1400" b="1" dirty="0" smtClean="0">
                <a:latin typeface="+mn-ea"/>
              </a:rPr>
              <a:t>障害保険</a:t>
            </a:r>
            <a:r>
              <a:rPr lang="ja-JP" altLang="en-US" sz="1400" b="1" dirty="0">
                <a:latin typeface="+mn-ea"/>
              </a:rPr>
              <a:t>金</a:t>
            </a:r>
            <a:r>
              <a:rPr lang="ja-JP" altLang="en-US" sz="1200" dirty="0">
                <a:latin typeface="+mn-ea"/>
              </a:rPr>
              <a:t>も</a:t>
            </a:r>
            <a:r>
              <a:rPr lang="ja-JP" altLang="en-US" sz="1400" b="1" dirty="0">
                <a:latin typeface="+mn-ea"/>
              </a:rPr>
              <a:t>医療費</a:t>
            </a:r>
            <a:r>
              <a:rPr lang="ja-JP" altLang="en-US" sz="1200" dirty="0">
                <a:latin typeface="+mn-ea"/>
              </a:rPr>
              <a:t>もちゃんと備えておきたい。</a:t>
            </a:r>
          </a:p>
        </p:txBody>
      </p:sp>
      <p:sp>
        <p:nvSpPr>
          <p:cNvPr id="20" name="テキスト ボックス 19"/>
          <p:cNvSpPr txBox="1"/>
          <p:nvPr/>
        </p:nvSpPr>
        <p:spPr bwMode="gray">
          <a:xfrm>
            <a:off x="432672" y="7444477"/>
            <a:ext cx="1718740" cy="253916"/>
          </a:xfrm>
          <a:prstGeom prst="rect">
            <a:avLst/>
          </a:prstGeom>
          <a:noFill/>
        </p:spPr>
        <p:txBody>
          <a:bodyPr wrap="none" rtlCol="0">
            <a:spAutoFit/>
          </a:bodyPr>
          <a:lstStyle/>
          <a:p>
            <a:r>
              <a:rPr kumimoji="1" lang="ja-JP" altLang="en-US" sz="1050" dirty="0" smtClean="0"/>
              <a:t>子ども独立～夫婦二人＋親</a:t>
            </a:r>
            <a:endParaRPr kumimoji="1" lang="ja-JP" altLang="en-US" sz="1050" dirty="0"/>
          </a:p>
        </p:txBody>
      </p:sp>
      <p:sp>
        <p:nvSpPr>
          <p:cNvPr id="21" name="テキスト ボックス 20"/>
          <p:cNvSpPr txBox="1"/>
          <p:nvPr/>
        </p:nvSpPr>
        <p:spPr bwMode="gray">
          <a:xfrm>
            <a:off x="2184373" y="7140075"/>
            <a:ext cx="4483920" cy="307777"/>
          </a:xfrm>
          <a:prstGeom prst="rect">
            <a:avLst/>
          </a:prstGeom>
          <a:noFill/>
        </p:spPr>
        <p:txBody>
          <a:bodyPr wrap="none" rtlCol="0">
            <a:spAutoFit/>
          </a:bodyPr>
          <a:lstStyle/>
          <a:p>
            <a:r>
              <a:rPr lang="ja-JP" altLang="en-US" sz="1200" dirty="0">
                <a:latin typeface="+mn-ea"/>
              </a:rPr>
              <a:t>子どもの独立、</a:t>
            </a:r>
            <a:r>
              <a:rPr lang="ja-JP" altLang="en-US" sz="1400" b="1" dirty="0">
                <a:latin typeface="+mn-ea"/>
              </a:rPr>
              <a:t>ご自身の健康不安</a:t>
            </a:r>
            <a:r>
              <a:rPr lang="ja-JP" altLang="en-US" sz="1200" dirty="0">
                <a:latin typeface="+mn-ea"/>
              </a:rPr>
              <a:t>に</a:t>
            </a:r>
            <a:r>
              <a:rPr lang="ja-JP" altLang="en-US" sz="1400" b="1" dirty="0">
                <a:latin typeface="+mn-ea"/>
              </a:rPr>
              <a:t>親御さまの健康不安</a:t>
            </a:r>
            <a:r>
              <a:rPr lang="ja-JP" altLang="en-US" sz="1200" dirty="0">
                <a:latin typeface="+mn-ea"/>
              </a:rPr>
              <a:t>も・・</a:t>
            </a:r>
            <a:r>
              <a:rPr lang="ja-JP" altLang="en-US" sz="1200" dirty="0" smtClean="0">
                <a:latin typeface="+mn-ea"/>
              </a:rPr>
              <a:t>・</a:t>
            </a:r>
            <a:endParaRPr lang="ja-JP" altLang="en-US" sz="1200" dirty="0">
              <a:latin typeface="+mn-ea"/>
            </a:endParaRPr>
          </a:p>
        </p:txBody>
      </p:sp>
      <p:grpSp>
        <p:nvGrpSpPr>
          <p:cNvPr id="23" name="グループ化 22"/>
          <p:cNvGrpSpPr/>
          <p:nvPr/>
        </p:nvGrpSpPr>
        <p:grpSpPr bwMode="gray">
          <a:xfrm>
            <a:off x="2135803" y="1938168"/>
            <a:ext cx="543534" cy="545285"/>
            <a:chOff x="7298806" y="3825328"/>
            <a:chExt cx="749460" cy="751874"/>
          </a:xfrm>
        </p:grpSpPr>
        <p:sp>
          <p:nvSpPr>
            <p:cNvPr id="24" name="Freeform 5">
              <a:extLst>
                <a:ext uri="{FF2B5EF4-FFF2-40B4-BE49-F238E27FC236}">
                  <a16:creationId xmlns:a16="http://schemas.microsoft.com/office/drawing/2014/main" id="{BBF1F134-CAA5-4684-81A8-4DA501563048}"/>
                </a:ext>
              </a:extLst>
            </p:cNvPr>
            <p:cNvSpPr>
              <a:spLocks noEditPoints="1"/>
            </p:cNvSpPr>
            <p:nvPr/>
          </p:nvSpPr>
          <p:spPr bwMode="gray">
            <a:xfrm>
              <a:off x="7298806" y="3825328"/>
              <a:ext cx="742212" cy="744627"/>
            </a:xfrm>
            <a:custGeom>
              <a:avLst/>
              <a:gdLst>
                <a:gd name="T0" fmla="*/ 15 w 517"/>
                <a:gd name="T1" fmla="*/ 517 h 517"/>
                <a:gd name="T2" fmla="*/ 11 w 517"/>
                <a:gd name="T3" fmla="*/ 513 h 517"/>
                <a:gd name="T4" fmla="*/ 0 w 517"/>
                <a:gd name="T5" fmla="*/ 488 h 517"/>
                <a:gd name="T6" fmla="*/ 0 w 517"/>
                <a:gd name="T7" fmla="*/ 34 h 517"/>
                <a:gd name="T8" fmla="*/ 34 w 517"/>
                <a:gd name="T9" fmla="*/ 0 h 517"/>
                <a:gd name="T10" fmla="*/ 487 w 517"/>
                <a:gd name="T11" fmla="*/ 0 h 517"/>
                <a:gd name="T12" fmla="*/ 513 w 517"/>
                <a:gd name="T13" fmla="*/ 12 h 517"/>
                <a:gd name="T14" fmla="*/ 517 w 517"/>
                <a:gd name="T15" fmla="*/ 16 h 517"/>
                <a:gd name="T16" fmla="*/ 15 w 517"/>
                <a:gd name="T17" fmla="*/ 517 h 517"/>
                <a:gd name="T18" fmla="*/ 34 w 517"/>
                <a:gd name="T19" fmla="*/ 12 h 517"/>
                <a:gd name="T20" fmla="*/ 12 w 517"/>
                <a:gd name="T21" fmla="*/ 34 h 517"/>
                <a:gd name="T22" fmla="*/ 12 w 517"/>
                <a:gd name="T23" fmla="*/ 488 h 517"/>
                <a:gd name="T24" fmla="*/ 16 w 517"/>
                <a:gd name="T25" fmla="*/ 500 h 517"/>
                <a:gd name="T26" fmla="*/ 500 w 517"/>
                <a:gd name="T27" fmla="*/ 16 h 517"/>
                <a:gd name="T28" fmla="*/ 487 w 517"/>
                <a:gd name="T29" fmla="*/ 12 h 517"/>
                <a:gd name="T30" fmla="*/ 34 w 517"/>
                <a:gd name="T31" fmla="*/ 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517">
                  <a:moveTo>
                    <a:pt x="15" y="517"/>
                  </a:moveTo>
                  <a:cubicBezTo>
                    <a:pt x="11" y="513"/>
                    <a:pt x="11" y="513"/>
                    <a:pt x="11" y="513"/>
                  </a:cubicBezTo>
                  <a:cubicBezTo>
                    <a:pt x="4" y="507"/>
                    <a:pt x="0" y="497"/>
                    <a:pt x="0" y="488"/>
                  </a:cubicBezTo>
                  <a:cubicBezTo>
                    <a:pt x="0" y="34"/>
                    <a:pt x="0" y="34"/>
                    <a:pt x="0" y="34"/>
                  </a:cubicBezTo>
                  <a:cubicBezTo>
                    <a:pt x="0" y="15"/>
                    <a:pt x="15" y="0"/>
                    <a:pt x="34" y="0"/>
                  </a:cubicBezTo>
                  <a:cubicBezTo>
                    <a:pt x="487" y="0"/>
                    <a:pt x="487" y="0"/>
                    <a:pt x="487" y="0"/>
                  </a:cubicBezTo>
                  <a:cubicBezTo>
                    <a:pt x="497" y="0"/>
                    <a:pt x="507" y="4"/>
                    <a:pt x="513" y="12"/>
                  </a:cubicBezTo>
                  <a:cubicBezTo>
                    <a:pt x="517" y="16"/>
                    <a:pt x="517" y="16"/>
                    <a:pt x="517" y="16"/>
                  </a:cubicBezTo>
                  <a:lnTo>
                    <a:pt x="15" y="517"/>
                  </a:lnTo>
                  <a:close/>
                  <a:moveTo>
                    <a:pt x="34" y="12"/>
                  </a:moveTo>
                  <a:cubicBezTo>
                    <a:pt x="22" y="12"/>
                    <a:pt x="12" y="22"/>
                    <a:pt x="12" y="34"/>
                  </a:cubicBezTo>
                  <a:cubicBezTo>
                    <a:pt x="12" y="488"/>
                    <a:pt x="12" y="488"/>
                    <a:pt x="12" y="488"/>
                  </a:cubicBezTo>
                  <a:cubicBezTo>
                    <a:pt x="12" y="492"/>
                    <a:pt x="13" y="496"/>
                    <a:pt x="16" y="500"/>
                  </a:cubicBezTo>
                  <a:cubicBezTo>
                    <a:pt x="500" y="16"/>
                    <a:pt x="500" y="16"/>
                    <a:pt x="500" y="16"/>
                  </a:cubicBezTo>
                  <a:cubicBezTo>
                    <a:pt x="496" y="13"/>
                    <a:pt x="492" y="12"/>
                    <a:pt x="487" y="12"/>
                  </a:cubicBezTo>
                  <a:lnTo>
                    <a:pt x="34" y="12"/>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6">
              <a:extLst>
                <a:ext uri="{FF2B5EF4-FFF2-40B4-BE49-F238E27FC236}">
                  <a16:creationId xmlns:a16="http://schemas.microsoft.com/office/drawing/2014/main" id="{7960713D-4B75-4FE7-AA2A-5F1ECFD76944}"/>
                </a:ext>
              </a:extLst>
            </p:cNvPr>
            <p:cNvSpPr>
              <a:spLocks/>
            </p:cNvSpPr>
            <p:nvPr/>
          </p:nvSpPr>
          <p:spPr bwMode="gray">
            <a:xfrm>
              <a:off x="7319943" y="3848277"/>
              <a:ext cx="719263" cy="720470"/>
            </a:xfrm>
            <a:custGeom>
              <a:avLst/>
              <a:gdLst>
                <a:gd name="T0" fmla="*/ 472 w 501"/>
                <a:gd name="T1" fmla="*/ 500 h 500"/>
                <a:gd name="T2" fmla="*/ 501 w 501"/>
                <a:gd name="T3" fmla="*/ 472 h 500"/>
                <a:gd name="T4" fmla="*/ 501 w 501"/>
                <a:gd name="T5" fmla="*/ 18 h 500"/>
                <a:gd name="T6" fmla="*/ 494 w 501"/>
                <a:gd name="T7" fmla="*/ 0 h 500"/>
                <a:gd name="T8" fmla="*/ 0 w 501"/>
                <a:gd name="T9" fmla="*/ 493 h 500"/>
                <a:gd name="T10" fmla="*/ 19 w 501"/>
                <a:gd name="T11" fmla="*/ 500 h 500"/>
                <a:gd name="T12" fmla="*/ 472 w 501"/>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501" h="500">
                  <a:moveTo>
                    <a:pt x="472" y="500"/>
                  </a:moveTo>
                  <a:cubicBezTo>
                    <a:pt x="488" y="500"/>
                    <a:pt x="501" y="487"/>
                    <a:pt x="501" y="472"/>
                  </a:cubicBezTo>
                  <a:cubicBezTo>
                    <a:pt x="501" y="18"/>
                    <a:pt x="501" y="18"/>
                    <a:pt x="501" y="18"/>
                  </a:cubicBezTo>
                  <a:cubicBezTo>
                    <a:pt x="501" y="11"/>
                    <a:pt x="498" y="5"/>
                    <a:pt x="494" y="0"/>
                  </a:cubicBezTo>
                  <a:cubicBezTo>
                    <a:pt x="0" y="493"/>
                    <a:pt x="0" y="493"/>
                    <a:pt x="0" y="493"/>
                  </a:cubicBezTo>
                  <a:cubicBezTo>
                    <a:pt x="5" y="497"/>
                    <a:pt x="12" y="500"/>
                    <a:pt x="19" y="500"/>
                  </a:cubicBezTo>
                  <a:lnTo>
                    <a:pt x="472" y="500"/>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7">
              <a:extLst>
                <a:ext uri="{FF2B5EF4-FFF2-40B4-BE49-F238E27FC236}">
                  <a16:creationId xmlns:a16="http://schemas.microsoft.com/office/drawing/2014/main" id="{7C2D6E9F-94B0-4662-91A7-C8F453C8BD21}"/>
                </a:ext>
              </a:extLst>
            </p:cNvPr>
            <p:cNvSpPr>
              <a:spLocks noEditPoints="1"/>
            </p:cNvSpPr>
            <p:nvPr/>
          </p:nvSpPr>
          <p:spPr bwMode="gray">
            <a:xfrm>
              <a:off x="7308469" y="3835594"/>
              <a:ext cx="739797" cy="741608"/>
            </a:xfrm>
            <a:custGeom>
              <a:avLst/>
              <a:gdLst>
                <a:gd name="T0" fmla="*/ 480 w 515"/>
                <a:gd name="T1" fmla="*/ 515 h 515"/>
                <a:gd name="T2" fmla="*/ 27 w 515"/>
                <a:gd name="T3" fmla="*/ 515 h 515"/>
                <a:gd name="T4" fmla="*/ 4 w 515"/>
                <a:gd name="T5" fmla="*/ 506 h 515"/>
                <a:gd name="T6" fmla="*/ 0 w 515"/>
                <a:gd name="T7" fmla="*/ 502 h 515"/>
                <a:gd name="T8" fmla="*/ 502 w 515"/>
                <a:gd name="T9" fmla="*/ 0 h 515"/>
                <a:gd name="T10" fmla="*/ 506 w 515"/>
                <a:gd name="T11" fmla="*/ 5 h 515"/>
                <a:gd name="T12" fmla="*/ 515 w 515"/>
                <a:gd name="T13" fmla="*/ 27 h 515"/>
                <a:gd name="T14" fmla="*/ 515 w 515"/>
                <a:gd name="T15" fmla="*/ 481 h 515"/>
                <a:gd name="T16" fmla="*/ 480 w 515"/>
                <a:gd name="T17" fmla="*/ 515 h 515"/>
                <a:gd name="T18" fmla="*/ 18 w 515"/>
                <a:gd name="T19" fmla="*/ 501 h 515"/>
                <a:gd name="T20" fmla="*/ 27 w 515"/>
                <a:gd name="T21" fmla="*/ 503 h 515"/>
                <a:gd name="T22" fmla="*/ 480 w 515"/>
                <a:gd name="T23" fmla="*/ 503 h 515"/>
                <a:gd name="T24" fmla="*/ 503 w 515"/>
                <a:gd name="T25" fmla="*/ 481 h 515"/>
                <a:gd name="T26" fmla="*/ 503 w 515"/>
                <a:gd name="T27" fmla="*/ 27 h 515"/>
                <a:gd name="T28" fmla="*/ 501 w 515"/>
                <a:gd name="T29" fmla="*/ 18 h 515"/>
                <a:gd name="T30" fmla="*/ 18 w 515"/>
                <a:gd name="T31" fmla="*/ 50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515">
                  <a:moveTo>
                    <a:pt x="480" y="515"/>
                  </a:moveTo>
                  <a:cubicBezTo>
                    <a:pt x="27" y="515"/>
                    <a:pt x="27" y="515"/>
                    <a:pt x="27" y="515"/>
                  </a:cubicBezTo>
                  <a:cubicBezTo>
                    <a:pt x="19" y="515"/>
                    <a:pt x="11" y="512"/>
                    <a:pt x="4" y="506"/>
                  </a:cubicBezTo>
                  <a:cubicBezTo>
                    <a:pt x="0" y="502"/>
                    <a:pt x="0" y="502"/>
                    <a:pt x="0" y="502"/>
                  </a:cubicBezTo>
                  <a:cubicBezTo>
                    <a:pt x="502" y="0"/>
                    <a:pt x="502" y="0"/>
                    <a:pt x="502" y="0"/>
                  </a:cubicBezTo>
                  <a:cubicBezTo>
                    <a:pt x="506" y="5"/>
                    <a:pt x="506" y="5"/>
                    <a:pt x="506" y="5"/>
                  </a:cubicBezTo>
                  <a:cubicBezTo>
                    <a:pt x="512" y="11"/>
                    <a:pt x="515" y="19"/>
                    <a:pt x="515" y="27"/>
                  </a:cubicBezTo>
                  <a:cubicBezTo>
                    <a:pt x="515" y="481"/>
                    <a:pt x="515" y="481"/>
                    <a:pt x="515" y="481"/>
                  </a:cubicBezTo>
                  <a:cubicBezTo>
                    <a:pt x="515" y="500"/>
                    <a:pt x="499" y="515"/>
                    <a:pt x="480" y="515"/>
                  </a:cubicBezTo>
                  <a:close/>
                  <a:moveTo>
                    <a:pt x="18" y="501"/>
                  </a:moveTo>
                  <a:cubicBezTo>
                    <a:pt x="21" y="502"/>
                    <a:pt x="24" y="503"/>
                    <a:pt x="27" y="503"/>
                  </a:cubicBezTo>
                  <a:cubicBezTo>
                    <a:pt x="480" y="503"/>
                    <a:pt x="480" y="503"/>
                    <a:pt x="480" y="503"/>
                  </a:cubicBezTo>
                  <a:cubicBezTo>
                    <a:pt x="493" y="503"/>
                    <a:pt x="503" y="493"/>
                    <a:pt x="503" y="481"/>
                  </a:cubicBezTo>
                  <a:cubicBezTo>
                    <a:pt x="503" y="27"/>
                    <a:pt x="503" y="27"/>
                    <a:pt x="503" y="27"/>
                  </a:cubicBezTo>
                  <a:cubicBezTo>
                    <a:pt x="503" y="24"/>
                    <a:pt x="502" y="21"/>
                    <a:pt x="501" y="18"/>
                  </a:cubicBezTo>
                  <a:lnTo>
                    <a:pt x="18" y="501"/>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27" name="グループ化 26">
              <a:extLst>
                <a:ext uri="{FF2B5EF4-FFF2-40B4-BE49-F238E27FC236}">
                  <a16:creationId xmlns:a16="http://schemas.microsoft.com/office/drawing/2014/main" id="{FFE895AB-1C02-43CF-ACB5-0738967B4FA7}"/>
                </a:ext>
              </a:extLst>
            </p:cNvPr>
            <p:cNvGrpSpPr/>
            <p:nvPr/>
          </p:nvGrpSpPr>
          <p:grpSpPr bwMode="gray">
            <a:xfrm>
              <a:off x="7669912" y="4197641"/>
              <a:ext cx="303166" cy="335776"/>
              <a:chOff x="3748088" y="1423988"/>
              <a:chExt cx="796925" cy="882649"/>
            </a:xfrm>
            <a:solidFill>
              <a:schemeClr val="bg1"/>
            </a:solidFill>
          </p:grpSpPr>
          <p:sp>
            <p:nvSpPr>
              <p:cNvPr id="29" name="Freeform 8">
                <a:extLst>
                  <a:ext uri="{FF2B5EF4-FFF2-40B4-BE49-F238E27FC236}">
                    <a16:creationId xmlns:a16="http://schemas.microsoft.com/office/drawing/2014/main" id="{01348AE7-42AD-4238-8B79-89193C104FE0}"/>
                  </a:ext>
                </a:extLst>
              </p:cNvPr>
              <p:cNvSpPr>
                <a:spLocks noEditPoints="1"/>
              </p:cNvSpPr>
              <p:nvPr/>
            </p:nvSpPr>
            <p:spPr bwMode="gray">
              <a:xfrm>
                <a:off x="3970338" y="1685925"/>
                <a:ext cx="574675" cy="620712"/>
              </a:xfrm>
              <a:custGeom>
                <a:avLst/>
                <a:gdLst>
                  <a:gd name="T0" fmla="*/ 142 w 152"/>
                  <a:gd name="T1" fmla="*/ 0 h 164"/>
                  <a:gd name="T2" fmla="*/ 76 w 152"/>
                  <a:gd name="T3" fmla="*/ 0 h 164"/>
                  <a:gd name="T4" fmla="*/ 66 w 152"/>
                  <a:gd name="T5" fmla="*/ 10 h 164"/>
                  <a:gd name="T6" fmla="*/ 66 w 152"/>
                  <a:gd name="T7" fmla="*/ 56 h 164"/>
                  <a:gd name="T8" fmla="*/ 66 w 152"/>
                  <a:gd name="T9" fmla="*/ 56 h 164"/>
                  <a:gd name="T10" fmla="*/ 66 w 152"/>
                  <a:gd name="T11" fmla="*/ 87 h 164"/>
                  <a:gd name="T12" fmla="*/ 66 w 152"/>
                  <a:gd name="T13" fmla="*/ 88 h 164"/>
                  <a:gd name="T14" fmla="*/ 66 w 152"/>
                  <a:gd name="T15" fmla="*/ 100 h 164"/>
                  <a:gd name="T16" fmla="*/ 52 w 152"/>
                  <a:gd name="T17" fmla="*/ 100 h 164"/>
                  <a:gd name="T18" fmla="*/ 13 w 152"/>
                  <a:gd name="T19" fmla="*/ 119 h 164"/>
                  <a:gd name="T20" fmla="*/ 0 w 152"/>
                  <a:gd name="T21" fmla="*/ 161 h 164"/>
                  <a:gd name="T22" fmla="*/ 1 w 152"/>
                  <a:gd name="T23" fmla="*/ 163 h 164"/>
                  <a:gd name="T24" fmla="*/ 3 w 152"/>
                  <a:gd name="T25" fmla="*/ 164 h 164"/>
                  <a:gd name="T26" fmla="*/ 76 w 152"/>
                  <a:gd name="T27" fmla="*/ 164 h 164"/>
                  <a:gd name="T28" fmla="*/ 129 w 152"/>
                  <a:gd name="T29" fmla="*/ 164 h 164"/>
                  <a:gd name="T30" fmla="*/ 142 w 152"/>
                  <a:gd name="T31" fmla="*/ 164 h 164"/>
                  <a:gd name="T32" fmla="*/ 152 w 152"/>
                  <a:gd name="T33" fmla="*/ 154 h 164"/>
                  <a:gd name="T34" fmla="*/ 152 w 152"/>
                  <a:gd name="T35" fmla="*/ 10 h 164"/>
                  <a:gd name="T36" fmla="*/ 142 w 152"/>
                  <a:gd name="T37" fmla="*/ 0 h 164"/>
                  <a:gd name="T38" fmla="*/ 88 w 152"/>
                  <a:gd name="T39" fmla="*/ 153 h 164"/>
                  <a:gd name="T40" fmla="*/ 55 w 152"/>
                  <a:gd name="T41" fmla="*/ 111 h 164"/>
                  <a:gd name="T42" fmla="*/ 66 w 152"/>
                  <a:gd name="T43" fmla="*/ 111 h 164"/>
                  <a:gd name="T44" fmla="*/ 66 w 152"/>
                  <a:gd name="T45" fmla="*/ 111 h 164"/>
                  <a:gd name="T46" fmla="*/ 126 w 152"/>
                  <a:gd name="T47" fmla="*/ 153 h 164"/>
                  <a:gd name="T48" fmla="*/ 88 w 152"/>
                  <a:gd name="T49" fmla="*/ 153 h 164"/>
                  <a:gd name="T50" fmla="*/ 76 w 152"/>
                  <a:gd name="T51" fmla="*/ 153 h 164"/>
                  <a:gd name="T52" fmla="*/ 43 w 152"/>
                  <a:gd name="T53" fmla="*/ 153 h 164"/>
                  <a:gd name="T54" fmla="*/ 28 w 152"/>
                  <a:gd name="T55" fmla="*/ 119 h 164"/>
                  <a:gd name="T56" fmla="*/ 43 w 152"/>
                  <a:gd name="T57" fmla="*/ 112 h 164"/>
                  <a:gd name="T58" fmla="*/ 76 w 152"/>
                  <a:gd name="T59" fmla="*/ 153 h 164"/>
                  <a:gd name="T60" fmla="*/ 77 w 152"/>
                  <a:gd name="T61" fmla="*/ 39 h 164"/>
                  <a:gd name="T62" fmla="*/ 141 w 152"/>
                  <a:gd name="T63" fmla="*/ 33 h 164"/>
                  <a:gd name="T64" fmla="*/ 141 w 152"/>
                  <a:gd name="T65" fmla="*/ 62 h 164"/>
                  <a:gd name="T66" fmla="*/ 77 w 152"/>
                  <a:gd name="T67" fmla="*/ 52 h 164"/>
                  <a:gd name="T68" fmla="*/ 77 w 152"/>
                  <a:gd name="T69" fmla="*/ 39 h 164"/>
                  <a:gd name="T70" fmla="*/ 87 w 152"/>
                  <a:gd name="T71" fmla="*/ 115 h 164"/>
                  <a:gd name="T72" fmla="*/ 141 w 152"/>
                  <a:gd name="T73" fmla="*/ 124 h 164"/>
                  <a:gd name="T74" fmla="*/ 141 w 152"/>
                  <a:gd name="T75" fmla="*/ 153 h 164"/>
                  <a:gd name="T76" fmla="*/ 87 w 152"/>
                  <a:gd name="T77" fmla="*/ 115 h 164"/>
                  <a:gd name="T78" fmla="*/ 77 w 152"/>
                  <a:gd name="T79" fmla="*/ 105 h 164"/>
                  <a:gd name="T80" fmla="*/ 77 w 152"/>
                  <a:gd name="T81" fmla="*/ 93 h 164"/>
                  <a:gd name="T82" fmla="*/ 141 w 152"/>
                  <a:gd name="T83" fmla="*/ 96 h 164"/>
                  <a:gd name="T84" fmla="*/ 141 w 152"/>
                  <a:gd name="T85" fmla="*/ 116 h 164"/>
                  <a:gd name="T86" fmla="*/ 77 w 152"/>
                  <a:gd name="T87" fmla="*/ 105 h 164"/>
                  <a:gd name="T88" fmla="*/ 77 w 152"/>
                  <a:gd name="T89" fmla="*/ 82 h 164"/>
                  <a:gd name="T90" fmla="*/ 77 w 152"/>
                  <a:gd name="T91" fmla="*/ 62 h 164"/>
                  <a:gd name="T92" fmla="*/ 141 w 152"/>
                  <a:gd name="T93" fmla="*/ 73 h 164"/>
                  <a:gd name="T94" fmla="*/ 141 w 152"/>
                  <a:gd name="T95" fmla="*/ 85 h 164"/>
                  <a:gd name="T96" fmla="*/ 77 w 152"/>
                  <a:gd name="T97" fmla="*/ 82 h 164"/>
                  <a:gd name="T98" fmla="*/ 141 w 152"/>
                  <a:gd name="T99" fmla="*/ 11 h 164"/>
                  <a:gd name="T100" fmla="*/ 141 w 152"/>
                  <a:gd name="T101" fmla="*/ 22 h 164"/>
                  <a:gd name="T102" fmla="*/ 77 w 152"/>
                  <a:gd name="T103" fmla="*/ 28 h 164"/>
                  <a:gd name="T104" fmla="*/ 77 w 152"/>
                  <a:gd name="T105" fmla="*/ 11 h 164"/>
                  <a:gd name="T106" fmla="*/ 141 w 152"/>
                  <a:gd name="T107" fmla="*/ 11 h 164"/>
                  <a:gd name="T108" fmla="*/ 21 w 152"/>
                  <a:gd name="T109" fmla="*/ 127 h 164"/>
                  <a:gd name="T110" fmla="*/ 33 w 152"/>
                  <a:gd name="T111" fmla="*/ 153 h 164"/>
                  <a:gd name="T112" fmla="*/ 12 w 152"/>
                  <a:gd name="T113" fmla="*/ 153 h 164"/>
                  <a:gd name="T114" fmla="*/ 21 w 152"/>
                  <a:gd name="T115" fmla="*/ 1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64">
                    <a:moveTo>
                      <a:pt x="142" y="0"/>
                    </a:moveTo>
                    <a:cubicBezTo>
                      <a:pt x="76" y="0"/>
                      <a:pt x="76" y="0"/>
                      <a:pt x="76" y="0"/>
                    </a:cubicBezTo>
                    <a:cubicBezTo>
                      <a:pt x="71" y="0"/>
                      <a:pt x="66" y="4"/>
                      <a:pt x="66" y="10"/>
                    </a:cubicBezTo>
                    <a:cubicBezTo>
                      <a:pt x="66" y="56"/>
                      <a:pt x="66" y="56"/>
                      <a:pt x="66" y="56"/>
                    </a:cubicBezTo>
                    <a:cubicBezTo>
                      <a:pt x="66" y="56"/>
                      <a:pt x="66" y="56"/>
                      <a:pt x="66" y="56"/>
                    </a:cubicBezTo>
                    <a:cubicBezTo>
                      <a:pt x="66" y="87"/>
                      <a:pt x="66" y="87"/>
                      <a:pt x="66" y="87"/>
                    </a:cubicBezTo>
                    <a:cubicBezTo>
                      <a:pt x="66" y="88"/>
                      <a:pt x="66" y="88"/>
                      <a:pt x="66" y="88"/>
                    </a:cubicBezTo>
                    <a:cubicBezTo>
                      <a:pt x="66" y="100"/>
                      <a:pt x="66" y="100"/>
                      <a:pt x="66" y="100"/>
                    </a:cubicBezTo>
                    <a:cubicBezTo>
                      <a:pt x="52" y="100"/>
                      <a:pt x="52" y="100"/>
                      <a:pt x="52" y="100"/>
                    </a:cubicBezTo>
                    <a:cubicBezTo>
                      <a:pt x="36" y="100"/>
                      <a:pt x="23" y="107"/>
                      <a:pt x="13" y="119"/>
                    </a:cubicBezTo>
                    <a:cubicBezTo>
                      <a:pt x="5" y="130"/>
                      <a:pt x="1" y="145"/>
                      <a:pt x="0" y="161"/>
                    </a:cubicBezTo>
                    <a:cubicBezTo>
                      <a:pt x="0" y="162"/>
                      <a:pt x="1" y="163"/>
                      <a:pt x="1" y="163"/>
                    </a:cubicBezTo>
                    <a:cubicBezTo>
                      <a:pt x="2" y="164"/>
                      <a:pt x="2" y="164"/>
                      <a:pt x="3" y="164"/>
                    </a:cubicBezTo>
                    <a:cubicBezTo>
                      <a:pt x="76" y="164"/>
                      <a:pt x="76" y="164"/>
                      <a:pt x="76" y="164"/>
                    </a:cubicBezTo>
                    <a:cubicBezTo>
                      <a:pt x="129" y="164"/>
                      <a:pt x="129" y="164"/>
                      <a:pt x="129" y="164"/>
                    </a:cubicBezTo>
                    <a:cubicBezTo>
                      <a:pt x="142" y="164"/>
                      <a:pt x="142" y="164"/>
                      <a:pt x="142" y="164"/>
                    </a:cubicBezTo>
                    <a:cubicBezTo>
                      <a:pt x="147" y="164"/>
                      <a:pt x="152" y="160"/>
                      <a:pt x="152" y="154"/>
                    </a:cubicBezTo>
                    <a:cubicBezTo>
                      <a:pt x="152" y="10"/>
                      <a:pt x="152" y="10"/>
                      <a:pt x="152" y="10"/>
                    </a:cubicBezTo>
                    <a:cubicBezTo>
                      <a:pt x="152" y="4"/>
                      <a:pt x="147" y="0"/>
                      <a:pt x="142" y="0"/>
                    </a:cubicBezTo>
                    <a:close/>
                    <a:moveTo>
                      <a:pt x="88" y="153"/>
                    </a:moveTo>
                    <a:cubicBezTo>
                      <a:pt x="55" y="111"/>
                      <a:pt x="55" y="111"/>
                      <a:pt x="55" y="111"/>
                    </a:cubicBezTo>
                    <a:cubicBezTo>
                      <a:pt x="66" y="111"/>
                      <a:pt x="66" y="111"/>
                      <a:pt x="66" y="111"/>
                    </a:cubicBezTo>
                    <a:cubicBezTo>
                      <a:pt x="66" y="111"/>
                      <a:pt x="66" y="111"/>
                      <a:pt x="66" y="111"/>
                    </a:cubicBezTo>
                    <a:cubicBezTo>
                      <a:pt x="126" y="153"/>
                      <a:pt x="126" y="153"/>
                      <a:pt x="126" y="153"/>
                    </a:cubicBezTo>
                    <a:lnTo>
                      <a:pt x="88" y="153"/>
                    </a:lnTo>
                    <a:close/>
                    <a:moveTo>
                      <a:pt x="76" y="153"/>
                    </a:moveTo>
                    <a:cubicBezTo>
                      <a:pt x="43" y="153"/>
                      <a:pt x="43" y="153"/>
                      <a:pt x="43" y="153"/>
                    </a:cubicBezTo>
                    <a:cubicBezTo>
                      <a:pt x="28" y="119"/>
                      <a:pt x="28" y="119"/>
                      <a:pt x="28" y="119"/>
                    </a:cubicBezTo>
                    <a:cubicBezTo>
                      <a:pt x="33" y="116"/>
                      <a:pt x="38" y="113"/>
                      <a:pt x="43" y="112"/>
                    </a:cubicBezTo>
                    <a:lnTo>
                      <a:pt x="76" y="153"/>
                    </a:lnTo>
                    <a:close/>
                    <a:moveTo>
                      <a:pt x="77" y="39"/>
                    </a:moveTo>
                    <a:cubicBezTo>
                      <a:pt x="141" y="33"/>
                      <a:pt x="141" y="33"/>
                      <a:pt x="141" y="33"/>
                    </a:cubicBezTo>
                    <a:cubicBezTo>
                      <a:pt x="141" y="62"/>
                      <a:pt x="141" y="62"/>
                      <a:pt x="141" y="62"/>
                    </a:cubicBezTo>
                    <a:cubicBezTo>
                      <a:pt x="77" y="52"/>
                      <a:pt x="77" y="52"/>
                      <a:pt x="77" y="52"/>
                    </a:cubicBezTo>
                    <a:lnTo>
                      <a:pt x="77" y="39"/>
                    </a:lnTo>
                    <a:close/>
                    <a:moveTo>
                      <a:pt x="87" y="115"/>
                    </a:moveTo>
                    <a:cubicBezTo>
                      <a:pt x="141" y="124"/>
                      <a:pt x="141" y="124"/>
                      <a:pt x="141" y="124"/>
                    </a:cubicBezTo>
                    <a:cubicBezTo>
                      <a:pt x="141" y="153"/>
                      <a:pt x="141" y="153"/>
                      <a:pt x="141" y="153"/>
                    </a:cubicBezTo>
                    <a:lnTo>
                      <a:pt x="87" y="115"/>
                    </a:lnTo>
                    <a:close/>
                    <a:moveTo>
                      <a:pt x="77" y="105"/>
                    </a:moveTo>
                    <a:cubicBezTo>
                      <a:pt x="77" y="93"/>
                      <a:pt x="77" y="93"/>
                      <a:pt x="77" y="93"/>
                    </a:cubicBezTo>
                    <a:cubicBezTo>
                      <a:pt x="141" y="96"/>
                      <a:pt x="141" y="96"/>
                      <a:pt x="141" y="96"/>
                    </a:cubicBezTo>
                    <a:cubicBezTo>
                      <a:pt x="141" y="116"/>
                      <a:pt x="141" y="116"/>
                      <a:pt x="141" y="116"/>
                    </a:cubicBezTo>
                    <a:lnTo>
                      <a:pt x="77" y="105"/>
                    </a:lnTo>
                    <a:close/>
                    <a:moveTo>
                      <a:pt x="77" y="82"/>
                    </a:moveTo>
                    <a:cubicBezTo>
                      <a:pt x="77" y="62"/>
                      <a:pt x="77" y="62"/>
                      <a:pt x="77" y="62"/>
                    </a:cubicBezTo>
                    <a:cubicBezTo>
                      <a:pt x="141" y="73"/>
                      <a:pt x="141" y="73"/>
                      <a:pt x="141" y="73"/>
                    </a:cubicBezTo>
                    <a:cubicBezTo>
                      <a:pt x="141" y="85"/>
                      <a:pt x="141" y="85"/>
                      <a:pt x="141" y="85"/>
                    </a:cubicBezTo>
                    <a:lnTo>
                      <a:pt x="77" y="82"/>
                    </a:lnTo>
                    <a:close/>
                    <a:moveTo>
                      <a:pt x="141" y="11"/>
                    </a:moveTo>
                    <a:cubicBezTo>
                      <a:pt x="141" y="22"/>
                      <a:pt x="141" y="22"/>
                      <a:pt x="141" y="22"/>
                    </a:cubicBezTo>
                    <a:cubicBezTo>
                      <a:pt x="77" y="28"/>
                      <a:pt x="77" y="28"/>
                      <a:pt x="77" y="28"/>
                    </a:cubicBezTo>
                    <a:cubicBezTo>
                      <a:pt x="77" y="11"/>
                      <a:pt x="77" y="11"/>
                      <a:pt x="77" y="11"/>
                    </a:cubicBezTo>
                    <a:lnTo>
                      <a:pt x="141" y="11"/>
                    </a:lnTo>
                    <a:close/>
                    <a:moveTo>
                      <a:pt x="21" y="127"/>
                    </a:moveTo>
                    <a:cubicBezTo>
                      <a:pt x="33" y="153"/>
                      <a:pt x="33" y="153"/>
                      <a:pt x="33" y="153"/>
                    </a:cubicBezTo>
                    <a:cubicBezTo>
                      <a:pt x="12" y="153"/>
                      <a:pt x="12" y="153"/>
                      <a:pt x="12" y="153"/>
                    </a:cubicBezTo>
                    <a:cubicBezTo>
                      <a:pt x="13" y="143"/>
                      <a:pt x="16" y="134"/>
                      <a:pt x="21"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9">
                <a:extLst>
                  <a:ext uri="{FF2B5EF4-FFF2-40B4-BE49-F238E27FC236}">
                    <a16:creationId xmlns:a16="http://schemas.microsoft.com/office/drawing/2014/main" id="{FD886741-6258-4096-B5E8-794DDFA13372}"/>
                  </a:ext>
                </a:extLst>
              </p:cNvPr>
              <p:cNvSpPr>
                <a:spLocks/>
              </p:cNvSpPr>
              <p:nvPr/>
            </p:nvSpPr>
            <p:spPr bwMode="gray">
              <a:xfrm>
                <a:off x="3748088" y="2219325"/>
                <a:ext cx="101600" cy="87312"/>
              </a:xfrm>
              <a:custGeom>
                <a:avLst/>
                <a:gdLst>
                  <a:gd name="T0" fmla="*/ 5 w 27"/>
                  <a:gd name="T1" fmla="*/ 2 h 23"/>
                  <a:gd name="T2" fmla="*/ 9 w 27"/>
                  <a:gd name="T3" fmla="*/ 0 h 23"/>
                  <a:gd name="T4" fmla="*/ 25 w 27"/>
                  <a:gd name="T5" fmla="*/ 5 h 23"/>
                  <a:gd name="T6" fmla="*/ 27 w 27"/>
                  <a:gd name="T7" fmla="*/ 8 h 23"/>
                  <a:gd name="T8" fmla="*/ 24 w 27"/>
                  <a:gd name="T9" fmla="*/ 21 h 23"/>
                  <a:gd name="T10" fmla="*/ 20 w 27"/>
                  <a:gd name="T11" fmla="*/ 23 h 23"/>
                  <a:gd name="T12" fmla="*/ 2 w 27"/>
                  <a:gd name="T13" fmla="*/ 17 h 23"/>
                  <a:gd name="T14" fmla="*/ 0 w 27"/>
                  <a:gd name="T15" fmla="*/ 14 h 23"/>
                  <a:gd name="T16" fmla="*/ 5 w 2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5" y="2"/>
                    </a:moveTo>
                    <a:cubicBezTo>
                      <a:pt x="6" y="0"/>
                      <a:pt x="7" y="0"/>
                      <a:pt x="9" y="0"/>
                    </a:cubicBezTo>
                    <a:cubicBezTo>
                      <a:pt x="25" y="5"/>
                      <a:pt x="25" y="5"/>
                      <a:pt x="25" y="5"/>
                    </a:cubicBezTo>
                    <a:cubicBezTo>
                      <a:pt x="26" y="5"/>
                      <a:pt x="27" y="7"/>
                      <a:pt x="27" y="8"/>
                    </a:cubicBezTo>
                    <a:cubicBezTo>
                      <a:pt x="24" y="21"/>
                      <a:pt x="24" y="21"/>
                      <a:pt x="24" y="21"/>
                    </a:cubicBezTo>
                    <a:cubicBezTo>
                      <a:pt x="23" y="23"/>
                      <a:pt x="22" y="23"/>
                      <a:pt x="20" y="23"/>
                    </a:cubicBezTo>
                    <a:cubicBezTo>
                      <a:pt x="2" y="17"/>
                      <a:pt x="2" y="17"/>
                      <a:pt x="2" y="17"/>
                    </a:cubicBezTo>
                    <a:cubicBezTo>
                      <a:pt x="1" y="17"/>
                      <a:pt x="0" y="15"/>
                      <a:pt x="0" y="14"/>
                    </a:cubicBez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0">
                <a:extLst>
                  <a:ext uri="{FF2B5EF4-FFF2-40B4-BE49-F238E27FC236}">
                    <a16:creationId xmlns:a16="http://schemas.microsoft.com/office/drawing/2014/main" id="{06844C90-ADFA-41CB-8C11-E59DC88A8E8B}"/>
                  </a:ext>
                </a:extLst>
              </p:cNvPr>
              <p:cNvSpPr>
                <a:spLocks noEditPoints="1"/>
              </p:cNvSpPr>
              <p:nvPr/>
            </p:nvSpPr>
            <p:spPr bwMode="gray">
              <a:xfrm>
                <a:off x="3789363" y="1423988"/>
                <a:ext cx="415925" cy="803275"/>
              </a:xfrm>
              <a:custGeom>
                <a:avLst/>
                <a:gdLst>
                  <a:gd name="T0" fmla="*/ 109 w 110"/>
                  <a:gd name="T1" fmla="*/ 34 h 212"/>
                  <a:gd name="T2" fmla="*/ 103 w 110"/>
                  <a:gd name="T3" fmla="*/ 25 h 212"/>
                  <a:gd name="T4" fmla="*/ 29 w 110"/>
                  <a:gd name="T5" fmla="*/ 2 h 212"/>
                  <a:gd name="T6" fmla="*/ 19 w 110"/>
                  <a:gd name="T7" fmla="*/ 6 h 212"/>
                  <a:gd name="T8" fmla="*/ 23 w 110"/>
                  <a:gd name="T9" fmla="*/ 17 h 212"/>
                  <a:gd name="T10" fmla="*/ 29 w 110"/>
                  <a:gd name="T11" fmla="*/ 20 h 212"/>
                  <a:gd name="T12" fmla="*/ 7 w 110"/>
                  <a:gd name="T13" fmla="*/ 93 h 212"/>
                  <a:gd name="T14" fmla="*/ 7 w 110"/>
                  <a:gd name="T15" fmla="*/ 98 h 212"/>
                  <a:gd name="T16" fmla="*/ 22 w 110"/>
                  <a:gd name="T17" fmla="*/ 133 h 212"/>
                  <a:gd name="T18" fmla="*/ 0 w 110"/>
                  <a:gd name="T19" fmla="*/ 207 h 212"/>
                  <a:gd name="T20" fmla="*/ 13 w 110"/>
                  <a:gd name="T21" fmla="*/ 212 h 212"/>
                  <a:gd name="T22" fmla="*/ 36 w 110"/>
                  <a:gd name="T23" fmla="*/ 137 h 212"/>
                  <a:gd name="T24" fmla="*/ 67 w 110"/>
                  <a:gd name="T25" fmla="*/ 117 h 212"/>
                  <a:gd name="T26" fmla="*/ 71 w 110"/>
                  <a:gd name="T27" fmla="*/ 112 h 212"/>
                  <a:gd name="T28" fmla="*/ 93 w 110"/>
                  <a:gd name="T29" fmla="*/ 39 h 212"/>
                  <a:gd name="T30" fmla="*/ 100 w 110"/>
                  <a:gd name="T31" fmla="*/ 41 h 212"/>
                  <a:gd name="T32" fmla="*/ 109 w 110"/>
                  <a:gd name="T33" fmla="*/ 34 h 212"/>
                  <a:gd name="T34" fmla="*/ 67 w 110"/>
                  <a:gd name="T35" fmla="*/ 72 h 212"/>
                  <a:gd name="T36" fmla="*/ 33 w 110"/>
                  <a:gd name="T37" fmla="*/ 62 h 212"/>
                  <a:gd name="T38" fmla="*/ 43 w 110"/>
                  <a:gd name="T39" fmla="*/ 27 h 212"/>
                  <a:gd name="T40" fmla="*/ 77 w 110"/>
                  <a:gd name="T41" fmla="*/ 37 h 212"/>
                  <a:gd name="T42" fmla="*/ 67 w 110"/>
                  <a:gd name="T43" fmla="*/ 72 h 212"/>
                  <a:gd name="T44" fmla="*/ 34 w 110"/>
                  <a:gd name="T45" fmla="*/ 120 h 212"/>
                  <a:gd name="T46" fmla="*/ 23 w 110"/>
                  <a:gd name="T47" fmla="*/ 95 h 212"/>
                  <a:gd name="T48" fmla="*/ 30 w 110"/>
                  <a:gd name="T49" fmla="*/ 72 h 212"/>
                  <a:gd name="T50" fmla="*/ 64 w 110"/>
                  <a:gd name="T51" fmla="*/ 82 h 212"/>
                  <a:gd name="T52" fmla="*/ 57 w 110"/>
                  <a:gd name="T53" fmla="*/ 105 h 212"/>
                  <a:gd name="T54" fmla="*/ 34 w 110"/>
                  <a:gd name="T55"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212">
                    <a:moveTo>
                      <a:pt x="109" y="34"/>
                    </a:moveTo>
                    <a:cubicBezTo>
                      <a:pt x="110" y="29"/>
                      <a:pt x="107" y="25"/>
                      <a:pt x="103" y="25"/>
                    </a:cubicBezTo>
                    <a:cubicBezTo>
                      <a:pt x="77" y="20"/>
                      <a:pt x="53" y="13"/>
                      <a:pt x="29" y="2"/>
                    </a:cubicBezTo>
                    <a:cubicBezTo>
                      <a:pt x="25" y="0"/>
                      <a:pt x="20" y="2"/>
                      <a:pt x="19" y="6"/>
                    </a:cubicBezTo>
                    <a:cubicBezTo>
                      <a:pt x="17" y="10"/>
                      <a:pt x="19" y="15"/>
                      <a:pt x="23" y="17"/>
                    </a:cubicBezTo>
                    <a:cubicBezTo>
                      <a:pt x="25" y="18"/>
                      <a:pt x="27" y="19"/>
                      <a:pt x="29" y="20"/>
                    </a:cubicBezTo>
                    <a:cubicBezTo>
                      <a:pt x="7" y="93"/>
                      <a:pt x="7" y="93"/>
                      <a:pt x="7" y="93"/>
                    </a:cubicBezTo>
                    <a:cubicBezTo>
                      <a:pt x="7" y="95"/>
                      <a:pt x="7" y="97"/>
                      <a:pt x="7" y="98"/>
                    </a:cubicBezTo>
                    <a:cubicBezTo>
                      <a:pt x="22" y="133"/>
                      <a:pt x="22" y="133"/>
                      <a:pt x="22" y="133"/>
                    </a:cubicBezTo>
                    <a:cubicBezTo>
                      <a:pt x="0" y="207"/>
                      <a:pt x="0" y="207"/>
                      <a:pt x="0" y="207"/>
                    </a:cubicBezTo>
                    <a:cubicBezTo>
                      <a:pt x="13" y="212"/>
                      <a:pt x="13" y="212"/>
                      <a:pt x="13" y="212"/>
                    </a:cubicBezTo>
                    <a:cubicBezTo>
                      <a:pt x="36" y="137"/>
                      <a:pt x="36" y="137"/>
                      <a:pt x="36" y="137"/>
                    </a:cubicBezTo>
                    <a:cubicBezTo>
                      <a:pt x="67" y="117"/>
                      <a:pt x="67" y="117"/>
                      <a:pt x="67" y="117"/>
                    </a:cubicBezTo>
                    <a:cubicBezTo>
                      <a:pt x="69" y="116"/>
                      <a:pt x="70" y="114"/>
                      <a:pt x="71" y="112"/>
                    </a:cubicBezTo>
                    <a:cubicBezTo>
                      <a:pt x="93" y="39"/>
                      <a:pt x="93" y="39"/>
                      <a:pt x="93" y="39"/>
                    </a:cubicBezTo>
                    <a:cubicBezTo>
                      <a:pt x="95" y="40"/>
                      <a:pt x="98" y="40"/>
                      <a:pt x="100" y="41"/>
                    </a:cubicBezTo>
                    <a:cubicBezTo>
                      <a:pt x="104" y="41"/>
                      <a:pt x="109" y="38"/>
                      <a:pt x="109" y="34"/>
                    </a:cubicBezTo>
                    <a:close/>
                    <a:moveTo>
                      <a:pt x="67" y="72"/>
                    </a:moveTo>
                    <a:cubicBezTo>
                      <a:pt x="33" y="62"/>
                      <a:pt x="33" y="62"/>
                      <a:pt x="33" y="62"/>
                    </a:cubicBezTo>
                    <a:cubicBezTo>
                      <a:pt x="43" y="27"/>
                      <a:pt x="43" y="27"/>
                      <a:pt x="43" y="27"/>
                    </a:cubicBezTo>
                    <a:cubicBezTo>
                      <a:pt x="77" y="37"/>
                      <a:pt x="77" y="37"/>
                      <a:pt x="77" y="37"/>
                    </a:cubicBezTo>
                    <a:lnTo>
                      <a:pt x="67" y="72"/>
                    </a:lnTo>
                    <a:close/>
                    <a:moveTo>
                      <a:pt x="34" y="120"/>
                    </a:moveTo>
                    <a:cubicBezTo>
                      <a:pt x="23" y="95"/>
                      <a:pt x="23" y="95"/>
                      <a:pt x="23" y="95"/>
                    </a:cubicBezTo>
                    <a:cubicBezTo>
                      <a:pt x="30" y="72"/>
                      <a:pt x="30" y="72"/>
                      <a:pt x="30" y="72"/>
                    </a:cubicBezTo>
                    <a:cubicBezTo>
                      <a:pt x="64" y="82"/>
                      <a:pt x="64" y="82"/>
                      <a:pt x="64" y="82"/>
                    </a:cubicBezTo>
                    <a:cubicBezTo>
                      <a:pt x="57" y="105"/>
                      <a:pt x="57" y="105"/>
                      <a:pt x="57" y="105"/>
                    </a:cubicBezTo>
                    <a:lnTo>
                      <a:pt x="3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8" name="Freeform 11">
              <a:extLst>
                <a:ext uri="{FF2B5EF4-FFF2-40B4-BE49-F238E27FC236}">
                  <a16:creationId xmlns:a16="http://schemas.microsoft.com/office/drawing/2014/main" id="{8F0CD938-55FD-4FED-B8A9-D9DFDFFC625C}"/>
                </a:ext>
              </a:extLst>
            </p:cNvPr>
            <p:cNvSpPr>
              <a:spLocks noEditPoints="1"/>
            </p:cNvSpPr>
            <p:nvPr/>
          </p:nvSpPr>
          <p:spPr bwMode="gray">
            <a:xfrm>
              <a:off x="7348025" y="3879680"/>
              <a:ext cx="360538" cy="326718"/>
            </a:xfrm>
            <a:custGeom>
              <a:avLst/>
              <a:gdLst>
                <a:gd name="T0" fmla="*/ 243 w 251"/>
                <a:gd name="T1" fmla="*/ 35 h 227"/>
                <a:gd name="T2" fmla="*/ 206 w 251"/>
                <a:gd name="T3" fmla="*/ 2 h 227"/>
                <a:gd name="T4" fmla="*/ 187 w 251"/>
                <a:gd name="T5" fmla="*/ 0 h 227"/>
                <a:gd name="T6" fmla="*/ 146 w 251"/>
                <a:gd name="T7" fmla="*/ 12 h 227"/>
                <a:gd name="T8" fmla="*/ 125 w 251"/>
                <a:gd name="T9" fmla="*/ 33 h 227"/>
                <a:gd name="T10" fmla="*/ 105 w 251"/>
                <a:gd name="T11" fmla="*/ 12 h 227"/>
                <a:gd name="T12" fmla="*/ 64 w 251"/>
                <a:gd name="T13" fmla="*/ 0 h 227"/>
                <a:gd name="T14" fmla="*/ 45 w 251"/>
                <a:gd name="T15" fmla="*/ 2 h 227"/>
                <a:gd name="T16" fmla="*/ 8 w 251"/>
                <a:gd name="T17" fmla="*/ 35 h 227"/>
                <a:gd name="T18" fmla="*/ 3 w 251"/>
                <a:gd name="T19" fmla="*/ 76 h 227"/>
                <a:gd name="T20" fmla="*/ 3 w 251"/>
                <a:gd name="T21" fmla="*/ 81 h 227"/>
                <a:gd name="T22" fmla="*/ 3 w 251"/>
                <a:gd name="T23" fmla="*/ 81 h 227"/>
                <a:gd name="T24" fmla="*/ 125 w 251"/>
                <a:gd name="T25" fmla="*/ 227 h 227"/>
                <a:gd name="T26" fmla="*/ 248 w 251"/>
                <a:gd name="T27" fmla="*/ 81 h 227"/>
                <a:gd name="T28" fmla="*/ 248 w 251"/>
                <a:gd name="T29" fmla="*/ 81 h 227"/>
                <a:gd name="T30" fmla="*/ 248 w 251"/>
                <a:gd name="T31" fmla="*/ 76 h 227"/>
                <a:gd name="T32" fmla="*/ 243 w 251"/>
                <a:gd name="T33" fmla="*/ 35 h 227"/>
                <a:gd name="T34" fmla="*/ 204 w 251"/>
                <a:gd name="T35" fmla="*/ 120 h 227"/>
                <a:gd name="T36" fmla="*/ 167 w 251"/>
                <a:gd name="T37" fmla="*/ 120 h 227"/>
                <a:gd name="T38" fmla="*/ 161 w 251"/>
                <a:gd name="T39" fmla="*/ 116 h 227"/>
                <a:gd name="T40" fmla="*/ 149 w 251"/>
                <a:gd name="T41" fmla="*/ 91 h 227"/>
                <a:gd name="T42" fmla="*/ 128 w 251"/>
                <a:gd name="T43" fmla="*/ 144 h 227"/>
                <a:gd name="T44" fmla="*/ 122 w 251"/>
                <a:gd name="T45" fmla="*/ 148 h 227"/>
                <a:gd name="T46" fmla="*/ 122 w 251"/>
                <a:gd name="T47" fmla="*/ 148 h 227"/>
                <a:gd name="T48" fmla="*/ 115 w 251"/>
                <a:gd name="T49" fmla="*/ 144 h 227"/>
                <a:gd name="T50" fmla="*/ 94 w 251"/>
                <a:gd name="T51" fmla="*/ 81 h 227"/>
                <a:gd name="T52" fmla="*/ 81 w 251"/>
                <a:gd name="T53" fmla="*/ 115 h 227"/>
                <a:gd name="T54" fmla="*/ 74 w 251"/>
                <a:gd name="T55" fmla="*/ 120 h 227"/>
                <a:gd name="T56" fmla="*/ 47 w 251"/>
                <a:gd name="T57" fmla="*/ 120 h 227"/>
                <a:gd name="T58" fmla="*/ 40 w 251"/>
                <a:gd name="T59" fmla="*/ 113 h 227"/>
                <a:gd name="T60" fmla="*/ 47 w 251"/>
                <a:gd name="T61" fmla="*/ 106 h 227"/>
                <a:gd name="T62" fmla="*/ 70 w 251"/>
                <a:gd name="T63" fmla="*/ 106 h 227"/>
                <a:gd name="T64" fmla="*/ 88 w 251"/>
                <a:gd name="T65" fmla="*/ 58 h 227"/>
                <a:gd name="T66" fmla="*/ 95 w 251"/>
                <a:gd name="T67" fmla="*/ 54 h 227"/>
                <a:gd name="T68" fmla="*/ 101 w 251"/>
                <a:gd name="T69" fmla="*/ 59 h 227"/>
                <a:gd name="T70" fmla="*/ 122 w 251"/>
                <a:gd name="T71" fmla="*/ 121 h 227"/>
                <a:gd name="T72" fmla="*/ 142 w 251"/>
                <a:gd name="T73" fmla="*/ 71 h 227"/>
                <a:gd name="T74" fmla="*/ 148 w 251"/>
                <a:gd name="T75" fmla="*/ 67 h 227"/>
                <a:gd name="T76" fmla="*/ 155 w 251"/>
                <a:gd name="T77" fmla="*/ 71 h 227"/>
                <a:gd name="T78" fmla="*/ 171 w 251"/>
                <a:gd name="T79" fmla="*/ 106 h 227"/>
                <a:gd name="T80" fmla="*/ 204 w 251"/>
                <a:gd name="T81" fmla="*/ 106 h 227"/>
                <a:gd name="T82" fmla="*/ 211 w 251"/>
                <a:gd name="T83" fmla="*/ 113 h 227"/>
                <a:gd name="T84" fmla="*/ 204 w 251"/>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 h="227">
                  <a:moveTo>
                    <a:pt x="243" y="35"/>
                  </a:moveTo>
                  <a:cubicBezTo>
                    <a:pt x="236" y="18"/>
                    <a:pt x="223" y="6"/>
                    <a:pt x="206" y="2"/>
                  </a:cubicBezTo>
                  <a:cubicBezTo>
                    <a:pt x="200" y="1"/>
                    <a:pt x="193" y="0"/>
                    <a:pt x="187" y="0"/>
                  </a:cubicBezTo>
                  <a:cubicBezTo>
                    <a:pt x="172" y="0"/>
                    <a:pt x="158" y="4"/>
                    <a:pt x="146" y="12"/>
                  </a:cubicBezTo>
                  <a:cubicBezTo>
                    <a:pt x="137" y="18"/>
                    <a:pt x="130" y="25"/>
                    <a:pt x="125" y="33"/>
                  </a:cubicBezTo>
                  <a:cubicBezTo>
                    <a:pt x="121" y="25"/>
                    <a:pt x="114" y="18"/>
                    <a:pt x="105" y="12"/>
                  </a:cubicBezTo>
                  <a:cubicBezTo>
                    <a:pt x="93" y="4"/>
                    <a:pt x="79" y="0"/>
                    <a:pt x="64" y="0"/>
                  </a:cubicBezTo>
                  <a:cubicBezTo>
                    <a:pt x="58" y="0"/>
                    <a:pt x="51" y="1"/>
                    <a:pt x="45" y="2"/>
                  </a:cubicBezTo>
                  <a:cubicBezTo>
                    <a:pt x="28" y="6"/>
                    <a:pt x="15" y="18"/>
                    <a:pt x="8" y="35"/>
                  </a:cubicBezTo>
                  <a:cubicBezTo>
                    <a:pt x="2" y="48"/>
                    <a:pt x="0" y="63"/>
                    <a:pt x="3" y="76"/>
                  </a:cubicBezTo>
                  <a:cubicBezTo>
                    <a:pt x="3" y="81"/>
                    <a:pt x="3" y="81"/>
                    <a:pt x="3" y="81"/>
                  </a:cubicBezTo>
                  <a:cubicBezTo>
                    <a:pt x="3" y="81"/>
                    <a:pt x="3" y="81"/>
                    <a:pt x="3" y="81"/>
                  </a:cubicBezTo>
                  <a:cubicBezTo>
                    <a:pt x="16" y="141"/>
                    <a:pt x="125" y="227"/>
                    <a:pt x="125" y="227"/>
                  </a:cubicBezTo>
                  <a:cubicBezTo>
                    <a:pt x="125" y="227"/>
                    <a:pt x="235" y="141"/>
                    <a:pt x="248" y="81"/>
                  </a:cubicBezTo>
                  <a:cubicBezTo>
                    <a:pt x="248" y="81"/>
                    <a:pt x="248" y="81"/>
                    <a:pt x="248" y="81"/>
                  </a:cubicBezTo>
                  <a:cubicBezTo>
                    <a:pt x="248" y="76"/>
                    <a:pt x="248" y="76"/>
                    <a:pt x="248" y="76"/>
                  </a:cubicBezTo>
                  <a:cubicBezTo>
                    <a:pt x="251" y="63"/>
                    <a:pt x="249" y="48"/>
                    <a:pt x="243" y="35"/>
                  </a:cubicBezTo>
                  <a:close/>
                  <a:moveTo>
                    <a:pt x="204" y="120"/>
                  </a:moveTo>
                  <a:cubicBezTo>
                    <a:pt x="167" y="120"/>
                    <a:pt x="167" y="120"/>
                    <a:pt x="167" y="120"/>
                  </a:cubicBezTo>
                  <a:cubicBezTo>
                    <a:pt x="164" y="120"/>
                    <a:pt x="162" y="118"/>
                    <a:pt x="161" y="116"/>
                  </a:cubicBezTo>
                  <a:cubicBezTo>
                    <a:pt x="149" y="91"/>
                    <a:pt x="149" y="91"/>
                    <a:pt x="149" y="91"/>
                  </a:cubicBezTo>
                  <a:cubicBezTo>
                    <a:pt x="128" y="144"/>
                    <a:pt x="128" y="144"/>
                    <a:pt x="128" y="144"/>
                  </a:cubicBezTo>
                  <a:cubicBezTo>
                    <a:pt x="127" y="147"/>
                    <a:pt x="125" y="148"/>
                    <a:pt x="122" y="148"/>
                  </a:cubicBezTo>
                  <a:cubicBezTo>
                    <a:pt x="122" y="148"/>
                    <a:pt x="122" y="148"/>
                    <a:pt x="122" y="148"/>
                  </a:cubicBezTo>
                  <a:cubicBezTo>
                    <a:pt x="119" y="148"/>
                    <a:pt x="116" y="146"/>
                    <a:pt x="115" y="144"/>
                  </a:cubicBezTo>
                  <a:cubicBezTo>
                    <a:pt x="94" y="81"/>
                    <a:pt x="94" y="81"/>
                    <a:pt x="94" y="81"/>
                  </a:cubicBezTo>
                  <a:cubicBezTo>
                    <a:pt x="81" y="115"/>
                    <a:pt x="81" y="115"/>
                    <a:pt x="81" y="115"/>
                  </a:cubicBezTo>
                  <a:cubicBezTo>
                    <a:pt x="80" y="118"/>
                    <a:pt x="77" y="120"/>
                    <a:pt x="74" y="120"/>
                  </a:cubicBezTo>
                  <a:cubicBezTo>
                    <a:pt x="47" y="120"/>
                    <a:pt x="47" y="120"/>
                    <a:pt x="47" y="120"/>
                  </a:cubicBezTo>
                  <a:cubicBezTo>
                    <a:pt x="43" y="120"/>
                    <a:pt x="40" y="117"/>
                    <a:pt x="40" y="113"/>
                  </a:cubicBezTo>
                  <a:cubicBezTo>
                    <a:pt x="40" y="109"/>
                    <a:pt x="43" y="106"/>
                    <a:pt x="47" y="106"/>
                  </a:cubicBezTo>
                  <a:cubicBezTo>
                    <a:pt x="70" y="106"/>
                    <a:pt x="70" y="106"/>
                    <a:pt x="70" y="106"/>
                  </a:cubicBezTo>
                  <a:cubicBezTo>
                    <a:pt x="88" y="58"/>
                    <a:pt x="88" y="58"/>
                    <a:pt x="88" y="58"/>
                  </a:cubicBezTo>
                  <a:cubicBezTo>
                    <a:pt x="89" y="56"/>
                    <a:pt x="92" y="54"/>
                    <a:pt x="95" y="54"/>
                  </a:cubicBezTo>
                  <a:cubicBezTo>
                    <a:pt x="97" y="54"/>
                    <a:pt x="100" y="56"/>
                    <a:pt x="101" y="59"/>
                  </a:cubicBezTo>
                  <a:cubicBezTo>
                    <a:pt x="122" y="121"/>
                    <a:pt x="122" y="121"/>
                    <a:pt x="122" y="121"/>
                  </a:cubicBezTo>
                  <a:cubicBezTo>
                    <a:pt x="142" y="71"/>
                    <a:pt x="142" y="71"/>
                    <a:pt x="142" y="71"/>
                  </a:cubicBezTo>
                  <a:cubicBezTo>
                    <a:pt x="143" y="69"/>
                    <a:pt x="145" y="67"/>
                    <a:pt x="148" y="67"/>
                  </a:cubicBezTo>
                  <a:cubicBezTo>
                    <a:pt x="151" y="67"/>
                    <a:pt x="153" y="68"/>
                    <a:pt x="155" y="71"/>
                  </a:cubicBezTo>
                  <a:cubicBezTo>
                    <a:pt x="171" y="106"/>
                    <a:pt x="171" y="106"/>
                    <a:pt x="171" y="106"/>
                  </a:cubicBezTo>
                  <a:cubicBezTo>
                    <a:pt x="204" y="106"/>
                    <a:pt x="204" y="106"/>
                    <a:pt x="204" y="106"/>
                  </a:cubicBezTo>
                  <a:cubicBezTo>
                    <a:pt x="208" y="106"/>
                    <a:pt x="211" y="109"/>
                    <a:pt x="211" y="113"/>
                  </a:cubicBezTo>
                  <a:cubicBezTo>
                    <a:pt x="211" y="117"/>
                    <a:pt x="208" y="120"/>
                    <a:pt x="204" y="120"/>
                  </a:cubicBez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グループ化 39"/>
          <p:cNvGrpSpPr/>
          <p:nvPr/>
        </p:nvGrpSpPr>
        <p:grpSpPr bwMode="gray">
          <a:xfrm>
            <a:off x="131399" y="863360"/>
            <a:ext cx="195616" cy="2828836"/>
            <a:chOff x="131399" y="738668"/>
            <a:chExt cx="195616" cy="2828836"/>
          </a:xfrm>
          <a:solidFill>
            <a:schemeClr val="accent1">
              <a:lumMod val="60000"/>
              <a:lumOff val="40000"/>
            </a:schemeClr>
          </a:solidFill>
        </p:grpSpPr>
        <p:sp>
          <p:nvSpPr>
            <p:cNvPr id="45" name="正方形/長方形 44"/>
            <p:cNvSpPr/>
            <p:nvPr/>
          </p:nvSpPr>
          <p:spPr bwMode="gray">
            <a:xfrm>
              <a:off x="261921" y="738668"/>
              <a:ext cx="65094" cy="2647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p:cNvSpPr/>
            <p:nvPr/>
          </p:nvSpPr>
          <p:spPr bwMode="gray">
            <a:xfrm rot="10800000">
              <a:off x="131399" y="3313495"/>
              <a:ext cx="195614" cy="2540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bwMode="gray">
          <a:xfrm>
            <a:off x="908374" y="2719258"/>
            <a:ext cx="492443" cy="276999"/>
          </a:xfrm>
          <a:prstGeom prst="rect">
            <a:avLst/>
          </a:prstGeom>
          <a:noFill/>
        </p:spPr>
        <p:txBody>
          <a:bodyPr wrap="none" rtlCol="0">
            <a:spAutoFit/>
          </a:bodyPr>
          <a:lstStyle/>
          <a:p>
            <a:r>
              <a:rPr kumimoji="1" lang="ja-JP" altLang="en-US" sz="1200" b="1" dirty="0" smtClean="0"/>
              <a:t>独身</a:t>
            </a:r>
            <a:endParaRPr kumimoji="1" lang="en-US" altLang="ja-JP" sz="1200" b="1" dirty="0"/>
          </a:p>
        </p:txBody>
      </p:sp>
      <p:sp>
        <p:nvSpPr>
          <p:cNvPr id="54" name="テキスト ボックス 53"/>
          <p:cNvSpPr txBox="1"/>
          <p:nvPr/>
        </p:nvSpPr>
        <p:spPr bwMode="gray">
          <a:xfrm>
            <a:off x="777467" y="3205860"/>
            <a:ext cx="800219" cy="276999"/>
          </a:xfrm>
          <a:prstGeom prst="rect">
            <a:avLst/>
          </a:prstGeom>
          <a:noFill/>
        </p:spPr>
        <p:txBody>
          <a:bodyPr wrap="none" rtlCol="0">
            <a:spAutoFit/>
          </a:bodyPr>
          <a:lstStyle/>
          <a:p>
            <a:r>
              <a:rPr kumimoji="1" lang="ja-JP" altLang="en-US" sz="1200" b="1" dirty="0" smtClean="0"/>
              <a:t>二人世帯</a:t>
            </a:r>
            <a:endParaRPr kumimoji="1" lang="en-US" altLang="ja-JP" sz="1200" b="1" dirty="0"/>
          </a:p>
        </p:txBody>
      </p:sp>
      <p:grpSp>
        <p:nvGrpSpPr>
          <p:cNvPr id="55" name="グループ化 54"/>
          <p:cNvGrpSpPr/>
          <p:nvPr/>
        </p:nvGrpSpPr>
        <p:grpSpPr bwMode="gray">
          <a:xfrm>
            <a:off x="5161541" y="1938168"/>
            <a:ext cx="543501" cy="541759"/>
            <a:chOff x="4888876" y="1927975"/>
            <a:chExt cx="753686" cy="751270"/>
          </a:xfrm>
        </p:grpSpPr>
        <p:sp>
          <p:nvSpPr>
            <p:cNvPr id="56" name="Freeform 15">
              <a:extLst>
                <a:ext uri="{FF2B5EF4-FFF2-40B4-BE49-F238E27FC236}">
                  <a16:creationId xmlns:a16="http://schemas.microsoft.com/office/drawing/2014/main" id="{2367473D-DECA-4DF7-9D71-782FE80E1C04}"/>
                </a:ext>
              </a:extLst>
            </p:cNvPr>
            <p:cNvSpPr>
              <a:spLocks noEditPoints="1"/>
            </p:cNvSpPr>
            <p:nvPr/>
          </p:nvSpPr>
          <p:spPr bwMode="gray">
            <a:xfrm>
              <a:off x="4888876" y="1927975"/>
              <a:ext cx="753686" cy="75127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57" name="グループ化 56">
              <a:extLst>
                <a:ext uri="{FF2B5EF4-FFF2-40B4-BE49-F238E27FC236}">
                  <a16:creationId xmlns:a16="http://schemas.microsoft.com/office/drawing/2014/main" id="{44921FAA-0B24-4C8B-95E6-D0691FDE291C}"/>
                </a:ext>
              </a:extLst>
            </p:cNvPr>
            <p:cNvGrpSpPr/>
            <p:nvPr/>
          </p:nvGrpSpPr>
          <p:grpSpPr bwMode="gray">
            <a:xfrm>
              <a:off x="4978255" y="2008296"/>
              <a:ext cx="570700" cy="590025"/>
              <a:chOff x="2673350" y="4173538"/>
              <a:chExt cx="1500188" cy="1550988"/>
            </a:xfrm>
            <a:solidFill>
              <a:srgbClr val="083058"/>
            </a:solidFill>
          </p:grpSpPr>
          <p:sp>
            <p:nvSpPr>
              <p:cNvPr id="58" name="Freeform 16">
                <a:extLst>
                  <a:ext uri="{FF2B5EF4-FFF2-40B4-BE49-F238E27FC236}">
                    <a16:creationId xmlns:a16="http://schemas.microsoft.com/office/drawing/2014/main" id="{7E8E6933-5056-4078-88A9-75E28463918C}"/>
                  </a:ext>
                </a:extLst>
              </p:cNvPr>
              <p:cNvSpPr>
                <a:spLocks/>
              </p:cNvSpPr>
              <p:nvPr/>
            </p:nvSpPr>
            <p:spPr bwMode="gray">
              <a:xfrm>
                <a:off x="3503613" y="4559300"/>
                <a:ext cx="669925" cy="820738"/>
              </a:xfrm>
              <a:custGeom>
                <a:avLst/>
                <a:gdLst>
                  <a:gd name="T0" fmla="*/ 134 w 177"/>
                  <a:gd name="T1" fmla="*/ 217 h 217"/>
                  <a:gd name="T2" fmla="*/ 18 w 177"/>
                  <a:gd name="T3" fmla="*/ 217 h 217"/>
                  <a:gd name="T4" fmla="*/ 0 w 177"/>
                  <a:gd name="T5" fmla="*/ 199 h 217"/>
                  <a:gd name="T6" fmla="*/ 18 w 177"/>
                  <a:gd name="T7" fmla="*/ 181 h 217"/>
                  <a:gd name="T8" fmla="*/ 119 w 177"/>
                  <a:gd name="T9" fmla="*/ 181 h 217"/>
                  <a:gd name="T10" fmla="*/ 141 w 177"/>
                  <a:gd name="T11" fmla="*/ 16 h 217"/>
                  <a:gd name="T12" fmla="*/ 161 w 177"/>
                  <a:gd name="T13" fmla="*/ 1 h 217"/>
                  <a:gd name="T14" fmla="*/ 176 w 177"/>
                  <a:gd name="T15" fmla="*/ 21 h 217"/>
                  <a:gd name="T16" fmla="*/ 152 w 177"/>
                  <a:gd name="T17" fmla="*/ 201 h 217"/>
                  <a:gd name="T18" fmla="*/ 134 w 177"/>
                  <a:gd name="T1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217">
                    <a:moveTo>
                      <a:pt x="134" y="217"/>
                    </a:moveTo>
                    <a:cubicBezTo>
                      <a:pt x="18" y="217"/>
                      <a:pt x="18" y="217"/>
                      <a:pt x="18" y="217"/>
                    </a:cubicBezTo>
                    <a:cubicBezTo>
                      <a:pt x="8" y="217"/>
                      <a:pt x="0" y="209"/>
                      <a:pt x="0" y="199"/>
                    </a:cubicBezTo>
                    <a:cubicBezTo>
                      <a:pt x="0" y="189"/>
                      <a:pt x="8" y="181"/>
                      <a:pt x="18" y="181"/>
                    </a:cubicBezTo>
                    <a:cubicBezTo>
                      <a:pt x="119" y="181"/>
                      <a:pt x="119" y="181"/>
                      <a:pt x="119" y="181"/>
                    </a:cubicBezTo>
                    <a:cubicBezTo>
                      <a:pt x="141" y="16"/>
                      <a:pt x="141" y="16"/>
                      <a:pt x="141" y="16"/>
                    </a:cubicBezTo>
                    <a:cubicBezTo>
                      <a:pt x="142" y="6"/>
                      <a:pt x="151" y="0"/>
                      <a:pt x="161" y="1"/>
                    </a:cubicBezTo>
                    <a:cubicBezTo>
                      <a:pt x="170" y="2"/>
                      <a:pt x="177" y="11"/>
                      <a:pt x="176" y="21"/>
                    </a:cubicBezTo>
                    <a:cubicBezTo>
                      <a:pt x="152" y="201"/>
                      <a:pt x="152" y="201"/>
                      <a:pt x="152" y="201"/>
                    </a:cubicBezTo>
                    <a:cubicBezTo>
                      <a:pt x="151" y="210"/>
                      <a:pt x="143" y="217"/>
                      <a:pt x="134"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Oval 17">
                <a:extLst>
                  <a:ext uri="{FF2B5EF4-FFF2-40B4-BE49-F238E27FC236}">
                    <a16:creationId xmlns:a16="http://schemas.microsoft.com/office/drawing/2014/main" id="{99241CD6-1BC3-487E-9BBB-C294120E535A}"/>
                  </a:ext>
                </a:extLst>
              </p:cNvPr>
              <p:cNvSpPr>
                <a:spLocks noChangeArrowheads="1"/>
              </p:cNvSpPr>
              <p:nvPr/>
            </p:nvSpPr>
            <p:spPr bwMode="gray">
              <a:xfrm>
                <a:off x="3722688" y="4173538"/>
                <a:ext cx="273050" cy="268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8">
                <a:extLst>
                  <a:ext uri="{FF2B5EF4-FFF2-40B4-BE49-F238E27FC236}">
                    <a16:creationId xmlns:a16="http://schemas.microsoft.com/office/drawing/2014/main" id="{665CF8A7-3EB1-4FC7-A1E8-C56E8B09B9B8}"/>
                  </a:ext>
                </a:extLst>
              </p:cNvPr>
              <p:cNvSpPr>
                <a:spLocks noEditPoints="1"/>
              </p:cNvSpPr>
              <p:nvPr/>
            </p:nvSpPr>
            <p:spPr bwMode="gray">
              <a:xfrm>
                <a:off x="2673350" y="4654550"/>
                <a:ext cx="522288" cy="1069975"/>
              </a:xfrm>
              <a:custGeom>
                <a:avLst/>
                <a:gdLst>
                  <a:gd name="T0" fmla="*/ 126 w 138"/>
                  <a:gd name="T1" fmla="*/ 0 h 283"/>
                  <a:gd name="T2" fmla="*/ 12 w 138"/>
                  <a:gd name="T3" fmla="*/ 0 h 283"/>
                  <a:gd name="T4" fmla="*/ 0 w 138"/>
                  <a:gd name="T5" fmla="*/ 12 h 283"/>
                  <a:gd name="T6" fmla="*/ 12 w 138"/>
                  <a:gd name="T7" fmla="*/ 23 h 283"/>
                  <a:gd name="T8" fmla="*/ 25 w 138"/>
                  <a:gd name="T9" fmla="*/ 23 h 283"/>
                  <a:gd name="T10" fmla="*/ 25 w 138"/>
                  <a:gd name="T11" fmla="*/ 107 h 283"/>
                  <a:gd name="T12" fmla="*/ 57 w 138"/>
                  <a:gd name="T13" fmla="*/ 202 h 283"/>
                  <a:gd name="T14" fmla="*/ 57 w 138"/>
                  <a:gd name="T15" fmla="*/ 272 h 283"/>
                  <a:gd name="T16" fmla="*/ 69 w 138"/>
                  <a:gd name="T17" fmla="*/ 283 h 283"/>
                  <a:gd name="T18" fmla="*/ 80 w 138"/>
                  <a:gd name="T19" fmla="*/ 272 h 283"/>
                  <a:gd name="T20" fmla="*/ 80 w 138"/>
                  <a:gd name="T21" fmla="*/ 202 h 283"/>
                  <a:gd name="T22" fmla="*/ 113 w 138"/>
                  <a:gd name="T23" fmla="*/ 107 h 283"/>
                  <a:gd name="T24" fmla="*/ 113 w 138"/>
                  <a:gd name="T25" fmla="*/ 23 h 283"/>
                  <a:gd name="T26" fmla="*/ 126 w 138"/>
                  <a:gd name="T27" fmla="*/ 23 h 283"/>
                  <a:gd name="T28" fmla="*/ 138 w 138"/>
                  <a:gd name="T29" fmla="*/ 12 h 283"/>
                  <a:gd name="T30" fmla="*/ 126 w 138"/>
                  <a:gd name="T31" fmla="*/ 0 h 283"/>
                  <a:gd name="T32" fmla="*/ 69 w 138"/>
                  <a:gd name="T33" fmla="*/ 164 h 283"/>
                  <a:gd name="T34" fmla="*/ 53 w 138"/>
                  <a:gd name="T35" fmla="*/ 118 h 283"/>
                  <a:gd name="T36" fmla="*/ 85 w 138"/>
                  <a:gd name="T37" fmla="*/ 118 h 283"/>
                  <a:gd name="T38" fmla="*/ 69 w 138"/>
                  <a:gd name="T39" fmla="*/ 164 h 283"/>
                  <a:gd name="T40" fmla="*/ 90 w 138"/>
                  <a:gd name="T41" fmla="*/ 95 h 283"/>
                  <a:gd name="T42" fmla="*/ 48 w 138"/>
                  <a:gd name="T43" fmla="*/ 95 h 283"/>
                  <a:gd name="T44" fmla="*/ 48 w 138"/>
                  <a:gd name="T45" fmla="*/ 23 h 283"/>
                  <a:gd name="T46" fmla="*/ 90 w 138"/>
                  <a:gd name="T47" fmla="*/ 23 h 283"/>
                  <a:gd name="T48" fmla="*/ 90 w 138"/>
                  <a:gd name="T49" fmla="*/ 9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283">
                    <a:moveTo>
                      <a:pt x="126" y="0"/>
                    </a:moveTo>
                    <a:cubicBezTo>
                      <a:pt x="12" y="0"/>
                      <a:pt x="12" y="0"/>
                      <a:pt x="12" y="0"/>
                    </a:cubicBezTo>
                    <a:cubicBezTo>
                      <a:pt x="5" y="0"/>
                      <a:pt x="0" y="6"/>
                      <a:pt x="0" y="12"/>
                    </a:cubicBezTo>
                    <a:cubicBezTo>
                      <a:pt x="0" y="18"/>
                      <a:pt x="5" y="23"/>
                      <a:pt x="12" y="23"/>
                    </a:cubicBezTo>
                    <a:cubicBezTo>
                      <a:pt x="25" y="23"/>
                      <a:pt x="25" y="23"/>
                      <a:pt x="25" y="23"/>
                    </a:cubicBezTo>
                    <a:cubicBezTo>
                      <a:pt x="25" y="107"/>
                      <a:pt x="25" y="107"/>
                      <a:pt x="25" y="107"/>
                    </a:cubicBezTo>
                    <a:cubicBezTo>
                      <a:pt x="57" y="202"/>
                      <a:pt x="57" y="202"/>
                      <a:pt x="57" y="202"/>
                    </a:cubicBezTo>
                    <a:cubicBezTo>
                      <a:pt x="57" y="272"/>
                      <a:pt x="57" y="272"/>
                      <a:pt x="57" y="272"/>
                    </a:cubicBezTo>
                    <a:cubicBezTo>
                      <a:pt x="57" y="278"/>
                      <a:pt x="63" y="283"/>
                      <a:pt x="69" y="283"/>
                    </a:cubicBezTo>
                    <a:cubicBezTo>
                      <a:pt x="75" y="283"/>
                      <a:pt x="80" y="278"/>
                      <a:pt x="80" y="272"/>
                    </a:cubicBezTo>
                    <a:cubicBezTo>
                      <a:pt x="80" y="202"/>
                      <a:pt x="80" y="202"/>
                      <a:pt x="80" y="202"/>
                    </a:cubicBezTo>
                    <a:cubicBezTo>
                      <a:pt x="113" y="107"/>
                      <a:pt x="113" y="107"/>
                      <a:pt x="113" y="107"/>
                    </a:cubicBezTo>
                    <a:cubicBezTo>
                      <a:pt x="113" y="23"/>
                      <a:pt x="113" y="23"/>
                      <a:pt x="113" y="23"/>
                    </a:cubicBezTo>
                    <a:cubicBezTo>
                      <a:pt x="126" y="23"/>
                      <a:pt x="126" y="23"/>
                      <a:pt x="126" y="23"/>
                    </a:cubicBezTo>
                    <a:cubicBezTo>
                      <a:pt x="133" y="23"/>
                      <a:pt x="138" y="18"/>
                      <a:pt x="138" y="12"/>
                    </a:cubicBezTo>
                    <a:cubicBezTo>
                      <a:pt x="138" y="6"/>
                      <a:pt x="133" y="0"/>
                      <a:pt x="126" y="0"/>
                    </a:cubicBezTo>
                    <a:close/>
                    <a:moveTo>
                      <a:pt x="69" y="164"/>
                    </a:moveTo>
                    <a:cubicBezTo>
                      <a:pt x="53" y="118"/>
                      <a:pt x="53" y="118"/>
                      <a:pt x="53" y="118"/>
                    </a:cubicBezTo>
                    <a:cubicBezTo>
                      <a:pt x="85" y="118"/>
                      <a:pt x="85" y="118"/>
                      <a:pt x="85" y="118"/>
                    </a:cubicBezTo>
                    <a:lnTo>
                      <a:pt x="69" y="164"/>
                    </a:lnTo>
                    <a:close/>
                    <a:moveTo>
                      <a:pt x="90" y="95"/>
                    </a:moveTo>
                    <a:cubicBezTo>
                      <a:pt x="48" y="95"/>
                      <a:pt x="48" y="95"/>
                      <a:pt x="48" y="95"/>
                    </a:cubicBezTo>
                    <a:cubicBezTo>
                      <a:pt x="48" y="23"/>
                      <a:pt x="48" y="23"/>
                      <a:pt x="48" y="23"/>
                    </a:cubicBezTo>
                    <a:cubicBezTo>
                      <a:pt x="90" y="23"/>
                      <a:pt x="90" y="23"/>
                      <a:pt x="90" y="23"/>
                    </a:cubicBezTo>
                    <a:lnTo>
                      <a:pt x="9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19">
                <a:extLst>
                  <a:ext uri="{FF2B5EF4-FFF2-40B4-BE49-F238E27FC236}">
                    <a16:creationId xmlns:a16="http://schemas.microsoft.com/office/drawing/2014/main" id="{C4DDD40E-C553-4168-9A81-8F2D73238B78}"/>
                  </a:ext>
                </a:extLst>
              </p:cNvPr>
              <p:cNvSpPr>
                <a:spLocks noEditPoints="1"/>
              </p:cNvSpPr>
              <p:nvPr/>
            </p:nvSpPr>
            <p:spPr bwMode="gray">
              <a:xfrm>
                <a:off x="3063875" y="4471988"/>
                <a:ext cx="919163" cy="1252538"/>
              </a:xfrm>
              <a:custGeom>
                <a:avLst/>
                <a:gdLst>
                  <a:gd name="T0" fmla="*/ 206 w 243"/>
                  <a:gd name="T1" fmla="*/ 2 h 331"/>
                  <a:gd name="T2" fmla="*/ 165 w 243"/>
                  <a:gd name="T3" fmla="*/ 37 h 331"/>
                  <a:gd name="T4" fmla="*/ 158 w 243"/>
                  <a:gd name="T5" fmla="*/ 140 h 331"/>
                  <a:gd name="T6" fmla="*/ 84 w 243"/>
                  <a:gd name="T7" fmla="*/ 140 h 331"/>
                  <a:gd name="T8" fmla="*/ 60 w 243"/>
                  <a:gd name="T9" fmla="*/ 158 h 331"/>
                  <a:gd name="T10" fmla="*/ 50 w 243"/>
                  <a:gd name="T11" fmla="*/ 191 h 331"/>
                  <a:gd name="T12" fmla="*/ 45 w 243"/>
                  <a:gd name="T13" fmla="*/ 191 h 331"/>
                  <a:gd name="T14" fmla="*/ 40 w 243"/>
                  <a:gd name="T15" fmla="*/ 197 h 331"/>
                  <a:gd name="T16" fmla="*/ 6 w 243"/>
                  <a:gd name="T17" fmla="*/ 288 h 331"/>
                  <a:gd name="T18" fmla="*/ 24 w 243"/>
                  <a:gd name="T19" fmla="*/ 328 h 331"/>
                  <a:gd name="T20" fmla="*/ 28 w 243"/>
                  <a:gd name="T21" fmla="*/ 329 h 331"/>
                  <a:gd name="T22" fmla="*/ 39 w 243"/>
                  <a:gd name="T23" fmla="*/ 331 h 331"/>
                  <a:gd name="T24" fmla="*/ 51 w 243"/>
                  <a:gd name="T25" fmla="*/ 328 h 331"/>
                  <a:gd name="T26" fmla="*/ 68 w 243"/>
                  <a:gd name="T27" fmla="*/ 311 h 331"/>
                  <a:gd name="T28" fmla="*/ 102 w 243"/>
                  <a:gd name="T29" fmla="*/ 220 h 331"/>
                  <a:gd name="T30" fmla="*/ 98 w 243"/>
                  <a:gd name="T31" fmla="*/ 208 h 331"/>
                  <a:gd name="T32" fmla="*/ 104 w 243"/>
                  <a:gd name="T33" fmla="*/ 194 h 331"/>
                  <a:gd name="T34" fmla="*/ 184 w 243"/>
                  <a:gd name="T35" fmla="*/ 194 h 331"/>
                  <a:gd name="T36" fmla="*/ 223 w 243"/>
                  <a:gd name="T37" fmla="*/ 164 h 331"/>
                  <a:gd name="T38" fmla="*/ 241 w 243"/>
                  <a:gd name="T39" fmla="*/ 43 h 331"/>
                  <a:gd name="T40" fmla="*/ 206 w 243"/>
                  <a:gd name="T41" fmla="*/ 2 h 331"/>
                  <a:gd name="T42" fmla="*/ 50 w 243"/>
                  <a:gd name="T43" fmla="*/ 304 h 331"/>
                  <a:gd name="T44" fmla="*/ 44 w 243"/>
                  <a:gd name="T45" fmla="*/ 311 h 331"/>
                  <a:gd name="T46" fmla="*/ 35 w 243"/>
                  <a:gd name="T47" fmla="*/ 311 h 331"/>
                  <a:gd name="T48" fmla="*/ 35 w 243"/>
                  <a:gd name="T49" fmla="*/ 311 h 331"/>
                  <a:gd name="T50" fmla="*/ 31 w 243"/>
                  <a:gd name="T51" fmla="*/ 310 h 331"/>
                  <a:gd name="T52" fmla="*/ 24 w 243"/>
                  <a:gd name="T53" fmla="*/ 295 h 331"/>
                  <a:gd name="T54" fmla="*/ 55 w 243"/>
                  <a:gd name="T55" fmla="*/ 212 h 331"/>
                  <a:gd name="T56" fmla="*/ 81 w 243"/>
                  <a:gd name="T57" fmla="*/ 222 h 331"/>
                  <a:gd name="T58" fmla="*/ 50 w 243"/>
                  <a:gd name="T59" fmla="*/ 30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331">
                    <a:moveTo>
                      <a:pt x="206" y="2"/>
                    </a:moveTo>
                    <a:cubicBezTo>
                      <a:pt x="185" y="0"/>
                      <a:pt x="166" y="16"/>
                      <a:pt x="165" y="37"/>
                    </a:cubicBezTo>
                    <a:cubicBezTo>
                      <a:pt x="158" y="140"/>
                      <a:pt x="158" y="140"/>
                      <a:pt x="158" y="140"/>
                    </a:cubicBezTo>
                    <a:cubicBezTo>
                      <a:pt x="84" y="140"/>
                      <a:pt x="84" y="140"/>
                      <a:pt x="84" y="140"/>
                    </a:cubicBezTo>
                    <a:cubicBezTo>
                      <a:pt x="73" y="140"/>
                      <a:pt x="63" y="147"/>
                      <a:pt x="60" y="158"/>
                    </a:cubicBezTo>
                    <a:cubicBezTo>
                      <a:pt x="50" y="191"/>
                      <a:pt x="50" y="191"/>
                      <a:pt x="50" y="191"/>
                    </a:cubicBezTo>
                    <a:cubicBezTo>
                      <a:pt x="48" y="190"/>
                      <a:pt x="47" y="191"/>
                      <a:pt x="45" y="191"/>
                    </a:cubicBezTo>
                    <a:cubicBezTo>
                      <a:pt x="43" y="192"/>
                      <a:pt x="41" y="194"/>
                      <a:pt x="40" y="197"/>
                    </a:cubicBezTo>
                    <a:cubicBezTo>
                      <a:pt x="6" y="288"/>
                      <a:pt x="6" y="288"/>
                      <a:pt x="6" y="288"/>
                    </a:cubicBezTo>
                    <a:cubicBezTo>
                      <a:pt x="0" y="304"/>
                      <a:pt x="8" y="322"/>
                      <a:pt x="24" y="328"/>
                    </a:cubicBezTo>
                    <a:cubicBezTo>
                      <a:pt x="28" y="329"/>
                      <a:pt x="28" y="329"/>
                      <a:pt x="28" y="329"/>
                    </a:cubicBezTo>
                    <a:cubicBezTo>
                      <a:pt x="31" y="330"/>
                      <a:pt x="35" y="331"/>
                      <a:pt x="39" y="331"/>
                    </a:cubicBezTo>
                    <a:cubicBezTo>
                      <a:pt x="43" y="331"/>
                      <a:pt x="47" y="330"/>
                      <a:pt x="51" y="328"/>
                    </a:cubicBezTo>
                    <a:cubicBezTo>
                      <a:pt x="59" y="325"/>
                      <a:pt x="65" y="319"/>
                      <a:pt x="68" y="311"/>
                    </a:cubicBezTo>
                    <a:cubicBezTo>
                      <a:pt x="102" y="220"/>
                      <a:pt x="102" y="220"/>
                      <a:pt x="102" y="220"/>
                    </a:cubicBezTo>
                    <a:cubicBezTo>
                      <a:pt x="104" y="216"/>
                      <a:pt x="102" y="211"/>
                      <a:pt x="98" y="208"/>
                    </a:cubicBezTo>
                    <a:cubicBezTo>
                      <a:pt x="104" y="194"/>
                      <a:pt x="104" y="194"/>
                      <a:pt x="104" y="194"/>
                    </a:cubicBezTo>
                    <a:cubicBezTo>
                      <a:pt x="184" y="194"/>
                      <a:pt x="184" y="194"/>
                      <a:pt x="184" y="194"/>
                    </a:cubicBezTo>
                    <a:cubicBezTo>
                      <a:pt x="204" y="194"/>
                      <a:pt x="221" y="180"/>
                      <a:pt x="223" y="164"/>
                    </a:cubicBezTo>
                    <a:cubicBezTo>
                      <a:pt x="223" y="164"/>
                      <a:pt x="241" y="43"/>
                      <a:pt x="241" y="43"/>
                    </a:cubicBezTo>
                    <a:cubicBezTo>
                      <a:pt x="243" y="21"/>
                      <a:pt x="227" y="3"/>
                      <a:pt x="206" y="2"/>
                    </a:cubicBezTo>
                    <a:close/>
                    <a:moveTo>
                      <a:pt x="50" y="304"/>
                    </a:moveTo>
                    <a:cubicBezTo>
                      <a:pt x="49" y="307"/>
                      <a:pt x="47" y="310"/>
                      <a:pt x="44" y="311"/>
                    </a:cubicBezTo>
                    <a:cubicBezTo>
                      <a:pt x="41" y="312"/>
                      <a:pt x="38" y="312"/>
                      <a:pt x="35" y="311"/>
                    </a:cubicBezTo>
                    <a:cubicBezTo>
                      <a:pt x="35" y="311"/>
                      <a:pt x="35" y="311"/>
                      <a:pt x="35" y="311"/>
                    </a:cubicBezTo>
                    <a:cubicBezTo>
                      <a:pt x="31" y="310"/>
                      <a:pt x="31" y="310"/>
                      <a:pt x="31" y="310"/>
                    </a:cubicBezTo>
                    <a:cubicBezTo>
                      <a:pt x="25" y="307"/>
                      <a:pt x="22" y="301"/>
                      <a:pt x="24" y="295"/>
                    </a:cubicBezTo>
                    <a:cubicBezTo>
                      <a:pt x="55" y="212"/>
                      <a:pt x="55" y="212"/>
                      <a:pt x="55" y="212"/>
                    </a:cubicBezTo>
                    <a:cubicBezTo>
                      <a:pt x="81" y="222"/>
                      <a:pt x="81" y="222"/>
                      <a:pt x="81" y="222"/>
                    </a:cubicBezTo>
                    <a:lnTo>
                      <a:pt x="5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52" name="グループ化 51"/>
          <p:cNvGrpSpPr/>
          <p:nvPr/>
        </p:nvGrpSpPr>
        <p:grpSpPr bwMode="gray">
          <a:xfrm>
            <a:off x="2999831" y="1938168"/>
            <a:ext cx="551141" cy="549374"/>
            <a:chOff x="-2185751" y="3292425"/>
            <a:chExt cx="764280" cy="761830"/>
          </a:xfrm>
        </p:grpSpPr>
        <p:grpSp>
          <p:nvGrpSpPr>
            <p:cNvPr id="69" name="グループ化 68">
              <a:extLst>
                <a:ext uri="{FF2B5EF4-FFF2-40B4-BE49-F238E27FC236}">
                  <a16:creationId xmlns:a16="http://schemas.microsoft.com/office/drawing/2014/main" id="{42308F29-B9FE-4B32-AB8E-04FB0E96708A}"/>
                </a:ext>
              </a:extLst>
            </p:cNvPr>
            <p:cNvGrpSpPr/>
            <p:nvPr/>
          </p:nvGrpSpPr>
          <p:grpSpPr bwMode="gray">
            <a:xfrm>
              <a:off x="-2080418" y="3400208"/>
              <a:ext cx="559125" cy="521156"/>
              <a:chOff x="2711450" y="4241800"/>
              <a:chExt cx="1449388" cy="1350963"/>
            </a:xfrm>
            <a:solidFill>
              <a:srgbClr val="FF5050"/>
            </a:solidFill>
          </p:grpSpPr>
          <p:sp>
            <p:nvSpPr>
              <p:cNvPr id="70" name="Freeform 35">
                <a:extLst>
                  <a:ext uri="{FF2B5EF4-FFF2-40B4-BE49-F238E27FC236}">
                    <a16:creationId xmlns:a16="http://schemas.microsoft.com/office/drawing/2014/main" id="{BB02B666-3D17-4B2A-9A06-0B237C3D7E91}"/>
                  </a:ext>
                </a:extLst>
              </p:cNvPr>
              <p:cNvSpPr>
                <a:spLocks/>
              </p:cNvSpPr>
              <p:nvPr/>
            </p:nvSpPr>
            <p:spPr bwMode="gray">
              <a:xfrm>
                <a:off x="2711450" y="5437188"/>
                <a:ext cx="677863" cy="155575"/>
              </a:xfrm>
              <a:custGeom>
                <a:avLst/>
                <a:gdLst>
                  <a:gd name="T0" fmla="*/ 159 w 179"/>
                  <a:gd name="T1" fmla="*/ 0 h 41"/>
                  <a:gd name="T2" fmla="*/ 19 w 179"/>
                  <a:gd name="T3" fmla="*/ 0 h 41"/>
                  <a:gd name="T4" fmla="*/ 0 w 179"/>
                  <a:gd name="T5" fmla="*/ 19 h 41"/>
                  <a:gd name="T6" fmla="*/ 0 w 179"/>
                  <a:gd name="T7" fmla="*/ 41 h 41"/>
                  <a:gd name="T8" fmla="*/ 179 w 179"/>
                  <a:gd name="T9" fmla="*/ 41 h 41"/>
                  <a:gd name="T10" fmla="*/ 179 w 179"/>
                  <a:gd name="T11" fmla="*/ 19 h 41"/>
                  <a:gd name="T12" fmla="*/ 159 w 179"/>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79" h="41">
                    <a:moveTo>
                      <a:pt x="159" y="0"/>
                    </a:moveTo>
                    <a:cubicBezTo>
                      <a:pt x="19" y="0"/>
                      <a:pt x="19" y="0"/>
                      <a:pt x="19" y="0"/>
                    </a:cubicBezTo>
                    <a:cubicBezTo>
                      <a:pt x="8" y="0"/>
                      <a:pt x="0" y="9"/>
                      <a:pt x="0" y="19"/>
                    </a:cubicBezTo>
                    <a:cubicBezTo>
                      <a:pt x="0" y="41"/>
                      <a:pt x="0" y="41"/>
                      <a:pt x="0" y="41"/>
                    </a:cubicBezTo>
                    <a:cubicBezTo>
                      <a:pt x="179" y="41"/>
                      <a:pt x="179" y="41"/>
                      <a:pt x="179" y="41"/>
                    </a:cubicBezTo>
                    <a:cubicBezTo>
                      <a:pt x="179" y="19"/>
                      <a:pt x="179" y="19"/>
                      <a:pt x="179" y="19"/>
                    </a:cubicBezTo>
                    <a:cubicBezTo>
                      <a:pt x="179" y="9"/>
                      <a:pt x="170" y="0"/>
                      <a:pt x="1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36">
                <a:extLst>
                  <a:ext uri="{FF2B5EF4-FFF2-40B4-BE49-F238E27FC236}">
                    <a16:creationId xmlns:a16="http://schemas.microsoft.com/office/drawing/2014/main" id="{86F2C501-BC3D-4415-B6A3-94FA6468E1EB}"/>
                  </a:ext>
                </a:extLst>
              </p:cNvPr>
              <p:cNvSpPr>
                <a:spLocks/>
              </p:cNvSpPr>
              <p:nvPr/>
            </p:nvSpPr>
            <p:spPr bwMode="gray">
              <a:xfrm>
                <a:off x="2814638" y="5275263"/>
                <a:ext cx="468313" cy="120650"/>
              </a:xfrm>
              <a:custGeom>
                <a:avLst/>
                <a:gdLst>
                  <a:gd name="T0" fmla="*/ 124 w 124"/>
                  <a:gd name="T1" fmla="*/ 20 h 32"/>
                  <a:gd name="T2" fmla="*/ 105 w 124"/>
                  <a:gd name="T3" fmla="*/ 0 h 32"/>
                  <a:gd name="T4" fmla="*/ 20 w 124"/>
                  <a:gd name="T5" fmla="*/ 0 h 32"/>
                  <a:gd name="T6" fmla="*/ 0 w 124"/>
                  <a:gd name="T7" fmla="*/ 20 h 32"/>
                  <a:gd name="T8" fmla="*/ 0 w 124"/>
                  <a:gd name="T9" fmla="*/ 32 h 32"/>
                  <a:gd name="T10" fmla="*/ 124 w 124"/>
                  <a:gd name="T11" fmla="*/ 32 h 32"/>
                  <a:gd name="T12" fmla="*/ 124 w 1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124" h="32">
                    <a:moveTo>
                      <a:pt x="124" y="20"/>
                    </a:moveTo>
                    <a:cubicBezTo>
                      <a:pt x="124" y="9"/>
                      <a:pt x="116" y="0"/>
                      <a:pt x="105" y="0"/>
                    </a:cubicBezTo>
                    <a:cubicBezTo>
                      <a:pt x="20" y="0"/>
                      <a:pt x="20" y="0"/>
                      <a:pt x="20" y="0"/>
                    </a:cubicBezTo>
                    <a:cubicBezTo>
                      <a:pt x="9" y="0"/>
                      <a:pt x="0" y="9"/>
                      <a:pt x="0" y="20"/>
                    </a:cubicBezTo>
                    <a:cubicBezTo>
                      <a:pt x="0" y="32"/>
                      <a:pt x="0" y="32"/>
                      <a:pt x="0" y="32"/>
                    </a:cubicBezTo>
                    <a:cubicBezTo>
                      <a:pt x="124" y="32"/>
                      <a:pt x="124" y="32"/>
                      <a:pt x="124" y="32"/>
                    </a:cubicBezTo>
                    <a:lnTo>
                      <a:pt x="12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37">
                <a:extLst>
                  <a:ext uri="{FF2B5EF4-FFF2-40B4-BE49-F238E27FC236}">
                    <a16:creationId xmlns:a16="http://schemas.microsoft.com/office/drawing/2014/main" id="{981565B3-8FDB-4464-975A-54B14779B171}"/>
                  </a:ext>
                </a:extLst>
              </p:cNvPr>
              <p:cNvSpPr>
                <a:spLocks/>
              </p:cNvSpPr>
              <p:nvPr/>
            </p:nvSpPr>
            <p:spPr bwMode="gray">
              <a:xfrm>
                <a:off x="2894013" y="4802188"/>
                <a:ext cx="473075" cy="434975"/>
              </a:xfrm>
              <a:custGeom>
                <a:avLst/>
                <a:gdLst>
                  <a:gd name="T0" fmla="*/ 48 w 125"/>
                  <a:gd name="T1" fmla="*/ 74 h 115"/>
                  <a:gd name="T2" fmla="*/ 114 w 125"/>
                  <a:gd name="T3" fmla="*/ 105 h 115"/>
                  <a:gd name="T4" fmla="*/ 122 w 125"/>
                  <a:gd name="T5" fmla="*/ 73 h 115"/>
                  <a:gd name="T6" fmla="*/ 39 w 125"/>
                  <a:gd name="T7" fmla="*/ 0 h 115"/>
                  <a:gd name="T8" fmla="*/ 8 w 125"/>
                  <a:gd name="T9" fmla="*/ 13 h 115"/>
                  <a:gd name="T10" fmla="*/ 48 w 125"/>
                  <a:gd name="T11" fmla="*/ 74 h 115"/>
                </a:gdLst>
                <a:ahLst/>
                <a:cxnLst>
                  <a:cxn ang="0">
                    <a:pos x="T0" y="T1"/>
                  </a:cxn>
                  <a:cxn ang="0">
                    <a:pos x="T2" y="T3"/>
                  </a:cxn>
                  <a:cxn ang="0">
                    <a:pos x="T4" y="T5"/>
                  </a:cxn>
                  <a:cxn ang="0">
                    <a:pos x="T6" y="T7"/>
                  </a:cxn>
                  <a:cxn ang="0">
                    <a:pos x="T8" y="T9"/>
                  </a:cxn>
                  <a:cxn ang="0">
                    <a:pos x="T10" y="T11"/>
                  </a:cxn>
                </a:cxnLst>
                <a:rect l="0" t="0" r="r" b="b"/>
                <a:pathLst>
                  <a:path w="125" h="115">
                    <a:moveTo>
                      <a:pt x="48" y="74"/>
                    </a:moveTo>
                    <a:cubicBezTo>
                      <a:pt x="86" y="107"/>
                      <a:pt x="103" y="115"/>
                      <a:pt x="114" y="105"/>
                    </a:cubicBezTo>
                    <a:cubicBezTo>
                      <a:pt x="125" y="95"/>
                      <a:pt x="110" y="87"/>
                      <a:pt x="122" y="73"/>
                    </a:cubicBezTo>
                    <a:cubicBezTo>
                      <a:pt x="39" y="0"/>
                      <a:pt x="39" y="0"/>
                      <a:pt x="39" y="0"/>
                    </a:cubicBezTo>
                    <a:cubicBezTo>
                      <a:pt x="27" y="14"/>
                      <a:pt x="16" y="0"/>
                      <a:pt x="8" y="13"/>
                    </a:cubicBezTo>
                    <a:cubicBezTo>
                      <a:pt x="0" y="25"/>
                      <a:pt x="9" y="41"/>
                      <a:pt x="4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38">
                <a:extLst>
                  <a:ext uri="{FF2B5EF4-FFF2-40B4-BE49-F238E27FC236}">
                    <a16:creationId xmlns:a16="http://schemas.microsoft.com/office/drawing/2014/main" id="{A0354680-D3AF-4207-821E-D34F2C8E2934}"/>
                  </a:ext>
                </a:extLst>
              </p:cNvPr>
              <p:cNvSpPr>
                <a:spLocks/>
              </p:cNvSpPr>
              <p:nvPr/>
            </p:nvSpPr>
            <p:spPr bwMode="gray">
              <a:xfrm>
                <a:off x="3378200" y="4241800"/>
                <a:ext cx="476250" cy="434975"/>
              </a:xfrm>
              <a:custGeom>
                <a:avLst/>
                <a:gdLst>
                  <a:gd name="T0" fmla="*/ 87 w 126"/>
                  <a:gd name="T1" fmla="*/ 114 h 115"/>
                  <a:gd name="T2" fmla="*/ 118 w 126"/>
                  <a:gd name="T3" fmla="*/ 102 h 115"/>
                  <a:gd name="T4" fmla="*/ 78 w 126"/>
                  <a:gd name="T5" fmla="*/ 41 h 115"/>
                  <a:gd name="T6" fmla="*/ 12 w 126"/>
                  <a:gd name="T7" fmla="*/ 10 h 115"/>
                  <a:gd name="T8" fmla="*/ 4 w 126"/>
                  <a:gd name="T9" fmla="*/ 42 h 115"/>
                  <a:gd name="T10" fmla="*/ 87 w 126"/>
                  <a:gd name="T11" fmla="*/ 114 h 115"/>
                </a:gdLst>
                <a:ahLst/>
                <a:cxnLst>
                  <a:cxn ang="0">
                    <a:pos x="T0" y="T1"/>
                  </a:cxn>
                  <a:cxn ang="0">
                    <a:pos x="T2" y="T3"/>
                  </a:cxn>
                  <a:cxn ang="0">
                    <a:pos x="T4" y="T5"/>
                  </a:cxn>
                  <a:cxn ang="0">
                    <a:pos x="T6" y="T7"/>
                  </a:cxn>
                  <a:cxn ang="0">
                    <a:pos x="T8" y="T9"/>
                  </a:cxn>
                  <a:cxn ang="0">
                    <a:pos x="T10" y="T11"/>
                  </a:cxn>
                </a:cxnLst>
                <a:rect l="0" t="0" r="r" b="b"/>
                <a:pathLst>
                  <a:path w="126" h="115">
                    <a:moveTo>
                      <a:pt x="87" y="114"/>
                    </a:moveTo>
                    <a:cubicBezTo>
                      <a:pt x="99" y="100"/>
                      <a:pt x="109" y="115"/>
                      <a:pt x="118" y="102"/>
                    </a:cubicBezTo>
                    <a:cubicBezTo>
                      <a:pt x="126" y="89"/>
                      <a:pt x="116" y="74"/>
                      <a:pt x="78" y="41"/>
                    </a:cubicBezTo>
                    <a:cubicBezTo>
                      <a:pt x="40" y="7"/>
                      <a:pt x="23" y="0"/>
                      <a:pt x="12" y="10"/>
                    </a:cubicBezTo>
                    <a:cubicBezTo>
                      <a:pt x="0" y="20"/>
                      <a:pt x="16" y="28"/>
                      <a:pt x="4" y="42"/>
                    </a:cubicBezTo>
                    <a:lnTo>
                      <a:pt x="8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39">
                <a:extLst>
                  <a:ext uri="{FF2B5EF4-FFF2-40B4-BE49-F238E27FC236}">
                    <a16:creationId xmlns:a16="http://schemas.microsoft.com/office/drawing/2014/main" id="{17204F27-C1B5-4ED4-A246-06D9190A2424}"/>
                  </a:ext>
                </a:extLst>
              </p:cNvPr>
              <p:cNvSpPr>
                <a:spLocks/>
              </p:cNvSpPr>
              <p:nvPr/>
            </p:nvSpPr>
            <p:spPr bwMode="gray">
              <a:xfrm>
                <a:off x="3071813" y="4433888"/>
                <a:ext cx="604838" cy="609600"/>
              </a:xfrm>
              <a:custGeom>
                <a:avLst/>
                <a:gdLst>
                  <a:gd name="T0" fmla="*/ 381 w 381"/>
                  <a:gd name="T1" fmla="*/ 172 h 384"/>
                  <a:gd name="T2" fmla="*/ 183 w 381"/>
                  <a:gd name="T3" fmla="*/ 0 h 384"/>
                  <a:gd name="T4" fmla="*/ 0 w 381"/>
                  <a:gd name="T5" fmla="*/ 210 h 384"/>
                  <a:gd name="T6" fmla="*/ 198 w 381"/>
                  <a:gd name="T7" fmla="*/ 384 h 384"/>
                  <a:gd name="T8" fmla="*/ 381 w 381"/>
                  <a:gd name="T9" fmla="*/ 172 h 384"/>
                </a:gdLst>
                <a:ahLst/>
                <a:cxnLst>
                  <a:cxn ang="0">
                    <a:pos x="T0" y="T1"/>
                  </a:cxn>
                  <a:cxn ang="0">
                    <a:pos x="T2" y="T3"/>
                  </a:cxn>
                  <a:cxn ang="0">
                    <a:pos x="T4" y="T5"/>
                  </a:cxn>
                  <a:cxn ang="0">
                    <a:pos x="T6" y="T7"/>
                  </a:cxn>
                  <a:cxn ang="0">
                    <a:pos x="T8" y="T9"/>
                  </a:cxn>
                </a:cxnLst>
                <a:rect l="0" t="0" r="r" b="b"/>
                <a:pathLst>
                  <a:path w="381" h="384">
                    <a:moveTo>
                      <a:pt x="381" y="172"/>
                    </a:moveTo>
                    <a:lnTo>
                      <a:pt x="183" y="0"/>
                    </a:lnTo>
                    <a:lnTo>
                      <a:pt x="0" y="210"/>
                    </a:lnTo>
                    <a:lnTo>
                      <a:pt x="198" y="384"/>
                    </a:lnTo>
                    <a:lnTo>
                      <a:pt x="381"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40">
                <a:extLst>
                  <a:ext uri="{FF2B5EF4-FFF2-40B4-BE49-F238E27FC236}">
                    <a16:creationId xmlns:a16="http://schemas.microsoft.com/office/drawing/2014/main" id="{BAD2CD36-2D43-4800-8A10-99A36216D210}"/>
                  </a:ext>
                </a:extLst>
              </p:cNvPr>
              <p:cNvSpPr>
                <a:spLocks/>
              </p:cNvSpPr>
              <p:nvPr/>
            </p:nvSpPr>
            <p:spPr bwMode="gray">
              <a:xfrm>
                <a:off x="3517900" y="4851400"/>
                <a:ext cx="642938" cy="588963"/>
              </a:xfrm>
              <a:custGeom>
                <a:avLst/>
                <a:gdLst>
                  <a:gd name="T0" fmla="*/ 157 w 170"/>
                  <a:gd name="T1" fmla="*/ 102 h 156"/>
                  <a:gd name="T2" fmla="*/ 130 w 170"/>
                  <a:gd name="T3" fmla="*/ 96 h 156"/>
                  <a:gd name="T4" fmla="*/ 98 w 170"/>
                  <a:gd name="T5" fmla="*/ 59 h 156"/>
                  <a:gd name="T6" fmla="*/ 24 w 170"/>
                  <a:gd name="T7" fmla="*/ 0 h 156"/>
                  <a:gd name="T8" fmla="*/ 0 w 170"/>
                  <a:gd name="T9" fmla="*/ 28 h 156"/>
                  <a:gd name="T10" fmla="*/ 68 w 170"/>
                  <a:gd name="T11" fmla="*/ 93 h 156"/>
                  <a:gd name="T12" fmla="*/ 109 w 170"/>
                  <a:gd name="T13" fmla="*/ 120 h 156"/>
                  <a:gd name="T14" fmla="*/ 119 w 170"/>
                  <a:gd name="T15" fmla="*/ 145 h 156"/>
                  <a:gd name="T16" fmla="*/ 159 w 170"/>
                  <a:gd name="T17" fmla="*/ 143 h 156"/>
                  <a:gd name="T18" fmla="*/ 157 w 170"/>
                  <a:gd name="T19" fmla="*/ 10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56">
                    <a:moveTo>
                      <a:pt x="157" y="102"/>
                    </a:moveTo>
                    <a:cubicBezTo>
                      <a:pt x="149" y="95"/>
                      <a:pt x="139" y="94"/>
                      <a:pt x="130" y="96"/>
                    </a:cubicBezTo>
                    <a:cubicBezTo>
                      <a:pt x="135" y="81"/>
                      <a:pt x="118" y="75"/>
                      <a:pt x="98" y="59"/>
                    </a:cubicBezTo>
                    <a:cubicBezTo>
                      <a:pt x="73" y="40"/>
                      <a:pt x="31" y="6"/>
                      <a:pt x="24" y="0"/>
                    </a:cubicBezTo>
                    <a:cubicBezTo>
                      <a:pt x="0" y="28"/>
                      <a:pt x="0" y="28"/>
                      <a:pt x="0" y="28"/>
                    </a:cubicBezTo>
                    <a:cubicBezTo>
                      <a:pt x="6" y="34"/>
                      <a:pt x="46" y="71"/>
                      <a:pt x="68" y="93"/>
                    </a:cubicBezTo>
                    <a:cubicBezTo>
                      <a:pt x="87" y="111"/>
                      <a:pt x="95" y="127"/>
                      <a:pt x="109" y="120"/>
                    </a:cubicBezTo>
                    <a:cubicBezTo>
                      <a:pt x="108" y="129"/>
                      <a:pt x="111" y="139"/>
                      <a:pt x="119" y="145"/>
                    </a:cubicBezTo>
                    <a:cubicBezTo>
                      <a:pt x="131" y="156"/>
                      <a:pt x="149" y="155"/>
                      <a:pt x="159" y="143"/>
                    </a:cubicBezTo>
                    <a:cubicBezTo>
                      <a:pt x="170" y="131"/>
                      <a:pt x="169" y="113"/>
                      <a:pt x="15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6" name="Freeform 41">
              <a:extLst>
                <a:ext uri="{FF2B5EF4-FFF2-40B4-BE49-F238E27FC236}">
                  <a16:creationId xmlns:a16="http://schemas.microsoft.com/office/drawing/2014/main" id="{915FE883-D458-4034-9457-31DB42020F26}"/>
                </a:ext>
              </a:extLst>
            </p:cNvPr>
            <p:cNvSpPr>
              <a:spLocks noEditPoints="1"/>
            </p:cNvSpPr>
            <p:nvPr/>
          </p:nvSpPr>
          <p:spPr bwMode="gray">
            <a:xfrm>
              <a:off x="-2185751" y="3292425"/>
              <a:ext cx="764280" cy="76183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
        <p:nvSpPr>
          <p:cNvPr id="77" name="テキスト ボックス 76"/>
          <p:cNvSpPr txBox="1"/>
          <p:nvPr/>
        </p:nvSpPr>
        <p:spPr bwMode="gray">
          <a:xfrm>
            <a:off x="2858068" y="1732692"/>
            <a:ext cx="800219" cy="215444"/>
          </a:xfrm>
          <a:prstGeom prst="rect">
            <a:avLst/>
          </a:prstGeom>
          <a:noFill/>
        </p:spPr>
        <p:txBody>
          <a:bodyPr wrap="none" rtlCol="0">
            <a:spAutoFit/>
          </a:bodyPr>
          <a:lstStyle/>
          <a:p>
            <a:pPr algn="ctr"/>
            <a:r>
              <a:rPr kumimoji="1" lang="ja-JP" altLang="en-US" sz="800" b="1" dirty="0" smtClean="0"/>
              <a:t>日常生活賠償</a:t>
            </a:r>
            <a:endParaRPr kumimoji="1" lang="ja-JP" altLang="en-US" sz="800" b="1" dirty="0"/>
          </a:p>
        </p:txBody>
      </p:sp>
      <p:sp>
        <p:nvSpPr>
          <p:cNvPr id="80" name="テキスト ボックス 79"/>
          <p:cNvSpPr txBox="1"/>
          <p:nvPr/>
        </p:nvSpPr>
        <p:spPr bwMode="gray">
          <a:xfrm>
            <a:off x="1850905" y="1621045"/>
            <a:ext cx="1082348" cy="338554"/>
          </a:xfrm>
          <a:prstGeom prst="rect">
            <a:avLst/>
          </a:prstGeom>
          <a:noFill/>
        </p:spPr>
        <p:txBody>
          <a:bodyPr wrap="none" rtlCol="0">
            <a:spAutoFit/>
          </a:bodyPr>
          <a:lstStyle/>
          <a:p>
            <a:pPr algn="ctr"/>
            <a:r>
              <a:rPr kumimoji="1" lang="ja-JP" altLang="en-US" sz="800" b="1" dirty="0" smtClean="0"/>
              <a:t>病気とケガ補償コース</a:t>
            </a:r>
            <a:endParaRPr kumimoji="1" lang="en-US" altLang="ja-JP" sz="800" b="1" dirty="0" smtClean="0"/>
          </a:p>
          <a:p>
            <a:pPr algn="ctr"/>
            <a:r>
              <a:rPr kumimoji="1" lang="ja-JP" altLang="en-US" sz="800" b="1" dirty="0" smtClean="0"/>
              <a:t>＜</a:t>
            </a:r>
            <a:r>
              <a:rPr kumimoji="1" lang="ja-JP" altLang="en-US" sz="800" b="1" dirty="0"/>
              <a:t>本人型</a:t>
            </a:r>
            <a:r>
              <a:rPr kumimoji="1" lang="ja-JP" altLang="en-US" sz="800" b="1" dirty="0" smtClean="0"/>
              <a:t>＞</a:t>
            </a:r>
            <a:endParaRPr kumimoji="1" lang="ja-JP" altLang="en-US" sz="800" b="1" dirty="0"/>
          </a:p>
        </p:txBody>
      </p:sp>
      <p:sp>
        <p:nvSpPr>
          <p:cNvPr id="81" name="フリーフォーム 80"/>
          <p:cNvSpPr/>
          <p:nvPr/>
        </p:nvSpPr>
        <p:spPr bwMode="gray">
          <a:xfrm rot="16200000">
            <a:off x="2749151" y="2117141"/>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a:extLst>
              <a:ext uri="{FF2B5EF4-FFF2-40B4-BE49-F238E27FC236}">
                <a16:creationId xmlns:a16="http://schemas.microsoft.com/office/drawing/2014/main" id="{1EC9690C-6108-4639-AD7F-1A6BFA2DAC6C}"/>
              </a:ext>
            </a:extLst>
          </p:cNvPr>
          <p:cNvGrpSpPr/>
          <p:nvPr/>
        </p:nvGrpSpPr>
        <p:grpSpPr bwMode="gray">
          <a:xfrm>
            <a:off x="3840273" y="1938168"/>
            <a:ext cx="547039" cy="545285"/>
            <a:chOff x="2533650" y="4949825"/>
            <a:chExt cx="1981200" cy="1974850"/>
          </a:xfrm>
        </p:grpSpPr>
        <p:sp>
          <p:nvSpPr>
            <p:cNvPr id="83" name="Freeform 45">
              <a:extLst>
                <a:ext uri="{FF2B5EF4-FFF2-40B4-BE49-F238E27FC236}">
                  <a16:creationId xmlns:a16="http://schemas.microsoft.com/office/drawing/2014/main" id="{E9C34E3C-DF9C-4C9C-8DDE-F4649B426346}"/>
                </a:ext>
              </a:extLst>
            </p:cNvPr>
            <p:cNvSpPr>
              <a:spLocks noEditPoints="1"/>
            </p:cNvSpPr>
            <p:nvPr/>
          </p:nvSpPr>
          <p:spPr bwMode="gray">
            <a:xfrm>
              <a:off x="2954338" y="5251450"/>
              <a:ext cx="1196975" cy="1389063"/>
            </a:xfrm>
            <a:custGeom>
              <a:avLst/>
              <a:gdLst>
                <a:gd name="T0" fmla="*/ 275 w 316"/>
                <a:gd name="T1" fmla="*/ 91 h 367"/>
                <a:gd name="T2" fmla="*/ 275 w 316"/>
                <a:gd name="T3" fmla="*/ 91 h 367"/>
                <a:gd name="T4" fmla="*/ 242 w 316"/>
                <a:gd name="T5" fmla="*/ 88 h 367"/>
                <a:gd name="T6" fmla="*/ 216 w 316"/>
                <a:gd name="T7" fmla="*/ 102 h 367"/>
                <a:gd name="T8" fmla="*/ 245 w 316"/>
                <a:gd name="T9" fmla="*/ 25 h 367"/>
                <a:gd name="T10" fmla="*/ 125 w 316"/>
                <a:gd name="T11" fmla="*/ 55 h 367"/>
                <a:gd name="T12" fmla="*/ 102 w 316"/>
                <a:gd name="T13" fmla="*/ 66 h 367"/>
                <a:gd name="T14" fmla="*/ 62 w 316"/>
                <a:gd name="T15" fmla="*/ 50 h 367"/>
                <a:gd name="T16" fmla="*/ 62 w 316"/>
                <a:gd name="T17" fmla="*/ 50 h 367"/>
                <a:gd name="T18" fmla="*/ 61 w 316"/>
                <a:gd name="T19" fmla="*/ 50 h 367"/>
                <a:gd name="T20" fmla="*/ 23 w 316"/>
                <a:gd name="T21" fmla="*/ 64 h 367"/>
                <a:gd name="T22" fmla="*/ 1 w 316"/>
                <a:gd name="T23" fmla="*/ 121 h 367"/>
                <a:gd name="T24" fmla="*/ 33 w 316"/>
                <a:gd name="T25" fmla="*/ 179 h 367"/>
                <a:gd name="T26" fmla="*/ 60 w 316"/>
                <a:gd name="T27" fmla="*/ 325 h 367"/>
                <a:gd name="T28" fmla="*/ 165 w 316"/>
                <a:gd name="T29" fmla="*/ 364 h 367"/>
                <a:gd name="T30" fmla="*/ 161 w 316"/>
                <a:gd name="T31" fmla="*/ 314 h 367"/>
                <a:gd name="T32" fmla="*/ 290 w 316"/>
                <a:gd name="T33" fmla="*/ 199 h 367"/>
                <a:gd name="T34" fmla="*/ 313 w 316"/>
                <a:gd name="T35" fmla="*/ 159 h 367"/>
                <a:gd name="T36" fmla="*/ 87 w 316"/>
                <a:gd name="T37" fmla="*/ 102 h 367"/>
                <a:gd name="T38" fmla="*/ 31 w 316"/>
                <a:gd name="T39" fmla="*/ 134 h 367"/>
                <a:gd name="T40" fmla="*/ 27 w 316"/>
                <a:gd name="T41" fmla="*/ 104 h 367"/>
                <a:gd name="T42" fmla="*/ 61 w 316"/>
                <a:gd name="T43" fmla="*/ 76 h 367"/>
                <a:gd name="T44" fmla="*/ 68 w 316"/>
                <a:gd name="T45" fmla="*/ 76 h 367"/>
                <a:gd name="T46" fmla="*/ 90 w 316"/>
                <a:gd name="T47" fmla="*/ 93 h 367"/>
                <a:gd name="T48" fmla="*/ 92 w 316"/>
                <a:gd name="T49" fmla="*/ 99 h 367"/>
                <a:gd name="T50" fmla="*/ 283 w 316"/>
                <a:gd name="T51" fmla="*/ 167 h 367"/>
                <a:gd name="T52" fmla="*/ 257 w 316"/>
                <a:gd name="T53" fmla="*/ 192 h 367"/>
                <a:gd name="T54" fmla="*/ 228 w 316"/>
                <a:gd name="T55" fmla="*/ 126 h 367"/>
                <a:gd name="T56" fmla="*/ 242 w 316"/>
                <a:gd name="T57" fmla="*/ 115 h 367"/>
                <a:gd name="T58" fmla="*/ 266 w 316"/>
                <a:gd name="T59" fmla="*/ 115 h 367"/>
                <a:gd name="T60" fmla="*/ 266 w 316"/>
                <a:gd name="T61" fmla="*/ 115 h 367"/>
                <a:gd name="T62" fmla="*/ 288 w 316"/>
                <a:gd name="T63" fmla="*/ 15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 h="367">
                  <a:moveTo>
                    <a:pt x="306" y="118"/>
                  </a:moveTo>
                  <a:cubicBezTo>
                    <a:pt x="300" y="106"/>
                    <a:pt x="289" y="96"/>
                    <a:pt x="275" y="91"/>
                  </a:cubicBezTo>
                  <a:cubicBezTo>
                    <a:pt x="274" y="91"/>
                    <a:pt x="274" y="91"/>
                    <a:pt x="274" y="91"/>
                  </a:cubicBezTo>
                  <a:cubicBezTo>
                    <a:pt x="275" y="91"/>
                    <a:pt x="275" y="91"/>
                    <a:pt x="275" y="91"/>
                  </a:cubicBezTo>
                  <a:cubicBezTo>
                    <a:pt x="272" y="90"/>
                    <a:pt x="268" y="89"/>
                    <a:pt x="265" y="88"/>
                  </a:cubicBezTo>
                  <a:cubicBezTo>
                    <a:pt x="257" y="87"/>
                    <a:pt x="249" y="87"/>
                    <a:pt x="242" y="88"/>
                  </a:cubicBezTo>
                  <a:cubicBezTo>
                    <a:pt x="232" y="90"/>
                    <a:pt x="223" y="95"/>
                    <a:pt x="216" y="101"/>
                  </a:cubicBezTo>
                  <a:cubicBezTo>
                    <a:pt x="216" y="101"/>
                    <a:pt x="216" y="101"/>
                    <a:pt x="216" y="102"/>
                  </a:cubicBezTo>
                  <a:cubicBezTo>
                    <a:pt x="212" y="92"/>
                    <a:pt x="211" y="81"/>
                    <a:pt x="213" y="72"/>
                  </a:cubicBezTo>
                  <a:cubicBezTo>
                    <a:pt x="218" y="45"/>
                    <a:pt x="254" y="54"/>
                    <a:pt x="245" y="25"/>
                  </a:cubicBezTo>
                  <a:cubicBezTo>
                    <a:pt x="113" y="0"/>
                    <a:pt x="113" y="0"/>
                    <a:pt x="113" y="0"/>
                  </a:cubicBezTo>
                  <a:cubicBezTo>
                    <a:pt x="94" y="23"/>
                    <a:pt x="130" y="28"/>
                    <a:pt x="125" y="55"/>
                  </a:cubicBezTo>
                  <a:cubicBezTo>
                    <a:pt x="124" y="63"/>
                    <a:pt x="119" y="73"/>
                    <a:pt x="113" y="80"/>
                  </a:cubicBezTo>
                  <a:cubicBezTo>
                    <a:pt x="110" y="75"/>
                    <a:pt x="106" y="70"/>
                    <a:pt x="102" y="66"/>
                  </a:cubicBezTo>
                  <a:cubicBezTo>
                    <a:pt x="94" y="59"/>
                    <a:pt x="84" y="54"/>
                    <a:pt x="72" y="51"/>
                  </a:cubicBezTo>
                  <a:cubicBezTo>
                    <a:pt x="69" y="51"/>
                    <a:pt x="65" y="50"/>
                    <a:pt x="62" y="50"/>
                  </a:cubicBezTo>
                  <a:cubicBezTo>
                    <a:pt x="62" y="50"/>
                    <a:pt x="62" y="50"/>
                    <a:pt x="62" y="50"/>
                  </a:cubicBezTo>
                  <a:cubicBezTo>
                    <a:pt x="62" y="50"/>
                    <a:pt x="62" y="50"/>
                    <a:pt x="62" y="50"/>
                  </a:cubicBezTo>
                  <a:cubicBezTo>
                    <a:pt x="62" y="50"/>
                    <a:pt x="62" y="50"/>
                    <a:pt x="62" y="50"/>
                  </a:cubicBezTo>
                  <a:cubicBezTo>
                    <a:pt x="61" y="50"/>
                    <a:pt x="61" y="50"/>
                    <a:pt x="61" y="50"/>
                  </a:cubicBezTo>
                  <a:cubicBezTo>
                    <a:pt x="62" y="50"/>
                    <a:pt x="62" y="50"/>
                    <a:pt x="62" y="50"/>
                  </a:cubicBezTo>
                  <a:cubicBezTo>
                    <a:pt x="47" y="50"/>
                    <a:pt x="34" y="55"/>
                    <a:pt x="23" y="64"/>
                  </a:cubicBezTo>
                  <a:cubicBezTo>
                    <a:pt x="12" y="72"/>
                    <a:pt x="4" y="85"/>
                    <a:pt x="2" y="100"/>
                  </a:cubicBezTo>
                  <a:cubicBezTo>
                    <a:pt x="0" y="106"/>
                    <a:pt x="0" y="114"/>
                    <a:pt x="1" y="121"/>
                  </a:cubicBezTo>
                  <a:cubicBezTo>
                    <a:pt x="3" y="133"/>
                    <a:pt x="7" y="145"/>
                    <a:pt x="14" y="156"/>
                  </a:cubicBezTo>
                  <a:cubicBezTo>
                    <a:pt x="19" y="164"/>
                    <a:pt x="25" y="172"/>
                    <a:pt x="33" y="179"/>
                  </a:cubicBezTo>
                  <a:cubicBezTo>
                    <a:pt x="29" y="229"/>
                    <a:pt x="87" y="270"/>
                    <a:pt x="83" y="299"/>
                  </a:cubicBezTo>
                  <a:cubicBezTo>
                    <a:pt x="83" y="306"/>
                    <a:pt x="75" y="321"/>
                    <a:pt x="60" y="325"/>
                  </a:cubicBezTo>
                  <a:cubicBezTo>
                    <a:pt x="60" y="325"/>
                    <a:pt x="46" y="341"/>
                    <a:pt x="62" y="344"/>
                  </a:cubicBezTo>
                  <a:cubicBezTo>
                    <a:pt x="165" y="364"/>
                    <a:pt x="165" y="364"/>
                    <a:pt x="165" y="364"/>
                  </a:cubicBezTo>
                  <a:cubicBezTo>
                    <a:pt x="180" y="367"/>
                    <a:pt x="174" y="347"/>
                    <a:pt x="174" y="347"/>
                  </a:cubicBezTo>
                  <a:cubicBezTo>
                    <a:pt x="161" y="338"/>
                    <a:pt x="159" y="320"/>
                    <a:pt x="161" y="314"/>
                  </a:cubicBezTo>
                  <a:cubicBezTo>
                    <a:pt x="169" y="286"/>
                    <a:pt x="236" y="269"/>
                    <a:pt x="252" y="223"/>
                  </a:cubicBezTo>
                  <a:cubicBezTo>
                    <a:pt x="268" y="216"/>
                    <a:pt x="281" y="208"/>
                    <a:pt x="290" y="199"/>
                  </a:cubicBezTo>
                  <a:cubicBezTo>
                    <a:pt x="296" y="193"/>
                    <a:pt x="301" y="186"/>
                    <a:pt x="305" y="180"/>
                  </a:cubicBezTo>
                  <a:cubicBezTo>
                    <a:pt x="309" y="173"/>
                    <a:pt x="311" y="166"/>
                    <a:pt x="313" y="159"/>
                  </a:cubicBezTo>
                  <a:cubicBezTo>
                    <a:pt x="316" y="144"/>
                    <a:pt x="313" y="130"/>
                    <a:pt x="306" y="118"/>
                  </a:cubicBezTo>
                  <a:close/>
                  <a:moveTo>
                    <a:pt x="87" y="102"/>
                  </a:moveTo>
                  <a:cubicBezTo>
                    <a:pt x="63" y="115"/>
                    <a:pt x="49" y="129"/>
                    <a:pt x="40" y="149"/>
                  </a:cubicBezTo>
                  <a:cubicBezTo>
                    <a:pt x="36" y="144"/>
                    <a:pt x="33" y="139"/>
                    <a:pt x="31" y="134"/>
                  </a:cubicBezTo>
                  <a:cubicBezTo>
                    <a:pt x="29" y="128"/>
                    <a:pt x="27" y="123"/>
                    <a:pt x="26" y="118"/>
                  </a:cubicBezTo>
                  <a:cubicBezTo>
                    <a:pt x="26" y="113"/>
                    <a:pt x="26" y="108"/>
                    <a:pt x="27" y="104"/>
                  </a:cubicBezTo>
                  <a:cubicBezTo>
                    <a:pt x="28" y="95"/>
                    <a:pt x="33" y="88"/>
                    <a:pt x="39" y="83"/>
                  </a:cubicBezTo>
                  <a:cubicBezTo>
                    <a:pt x="45" y="78"/>
                    <a:pt x="53" y="76"/>
                    <a:pt x="61" y="76"/>
                  </a:cubicBezTo>
                  <a:cubicBezTo>
                    <a:pt x="61" y="76"/>
                    <a:pt x="61" y="76"/>
                    <a:pt x="61" y="76"/>
                  </a:cubicBezTo>
                  <a:cubicBezTo>
                    <a:pt x="63" y="76"/>
                    <a:pt x="66" y="76"/>
                    <a:pt x="68" y="76"/>
                  </a:cubicBezTo>
                  <a:cubicBezTo>
                    <a:pt x="72" y="77"/>
                    <a:pt x="76" y="79"/>
                    <a:pt x="80" y="81"/>
                  </a:cubicBezTo>
                  <a:cubicBezTo>
                    <a:pt x="85" y="84"/>
                    <a:pt x="88" y="89"/>
                    <a:pt x="90" y="93"/>
                  </a:cubicBezTo>
                  <a:cubicBezTo>
                    <a:pt x="91" y="95"/>
                    <a:pt x="92" y="97"/>
                    <a:pt x="92" y="99"/>
                  </a:cubicBezTo>
                  <a:cubicBezTo>
                    <a:pt x="92" y="99"/>
                    <a:pt x="92" y="99"/>
                    <a:pt x="92" y="99"/>
                  </a:cubicBezTo>
                  <a:cubicBezTo>
                    <a:pt x="91" y="100"/>
                    <a:pt x="89" y="101"/>
                    <a:pt x="87" y="102"/>
                  </a:cubicBezTo>
                  <a:close/>
                  <a:moveTo>
                    <a:pt x="283" y="167"/>
                  </a:moveTo>
                  <a:cubicBezTo>
                    <a:pt x="279" y="174"/>
                    <a:pt x="274" y="180"/>
                    <a:pt x="265" y="187"/>
                  </a:cubicBezTo>
                  <a:cubicBezTo>
                    <a:pt x="262" y="189"/>
                    <a:pt x="260" y="190"/>
                    <a:pt x="257" y="192"/>
                  </a:cubicBezTo>
                  <a:cubicBezTo>
                    <a:pt x="257" y="170"/>
                    <a:pt x="248" y="150"/>
                    <a:pt x="231" y="129"/>
                  </a:cubicBezTo>
                  <a:cubicBezTo>
                    <a:pt x="230" y="128"/>
                    <a:pt x="229" y="127"/>
                    <a:pt x="228" y="126"/>
                  </a:cubicBezTo>
                  <a:cubicBezTo>
                    <a:pt x="229" y="125"/>
                    <a:pt x="229" y="124"/>
                    <a:pt x="230" y="123"/>
                  </a:cubicBezTo>
                  <a:cubicBezTo>
                    <a:pt x="232" y="120"/>
                    <a:pt x="236" y="117"/>
                    <a:pt x="242" y="115"/>
                  </a:cubicBezTo>
                  <a:cubicBezTo>
                    <a:pt x="247" y="113"/>
                    <a:pt x="253" y="112"/>
                    <a:pt x="260" y="113"/>
                  </a:cubicBezTo>
                  <a:cubicBezTo>
                    <a:pt x="262" y="114"/>
                    <a:pt x="264" y="114"/>
                    <a:pt x="266" y="115"/>
                  </a:cubicBezTo>
                  <a:cubicBezTo>
                    <a:pt x="265" y="115"/>
                    <a:pt x="265" y="115"/>
                    <a:pt x="265" y="115"/>
                  </a:cubicBezTo>
                  <a:cubicBezTo>
                    <a:pt x="266" y="115"/>
                    <a:pt x="266" y="115"/>
                    <a:pt x="266" y="115"/>
                  </a:cubicBezTo>
                  <a:cubicBezTo>
                    <a:pt x="274" y="118"/>
                    <a:pt x="280" y="123"/>
                    <a:pt x="284" y="130"/>
                  </a:cubicBezTo>
                  <a:cubicBezTo>
                    <a:pt x="288" y="137"/>
                    <a:pt x="289" y="145"/>
                    <a:pt x="288" y="154"/>
                  </a:cubicBezTo>
                  <a:cubicBezTo>
                    <a:pt x="287" y="158"/>
                    <a:pt x="285" y="163"/>
                    <a:pt x="283" y="167"/>
                  </a:cubicBez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46">
              <a:extLst>
                <a:ext uri="{FF2B5EF4-FFF2-40B4-BE49-F238E27FC236}">
                  <a16:creationId xmlns:a16="http://schemas.microsoft.com/office/drawing/2014/main" id="{A397F23E-DF85-43D1-9ED0-3C9D645DABB2}"/>
                </a:ext>
              </a:extLst>
            </p:cNvPr>
            <p:cNvSpPr>
              <a:spLocks/>
            </p:cNvSpPr>
            <p:nvPr/>
          </p:nvSpPr>
          <p:spPr bwMode="gray">
            <a:xfrm>
              <a:off x="3402013" y="5357813"/>
              <a:ext cx="842963" cy="842963"/>
            </a:xfrm>
            <a:custGeom>
              <a:avLst/>
              <a:gdLst>
                <a:gd name="T0" fmla="*/ 357 w 531"/>
                <a:gd name="T1" fmla="*/ 331 h 531"/>
                <a:gd name="T2" fmla="*/ 531 w 531"/>
                <a:gd name="T3" fmla="*/ 274 h 531"/>
                <a:gd name="T4" fmla="*/ 355 w 531"/>
                <a:gd name="T5" fmla="*/ 248 h 531"/>
                <a:gd name="T6" fmla="*/ 426 w 531"/>
                <a:gd name="T7" fmla="*/ 150 h 531"/>
                <a:gd name="T8" fmla="*/ 319 w 531"/>
                <a:gd name="T9" fmla="*/ 200 h 531"/>
                <a:gd name="T10" fmla="*/ 360 w 531"/>
                <a:gd name="T11" fmla="*/ 52 h 531"/>
                <a:gd name="T12" fmla="*/ 267 w 531"/>
                <a:gd name="T13" fmla="*/ 162 h 531"/>
                <a:gd name="T14" fmla="*/ 190 w 531"/>
                <a:gd name="T15" fmla="*/ 0 h 531"/>
                <a:gd name="T16" fmla="*/ 200 w 531"/>
                <a:gd name="T17" fmla="*/ 186 h 531"/>
                <a:gd name="T18" fmla="*/ 54 w 531"/>
                <a:gd name="T19" fmla="*/ 105 h 531"/>
                <a:gd name="T20" fmla="*/ 157 w 531"/>
                <a:gd name="T21" fmla="*/ 241 h 531"/>
                <a:gd name="T22" fmla="*/ 0 w 531"/>
                <a:gd name="T23" fmla="*/ 243 h 531"/>
                <a:gd name="T24" fmla="*/ 138 w 531"/>
                <a:gd name="T25" fmla="*/ 303 h 531"/>
                <a:gd name="T26" fmla="*/ 28 w 531"/>
                <a:gd name="T27" fmla="*/ 434 h 531"/>
                <a:gd name="T28" fmla="*/ 178 w 531"/>
                <a:gd name="T29" fmla="*/ 379 h 531"/>
                <a:gd name="T30" fmla="*/ 155 w 531"/>
                <a:gd name="T31" fmla="*/ 531 h 531"/>
                <a:gd name="T32" fmla="*/ 236 w 531"/>
                <a:gd name="T33" fmla="*/ 403 h 531"/>
                <a:gd name="T34" fmla="*/ 288 w 531"/>
                <a:gd name="T35" fmla="*/ 527 h 531"/>
                <a:gd name="T36" fmla="*/ 310 w 531"/>
                <a:gd name="T37" fmla="*/ 393 h 531"/>
                <a:gd name="T38" fmla="*/ 426 w 531"/>
                <a:gd name="T39" fmla="*/ 467 h 531"/>
                <a:gd name="T40" fmla="*/ 357 w 531"/>
                <a:gd name="T41" fmla="*/ 3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1" h="531">
                  <a:moveTo>
                    <a:pt x="357" y="331"/>
                  </a:moveTo>
                  <a:lnTo>
                    <a:pt x="531" y="274"/>
                  </a:lnTo>
                  <a:lnTo>
                    <a:pt x="355" y="248"/>
                  </a:lnTo>
                  <a:lnTo>
                    <a:pt x="426" y="150"/>
                  </a:lnTo>
                  <a:lnTo>
                    <a:pt x="319" y="200"/>
                  </a:lnTo>
                  <a:lnTo>
                    <a:pt x="360" y="52"/>
                  </a:lnTo>
                  <a:lnTo>
                    <a:pt x="267" y="162"/>
                  </a:lnTo>
                  <a:lnTo>
                    <a:pt x="190" y="0"/>
                  </a:lnTo>
                  <a:lnTo>
                    <a:pt x="200" y="186"/>
                  </a:lnTo>
                  <a:lnTo>
                    <a:pt x="54" y="105"/>
                  </a:lnTo>
                  <a:lnTo>
                    <a:pt x="157" y="241"/>
                  </a:lnTo>
                  <a:lnTo>
                    <a:pt x="0" y="243"/>
                  </a:lnTo>
                  <a:lnTo>
                    <a:pt x="138" y="303"/>
                  </a:lnTo>
                  <a:lnTo>
                    <a:pt x="28" y="434"/>
                  </a:lnTo>
                  <a:lnTo>
                    <a:pt x="178" y="379"/>
                  </a:lnTo>
                  <a:lnTo>
                    <a:pt x="155" y="531"/>
                  </a:lnTo>
                  <a:lnTo>
                    <a:pt x="236" y="403"/>
                  </a:lnTo>
                  <a:lnTo>
                    <a:pt x="288" y="527"/>
                  </a:lnTo>
                  <a:lnTo>
                    <a:pt x="310" y="393"/>
                  </a:lnTo>
                  <a:lnTo>
                    <a:pt x="426" y="467"/>
                  </a:lnTo>
                  <a:lnTo>
                    <a:pt x="357" y="331"/>
                  </a:lnTo>
                  <a:close/>
                </a:path>
              </a:pathLst>
            </a:custGeom>
            <a:solidFill>
              <a:srgbClr val="FF1515"/>
            </a:solidFill>
            <a:ln w="63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47">
              <a:extLst>
                <a:ext uri="{FF2B5EF4-FFF2-40B4-BE49-F238E27FC236}">
                  <a16:creationId xmlns:a16="http://schemas.microsoft.com/office/drawing/2014/main" id="{4CCD0BD4-D778-4238-9FB2-A07C89D58E7A}"/>
                </a:ext>
              </a:extLst>
            </p:cNvPr>
            <p:cNvSpPr>
              <a:spLocks noEditPoints="1"/>
            </p:cNvSpPr>
            <p:nvPr/>
          </p:nvSpPr>
          <p:spPr bwMode="gray">
            <a:xfrm>
              <a:off x="2533650" y="4949825"/>
              <a:ext cx="1981200" cy="197485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7" name="フリーフォーム 86"/>
          <p:cNvSpPr/>
          <p:nvPr/>
        </p:nvSpPr>
        <p:spPr bwMode="gray">
          <a:xfrm rot="16200000">
            <a:off x="3586743" y="2117141"/>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bwMode="gray">
          <a:xfrm>
            <a:off x="2067500" y="2681028"/>
            <a:ext cx="696024" cy="276999"/>
          </a:xfrm>
          <a:prstGeom prst="rect">
            <a:avLst/>
          </a:prstGeom>
          <a:noFill/>
        </p:spPr>
        <p:txBody>
          <a:bodyPr wrap="none" rtlCol="0">
            <a:spAutoFit/>
          </a:bodyPr>
          <a:lstStyle/>
          <a:p>
            <a:pPr algn="ctr"/>
            <a:r>
              <a:rPr kumimoji="1" lang="en-US" altLang="ja-JP" sz="1200" dirty="0" smtClean="0"/>
              <a:t>A3×3</a:t>
            </a:r>
            <a:r>
              <a:rPr kumimoji="1" lang="ja-JP" altLang="en-US" sz="800" dirty="0" smtClean="0"/>
              <a:t>口</a:t>
            </a:r>
            <a:endParaRPr kumimoji="1" lang="ja-JP" altLang="en-US" sz="1200" dirty="0"/>
          </a:p>
        </p:txBody>
      </p:sp>
      <p:sp>
        <p:nvSpPr>
          <p:cNvPr id="79" name="テキスト ボックス 78"/>
          <p:cNvSpPr txBox="1"/>
          <p:nvPr/>
        </p:nvSpPr>
        <p:spPr bwMode="gray">
          <a:xfrm>
            <a:off x="1998979" y="1445093"/>
            <a:ext cx="811441" cy="230832"/>
          </a:xfrm>
          <a:prstGeom prst="rect">
            <a:avLst/>
          </a:prstGeom>
          <a:noFill/>
        </p:spPr>
        <p:txBody>
          <a:bodyPr wrap="none" rtlCol="0">
            <a:spAutoFit/>
          </a:bodyPr>
          <a:lstStyle/>
          <a:p>
            <a:r>
              <a:rPr kumimoji="1" lang="en-US" altLang="ja-JP" sz="900" b="1" dirty="0" smtClean="0"/>
              <a:t>【</a:t>
            </a:r>
            <a:r>
              <a:rPr kumimoji="1" lang="ja-JP" altLang="en-US" sz="900" b="1" dirty="0" smtClean="0"/>
              <a:t>基本コース</a:t>
            </a:r>
            <a:r>
              <a:rPr kumimoji="1" lang="en-US" altLang="ja-JP" sz="900" b="1" dirty="0" smtClean="0"/>
              <a:t>】</a:t>
            </a:r>
            <a:endParaRPr kumimoji="1" lang="ja-JP" altLang="en-US" sz="900" b="1" dirty="0"/>
          </a:p>
        </p:txBody>
      </p:sp>
      <p:sp>
        <p:nvSpPr>
          <p:cNvPr id="91" name="テキスト ボックス 90"/>
          <p:cNvSpPr txBox="1"/>
          <p:nvPr/>
        </p:nvSpPr>
        <p:spPr bwMode="gray">
          <a:xfrm>
            <a:off x="2867878" y="1445093"/>
            <a:ext cx="748923" cy="230832"/>
          </a:xfrm>
          <a:prstGeom prst="rect">
            <a:avLst/>
          </a:prstGeom>
          <a:noFill/>
        </p:spPr>
        <p:txBody>
          <a:bodyPr wrap="none" rtlCol="0">
            <a:spAutoFit/>
          </a:bodyPr>
          <a:lstStyle/>
          <a:p>
            <a:r>
              <a:rPr kumimoji="1" lang="en-US" altLang="ja-JP" sz="900" b="1" dirty="0" smtClean="0"/>
              <a:t>【</a:t>
            </a:r>
            <a:r>
              <a:rPr kumimoji="1" lang="ja-JP" altLang="en-US" sz="900" b="1" dirty="0" smtClean="0"/>
              <a:t>オプション</a:t>
            </a:r>
            <a:r>
              <a:rPr kumimoji="1" lang="en-US" altLang="ja-JP" sz="900" b="1" dirty="0" smtClean="0"/>
              <a:t>】</a:t>
            </a:r>
            <a:endParaRPr kumimoji="1" lang="ja-JP" altLang="en-US" sz="900" b="1" dirty="0"/>
          </a:p>
        </p:txBody>
      </p:sp>
      <p:sp>
        <p:nvSpPr>
          <p:cNvPr id="92" name="テキスト ボックス 91"/>
          <p:cNvSpPr txBox="1"/>
          <p:nvPr/>
        </p:nvSpPr>
        <p:spPr bwMode="gray">
          <a:xfrm>
            <a:off x="3745129" y="1732692"/>
            <a:ext cx="697627" cy="215444"/>
          </a:xfrm>
          <a:prstGeom prst="rect">
            <a:avLst/>
          </a:prstGeom>
          <a:noFill/>
        </p:spPr>
        <p:txBody>
          <a:bodyPr wrap="none" rtlCol="0">
            <a:spAutoFit/>
          </a:bodyPr>
          <a:lstStyle/>
          <a:p>
            <a:pPr algn="ctr"/>
            <a:r>
              <a:rPr kumimoji="1" lang="ja-JP" altLang="en-US" sz="800" b="1" dirty="0" smtClean="0"/>
              <a:t>携行品損害</a:t>
            </a:r>
            <a:endParaRPr kumimoji="1" lang="ja-JP" altLang="en-US" sz="800" b="1" dirty="0"/>
          </a:p>
        </p:txBody>
      </p:sp>
      <p:sp>
        <p:nvSpPr>
          <p:cNvPr id="93" name="テキスト ボックス 92"/>
          <p:cNvSpPr txBox="1"/>
          <p:nvPr/>
        </p:nvSpPr>
        <p:spPr bwMode="gray">
          <a:xfrm>
            <a:off x="3126658" y="2681028"/>
            <a:ext cx="354585" cy="276999"/>
          </a:xfrm>
          <a:prstGeom prst="rect">
            <a:avLst/>
          </a:prstGeom>
          <a:noFill/>
        </p:spPr>
        <p:txBody>
          <a:bodyPr wrap="none" rtlCol="0">
            <a:spAutoFit/>
          </a:bodyPr>
          <a:lstStyle/>
          <a:p>
            <a:pPr algn="ctr"/>
            <a:r>
              <a:rPr kumimoji="1" lang="en-US" altLang="ja-JP" sz="1200" dirty="0" smtClean="0"/>
              <a:t>L2</a:t>
            </a:r>
            <a:endParaRPr kumimoji="1" lang="ja-JP" altLang="en-US" sz="1200" dirty="0"/>
          </a:p>
        </p:txBody>
      </p:sp>
      <p:sp>
        <p:nvSpPr>
          <p:cNvPr id="94" name="テキスト ボックス 93"/>
          <p:cNvSpPr txBox="1"/>
          <p:nvPr/>
        </p:nvSpPr>
        <p:spPr bwMode="gray">
          <a:xfrm>
            <a:off x="3953964" y="2681028"/>
            <a:ext cx="372218" cy="276999"/>
          </a:xfrm>
          <a:prstGeom prst="rect">
            <a:avLst/>
          </a:prstGeom>
          <a:noFill/>
        </p:spPr>
        <p:txBody>
          <a:bodyPr wrap="none" rtlCol="0">
            <a:spAutoFit/>
          </a:bodyPr>
          <a:lstStyle/>
          <a:p>
            <a:pPr algn="ctr"/>
            <a:r>
              <a:rPr kumimoji="1" lang="en-US" altLang="ja-JP" sz="1200" dirty="0" smtClean="0"/>
              <a:t>Y3</a:t>
            </a:r>
            <a:endParaRPr kumimoji="1" lang="ja-JP" altLang="en-US" sz="1200" dirty="0"/>
          </a:p>
        </p:txBody>
      </p:sp>
      <p:sp>
        <p:nvSpPr>
          <p:cNvPr id="95" name="テキスト ボックス 94"/>
          <p:cNvSpPr txBox="1"/>
          <p:nvPr/>
        </p:nvSpPr>
        <p:spPr bwMode="gray">
          <a:xfrm>
            <a:off x="2067500" y="3165558"/>
            <a:ext cx="696024" cy="276999"/>
          </a:xfrm>
          <a:prstGeom prst="rect">
            <a:avLst/>
          </a:prstGeom>
          <a:noFill/>
        </p:spPr>
        <p:txBody>
          <a:bodyPr wrap="none" rtlCol="0">
            <a:spAutoFit/>
          </a:bodyPr>
          <a:lstStyle/>
          <a:p>
            <a:pPr algn="ctr"/>
            <a:r>
              <a:rPr kumimoji="1" lang="en-US" altLang="ja-JP" sz="1200" dirty="0" smtClean="0"/>
              <a:t>A3×5</a:t>
            </a:r>
            <a:r>
              <a:rPr kumimoji="1" lang="ja-JP" altLang="en-US" sz="800" dirty="0" smtClean="0"/>
              <a:t>口</a:t>
            </a:r>
            <a:endParaRPr kumimoji="1" lang="ja-JP" altLang="en-US" sz="1200" dirty="0"/>
          </a:p>
        </p:txBody>
      </p:sp>
      <p:sp>
        <p:nvSpPr>
          <p:cNvPr id="96" name="テキスト ボックス 95"/>
          <p:cNvSpPr txBox="1"/>
          <p:nvPr/>
        </p:nvSpPr>
        <p:spPr bwMode="gray">
          <a:xfrm>
            <a:off x="3126658" y="3165558"/>
            <a:ext cx="354585" cy="276999"/>
          </a:xfrm>
          <a:prstGeom prst="rect">
            <a:avLst/>
          </a:prstGeom>
          <a:noFill/>
        </p:spPr>
        <p:txBody>
          <a:bodyPr wrap="none" rtlCol="0">
            <a:spAutoFit/>
          </a:bodyPr>
          <a:lstStyle/>
          <a:p>
            <a:pPr algn="ctr"/>
            <a:r>
              <a:rPr kumimoji="1" lang="en-US" altLang="ja-JP" sz="1200" dirty="0" smtClean="0"/>
              <a:t>L2</a:t>
            </a:r>
            <a:endParaRPr kumimoji="1" lang="ja-JP" altLang="en-US" sz="1200" dirty="0"/>
          </a:p>
        </p:txBody>
      </p:sp>
      <p:sp>
        <p:nvSpPr>
          <p:cNvPr id="97" name="テキスト ボックス 96"/>
          <p:cNvSpPr txBox="1"/>
          <p:nvPr/>
        </p:nvSpPr>
        <p:spPr bwMode="gray">
          <a:xfrm>
            <a:off x="3953964" y="3165558"/>
            <a:ext cx="372218" cy="276999"/>
          </a:xfrm>
          <a:prstGeom prst="rect">
            <a:avLst/>
          </a:prstGeom>
          <a:noFill/>
        </p:spPr>
        <p:txBody>
          <a:bodyPr wrap="none" rtlCol="0">
            <a:spAutoFit/>
          </a:bodyPr>
          <a:lstStyle/>
          <a:p>
            <a:pPr algn="ctr"/>
            <a:r>
              <a:rPr kumimoji="1" lang="en-US" altLang="ja-JP" sz="1200" dirty="0" smtClean="0"/>
              <a:t>Y3</a:t>
            </a:r>
            <a:endParaRPr kumimoji="1" lang="ja-JP" altLang="en-US" sz="1200" dirty="0"/>
          </a:p>
        </p:txBody>
      </p:sp>
      <p:grpSp>
        <p:nvGrpSpPr>
          <p:cNvPr id="107" name="グループ化 106"/>
          <p:cNvGrpSpPr/>
          <p:nvPr/>
        </p:nvGrpSpPr>
        <p:grpSpPr bwMode="gray">
          <a:xfrm>
            <a:off x="6028424" y="1938168"/>
            <a:ext cx="551141" cy="549374"/>
            <a:chOff x="-2185751" y="3292425"/>
            <a:chExt cx="764280" cy="761830"/>
          </a:xfrm>
        </p:grpSpPr>
        <p:grpSp>
          <p:nvGrpSpPr>
            <p:cNvPr id="108" name="グループ化 107">
              <a:extLst>
                <a:ext uri="{FF2B5EF4-FFF2-40B4-BE49-F238E27FC236}">
                  <a16:creationId xmlns:a16="http://schemas.microsoft.com/office/drawing/2014/main" id="{42308F29-B9FE-4B32-AB8E-04FB0E96708A}"/>
                </a:ext>
              </a:extLst>
            </p:cNvPr>
            <p:cNvGrpSpPr/>
            <p:nvPr/>
          </p:nvGrpSpPr>
          <p:grpSpPr bwMode="gray">
            <a:xfrm>
              <a:off x="-2080418" y="3400208"/>
              <a:ext cx="559125" cy="521156"/>
              <a:chOff x="2711450" y="4241800"/>
              <a:chExt cx="1449388" cy="1350963"/>
            </a:xfrm>
            <a:solidFill>
              <a:srgbClr val="FF5050"/>
            </a:solidFill>
          </p:grpSpPr>
          <p:sp>
            <p:nvSpPr>
              <p:cNvPr id="110" name="Freeform 35">
                <a:extLst>
                  <a:ext uri="{FF2B5EF4-FFF2-40B4-BE49-F238E27FC236}">
                    <a16:creationId xmlns:a16="http://schemas.microsoft.com/office/drawing/2014/main" id="{BB02B666-3D17-4B2A-9A06-0B237C3D7E91}"/>
                  </a:ext>
                </a:extLst>
              </p:cNvPr>
              <p:cNvSpPr>
                <a:spLocks/>
              </p:cNvSpPr>
              <p:nvPr/>
            </p:nvSpPr>
            <p:spPr bwMode="gray">
              <a:xfrm>
                <a:off x="2711450" y="5437188"/>
                <a:ext cx="677863" cy="155575"/>
              </a:xfrm>
              <a:custGeom>
                <a:avLst/>
                <a:gdLst>
                  <a:gd name="T0" fmla="*/ 159 w 179"/>
                  <a:gd name="T1" fmla="*/ 0 h 41"/>
                  <a:gd name="T2" fmla="*/ 19 w 179"/>
                  <a:gd name="T3" fmla="*/ 0 h 41"/>
                  <a:gd name="T4" fmla="*/ 0 w 179"/>
                  <a:gd name="T5" fmla="*/ 19 h 41"/>
                  <a:gd name="T6" fmla="*/ 0 w 179"/>
                  <a:gd name="T7" fmla="*/ 41 h 41"/>
                  <a:gd name="T8" fmla="*/ 179 w 179"/>
                  <a:gd name="T9" fmla="*/ 41 h 41"/>
                  <a:gd name="T10" fmla="*/ 179 w 179"/>
                  <a:gd name="T11" fmla="*/ 19 h 41"/>
                  <a:gd name="T12" fmla="*/ 159 w 179"/>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79" h="41">
                    <a:moveTo>
                      <a:pt x="159" y="0"/>
                    </a:moveTo>
                    <a:cubicBezTo>
                      <a:pt x="19" y="0"/>
                      <a:pt x="19" y="0"/>
                      <a:pt x="19" y="0"/>
                    </a:cubicBezTo>
                    <a:cubicBezTo>
                      <a:pt x="8" y="0"/>
                      <a:pt x="0" y="9"/>
                      <a:pt x="0" y="19"/>
                    </a:cubicBezTo>
                    <a:cubicBezTo>
                      <a:pt x="0" y="41"/>
                      <a:pt x="0" y="41"/>
                      <a:pt x="0" y="41"/>
                    </a:cubicBezTo>
                    <a:cubicBezTo>
                      <a:pt x="179" y="41"/>
                      <a:pt x="179" y="41"/>
                      <a:pt x="179" y="41"/>
                    </a:cubicBezTo>
                    <a:cubicBezTo>
                      <a:pt x="179" y="19"/>
                      <a:pt x="179" y="19"/>
                      <a:pt x="179" y="19"/>
                    </a:cubicBezTo>
                    <a:cubicBezTo>
                      <a:pt x="179" y="9"/>
                      <a:pt x="170" y="0"/>
                      <a:pt x="1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36">
                <a:extLst>
                  <a:ext uri="{FF2B5EF4-FFF2-40B4-BE49-F238E27FC236}">
                    <a16:creationId xmlns:a16="http://schemas.microsoft.com/office/drawing/2014/main" id="{86F2C501-BC3D-4415-B6A3-94FA6468E1EB}"/>
                  </a:ext>
                </a:extLst>
              </p:cNvPr>
              <p:cNvSpPr>
                <a:spLocks/>
              </p:cNvSpPr>
              <p:nvPr/>
            </p:nvSpPr>
            <p:spPr bwMode="gray">
              <a:xfrm>
                <a:off x="2814638" y="5275263"/>
                <a:ext cx="468313" cy="120650"/>
              </a:xfrm>
              <a:custGeom>
                <a:avLst/>
                <a:gdLst>
                  <a:gd name="T0" fmla="*/ 124 w 124"/>
                  <a:gd name="T1" fmla="*/ 20 h 32"/>
                  <a:gd name="T2" fmla="*/ 105 w 124"/>
                  <a:gd name="T3" fmla="*/ 0 h 32"/>
                  <a:gd name="T4" fmla="*/ 20 w 124"/>
                  <a:gd name="T5" fmla="*/ 0 h 32"/>
                  <a:gd name="T6" fmla="*/ 0 w 124"/>
                  <a:gd name="T7" fmla="*/ 20 h 32"/>
                  <a:gd name="T8" fmla="*/ 0 w 124"/>
                  <a:gd name="T9" fmla="*/ 32 h 32"/>
                  <a:gd name="T10" fmla="*/ 124 w 124"/>
                  <a:gd name="T11" fmla="*/ 32 h 32"/>
                  <a:gd name="T12" fmla="*/ 124 w 1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124" h="32">
                    <a:moveTo>
                      <a:pt x="124" y="20"/>
                    </a:moveTo>
                    <a:cubicBezTo>
                      <a:pt x="124" y="9"/>
                      <a:pt x="116" y="0"/>
                      <a:pt x="105" y="0"/>
                    </a:cubicBezTo>
                    <a:cubicBezTo>
                      <a:pt x="20" y="0"/>
                      <a:pt x="20" y="0"/>
                      <a:pt x="20" y="0"/>
                    </a:cubicBezTo>
                    <a:cubicBezTo>
                      <a:pt x="9" y="0"/>
                      <a:pt x="0" y="9"/>
                      <a:pt x="0" y="20"/>
                    </a:cubicBezTo>
                    <a:cubicBezTo>
                      <a:pt x="0" y="32"/>
                      <a:pt x="0" y="32"/>
                      <a:pt x="0" y="32"/>
                    </a:cubicBezTo>
                    <a:cubicBezTo>
                      <a:pt x="124" y="32"/>
                      <a:pt x="124" y="32"/>
                      <a:pt x="124" y="32"/>
                    </a:cubicBezTo>
                    <a:lnTo>
                      <a:pt x="12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37">
                <a:extLst>
                  <a:ext uri="{FF2B5EF4-FFF2-40B4-BE49-F238E27FC236}">
                    <a16:creationId xmlns:a16="http://schemas.microsoft.com/office/drawing/2014/main" id="{981565B3-8FDB-4464-975A-54B14779B171}"/>
                  </a:ext>
                </a:extLst>
              </p:cNvPr>
              <p:cNvSpPr>
                <a:spLocks/>
              </p:cNvSpPr>
              <p:nvPr/>
            </p:nvSpPr>
            <p:spPr bwMode="gray">
              <a:xfrm>
                <a:off x="2894013" y="4802188"/>
                <a:ext cx="473075" cy="434975"/>
              </a:xfrm>
              <a:custGeom>
                <a:avLst/>
                <a:gdLst>
                  <a:gd name="T0" fmla="*/ 48 w 125"/>
                  <a:gd name="T1" fmla="*/ 74 h 115"/>
                  <a:gd name="T2" fmla="*/ 114 w 125"/>
                  <a:gd name="T3" fmla="*/ 105 h 115"/>
                  <a:gd name="T4" fmla="*/ 122 w 125"/>
                  <a:gd name="T5" fmla="*/ 73 h 115"/>
                  <a:gd name="T6" fmla="*/ 39 w 125"/>
                  <a:gd name="T7" fmla="*/ 0 h 115"/>
                  <a:gd name="T8" fmla="*/ 8 w 125"/>
                  <a:gd name="T9" fmla="*/ 13 h 115"/>
                  <a:gd name="T10" fmla="*/ 48 w 125"/>
                  <a:gd name="T11" fmla="*/ 74 h 115"/>
                </a:gdLst>
                <a:ahLst/>
                <a:cxnLst>
                  <a:cxn ang="0">
                    <a:pos x="T0" y="T1"/>
                  </a:cxn>
                  <a:cxn ang="0">
                    <a:pos x="T2" y="T3"/>
                  </a:cxn>
                  <a:cxn ang="0">
                    <a:pos x="T4" y="T5"/>
                  </a:cxn>
                  <a:cxn ang="0">
                    <a:pos x="T6" y="T7"/>
                  </a:cxn>
                  <a:cxn ang="0">
                    <a:pos x="T8" y="T9"/>
                  </a:cxn>
                  <a:cxn ang="0">
                    <a:pos x="T10" y="T11"/>
                  </a:cxn>
                </a:cxnLst>
                <a:rect l="0" t="0" r="r" b="b"/>
                <a:pathLst>
                  <a:path w="125" h="115">
                    <a:moveTo>
                      <a:pt x="48" y="74"/>
                    </a:moveTo>
                    <a:cubicBezTo>
                      <a:pt x="86" y="107"/>
                      <a:pt x="103" y="115"/>
                      <a:pt x="114" y="105"/>
                    </a:cubicBezTo>
                    <a:cubicBezTo>
                      <a:pt x="125" y="95"/>
                      <a:pt x="110" y="87"/>
                      <a:pt x="122" y="73"/>
                    </a:cubicBezTo>
                    <a:cubicBezTo>
                      <a:pt x="39" y="0"/>
                      <a:pt x="39" y="0"/>
                      <a:pt x="39" y="0"/>
                    </a:cubicBezTo>
                    <a:cubicBezTo>
                      <a:pt x="27" y="14"/>
                      <a:pt x="16" y="0"/>
                      <a:pt x="8" y="13"/>
                    </a:cubicBezTo>
                    <a:cubicBezTo>
                      <a:pt x="0" y="25"/>
                      <a:pt x="9" y="41"/>
                      <a:pt x="4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38">
                <a:extLst>
                  <a:ext uri="{FF2B5EF4-FFF2-40B4-BE49-F238E27FC236}">
                    <a16:creationId xmlns:a16="http://schemas.microsoft.com/office/drawing/2014/main" id="{A0354680-D3AF-4207-821E-D34F2C8E2934}"/>
                  </a:ext>
                </a:extLst>
              </p:cNvPr>
              <p:cNvSpPr>
                <a:spLocks/>
              </p:cNvSpPr>
              <p:nvPr/>
            </p:nvSpPr>
            <p:spPr bwMode="gray">
              <a:xfrm>
                <a:off x="3378200" y="4241800"/>
                <a:ext cx="476250" cy="434975"/>
              </a:xfrm>
              <a:custGeom>
                <a:avLst/>
                <a:gdLst>
                  <a:gd name="T0" fmla="*/ 87 w 126"/>
                  <a:gd name="T1" fmla="*/ 114 h 115"/>
                  <a:gd name="T2" fmla="*/ 118 w 126"/>
                  <a:gd name="T3" fmla="*/ 102 h 115"/>
                  <a:gd name="T4" fmla="*/ 78 w 126"/>
                  <a:gd name="T5" fmla="*/ 41 h 115"/>
                  <a:gd name="T6" fmla="*/ 12 w 126"/>
                  <a:gd name="T7" fmla="*/ 10 h 115"/>
                  <a:gd name="T8" fmla="*/ 4 w 126"/>
                  <a:gd name="T9" fmla="*/ 42 h 115"/>
                  <a:gd name="T10" fmla="*/ 87 w 126"/>
                  <a:gd name="T11" fmla="*/ 114 h 115"/>
                </a:gdLst>
                <a:ahLst/>
                <a:cxnLst>
                  <a:cxn ang="0">
                    <a:pos x="T0" y="T1"/>
                  </a:cxn>
                  <a:cxn ang="0">
                    <a:pos x="T2" y="T3"/>
                  </a:cxn>
                  <a:cxn ang="0">
                    <a:pos x="T4" y="T5"/>
                  </a:cxn>
                  <a:cxn ang="0">
                    <a:pos x="T6" y="T7"/>
                  </a:cxn>
                  <a:cxn ang="0">
                    <a:pos x="T8" y="T9"/>
                  </a:cxn>
                  <a:cxn ang="0">
                    <a:pos x="T10" y="T11"/>
                  </a:cxn>
                </a:cxnLst>
                <a:rect l="0" t="0" r="r" b="b"/>
                <a:pathLst>
                  <a:path w="126" h="115">
                    <a:moveTo>
                      <a:pt x="87" y="114"/>
                    </a:moveTo>
                    <a:cubicBezTo>
                      <a:pt x="99" y="100"/>
                      <a:pt x="109" y="115"/>
                      <a:pt x="118" y="102"/>
                    </a:cubicBezTo>
                    <a:cubicBezTo>
                      <a:pt x="126" y="89"/>
                      <a:pt x="116" y="74"/>
                      <a:pt x="78" y="41"/>
                    </a:cubicBezTo>
                    <a:cubicBezTo>
                      <a:pt x="40" y="7"/>
                      <a:pt x="23" y="0"/>
                      <a:pt x="12" y="10"/>
                    </a:cubicBezTo>
                    <a:cubicBezTo>
                      <a:pt x="0" y="20"/>
                      <a:pt x="16" y="28"/>
                      <a:pt x="4" y="42"/>
                    </a:cubicBezTo>
                    <a:lnTo>
                      <a:pt x="8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39">
                <a:extLst>
                  <a:ext uri="{FF2B5EF4-FFF2-40B4-BE49-F238E27FC236}">
                    <a16:creationId xmlns:a16="http://schemas.microsoft.com/office/drawing/2014/main" id="{17204F27-C1B5-4ED4-A246-06D9190A2424}"/>
                  </a:ext>
                </a:extLst>
              </p:cNvPr>
              <p:cNvSpPr>
                <a:spLocks/>
              </p:cNvSpPr>
              <p:nvPr/>
            </p:nvSpPr>
            <p:spPr bwMode="gray">
              <a:xfrm>
                <a:off x="3071813" y="4433888"/>
                <a:ext cx="604838" cy="609600"/>
              </a:xfrm>
              <a:custGeom>
                <a:avLst/>
                <a:gdLst>
                  <a:gd name="T0" fmla="*/ 381 w 381"/>
                  <a:gd name="T1" fmla="*/ 172 h 384"/>
                  <a:gd name="T2" fmla="*/ 183 w 381"/>
                  <a:gd name="T3" fmla="*/ 0 h 384"/>
                  <a:gd name="T4" fmla="*/ 0 w 381"/>
                  <a:gd name="T5" fmla="*/ 210 h 384"/>
                  <a:gd name="T6" fmla="*/ 198 w 381"/>
                  <a:gd name="T7" fmla="*/ 384 h 384"/>
                  <a:gd name="T8" fmla="*/ 381 w 381"/>
                  <a:gd name="T9" fmla="*/ 172 h 384"/>
                </a:gdLst>
                <a:ahLst/>
                <a:cxnLst>
                  <a:cxn ang="0">
                    <a:pos x="T0" y="T1"/>
                  </a:cxn>
                  <a:cxn ang="0">
                    <a:pos x="T2" y="T3"/>
                  </a:cxn>
                  <a:cxn ang="0">
                    <a:pos x="T4" y="T5"/>
                  </a:cxn>
                  <a:cxn ang="0">
                    <a:pos x="T6" y="T7"/>
                  </a:cxn>
                  <a:cxn ang="0">
                    <a:pos x="T8" y="T9"/>
                  </a:cxn>
                </a:cxnLst>
                <a:rect l="0" t="0" r="r" b="b"/>
                <a:pathLst>
                  <a:path w="381" h="384">
                    <a:moveTo>
                      <a:pt x="381" y="172"/>
                    </a:moveTo>
                    <a:lnTo>
                      <a:pt x="183" y="0"/>
                    </a:lnTo>
                    <a:lnTo>
                      <a:pt x="0" y="210"/>
                    </a:lnTo>
                    <a:lnTo>
                      <a:pt x="198" y="384"/>
                    </a:lnTo>
                    <a:lnTo>
                      <a:pt x="381"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40">
                <a:extLst>
                  <a:ext uri="{FF2B5EF4-FFF2-40B4-BE49-F238E27FC236}">
                    <a16:creationId xmlns:a16="http://schemas.microsoft.com/office/drawing/2014/main" id="{BAD2CD36-2D43-4800-8A10-99A36216D210}"/>
                  </a:ext>
                </a:extLst>
              </p:cNvPr>
              <p:cNvSpPr>
                <a:spLocks/>
              </p:cNvSpPr>
              <p:nvPr/>
            </p:nvSpPr>
            <p:spPr bwMode="gray">
              <a:xfrm>
                <a:off x="3517900" y="4851400"/>
                <a:ext cx="642938" cy="588963"/>
              </a:xfrm>
              <a:custGeom>
                <a:avLst/>
                <a:gdLst>
                  <a:gd name="T0" fmla="*/ 157 w 170"/>
                  <a:gd name="T1" fmla="*/ 102 h 156"/>
                  <a:gd name="T2" fmla="*/ 130 w 170"/>
                  <a:gd name="T3" fmla="*/ 96 h 156"/>
                  <a:gd name="T4" fmla="*/ 98 w 170"/>
                  <a:gd name="T5" fmla="*/ 59 h 156"/>
                  <a:gd name="T6" fmla="*/ 24 w 170"/>
                  <a:gd name="T7" fmla="*/ 0 h 156"/>
                  <a:gd name="T8" fmla="*/ 0 w 170"/>
                  <a:gd name="T9" fmla="*/ 28 h 156"/>
                  <a:gd name="T10" fmla="*/ 68 w 170"/>
                  <a:gd name="T11" fmla="*/ 93 h 156"/>
                  <a:gd name="T12" fmla="*/ 109 w 170"/>
                  <a:gd name="T13" fmla="*/ 120 h 156"/>
                  <a:gd name="T14" fmla="*/ 119 w 170"/>
                  <a:gd name="T15" fmla="*/ 145 h 156"/>
                  <a:gd name="T16" fmla="*/ 159 w 170"/>
                  <a:gd name="T17" fmla="*/ 143 h 156"/>
                  <a:gd name="T18" fmla="*/ 157 w 170"/>
                  <a:gd name="T19" fmla="*/ 10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56">
                    <a:moveTo>
                      <a:pt x="157" y="102"/>
                    </a:moveTo>
                    <a:cubicBezTo>
                      <a:pt x="149" y="95"/>
                      <a:pt x="139" y="94"/>
                      <a:pt x="130" y="96"/>
                    </a:cubicBezTo>
                    <a:cubicBezTo>
                      <a:pt x="135" y="81"/>
                      <a:pt x="118" y="75"/>
                      <a:pt x="98" y="59"/>
                    </a:cubicBezTo>
                    <a:cubicBezTo>
                      <a:pt x="73" y="40"/>
                      <a:pt x="31" y="6"/>
                      <a:pt x="24" y="0"/>
                    </a:cubicBezTo>
                    <a:cubicBezTo>
                      <a:pt x="0" y="28"/>
                      <a:pt x="0" y="28"/>
                      <a:pt x="0" y="28"/>
                    </a:cubicBezTo>
                    <a:cubicBezTo>
                      <a:pt x="6" y="34"/>
                      <a:pt x="46" y="71"/>
                      <a:pt x="68" y="93"/>
                    </a:cubicBezTo>
                    <a:cubicBezTo>
                      <a:pt x="87" y="111"/>
                      <a:pt x="95" y="127"/>
                      <a:pt x="109" y="120"/>
                    </a:cubicBezTo>
                    <a:cubicBezTo>
                      <a:pt x="108" y="129"/>
                      <a:pt x="111" y="139"/>
                      <a:pt x="119" y="145"/>
                    </a:cubicBezTo>
                    <a:cubicBezTo>
                      <a:pt x="131" y="156"/>
                      <a:pt x="149" y="155"/>
                      <a:pt x="159" y="143"/>
                    </a:cubicBezTo>
                    <a:cubicBezTo>
                      <a:pt x="170" y="131"/>
                      <a:pt x="169" y="113"/>
                      <a:pt x="15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9" name="Freeform 41">
              <a:extLst>
                <a:ext uri="{FF2B5EF4-FFF2-40B4-BE49-F238E27FC236}">
                  <a16:creationId xmlns:a16="http://schemas.microsoft.com/office/drawing/2014/main" id="{915FE883-D458-4034-9457-31DB42020F26}"/>
                </a:ext>
              </a:extLst>
            </p:cNvPr>
            <p:cNvSpPr>
              <a:spLocks noEditPoints="1"/>
            </p:cNvSpPr>
            <p:nvPr/>
          </p:nvSpPr>
          <p:spPr bwMode="gray">
            <a:xfrm>
              <a:off x="-2185751" y="3292425"/>
              <a:ext cx="764280" cy="76183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
        <p:nvSpPr>
          <p:cNvPr id="116" name="テキスト ボックス 115"/>
          <p:cNvSpPr txBox="1"/>
          <p:nvPr/>
        </p:nvSpPr>
        <p:spPr bwMode="gray">
          <a:xfrm>
            <a:off x="5886661" y="1732692"/>
            <a:ext cx="800219" cy="215444"/>
          </a:xfrm>
          <a:prstGeom prst="rect">
            <a:avLst/>
          </a:prstGeom>
          <a:noFill/>
        </p:spPr>
        <p:txBody>
          <a:bodyPr wrap="none" rtlCol="0">
            <a:spAutoFit/>
          </a:bodyPr>
          <a:lstStyle/>
          <a:p>
            <a:pPr algn="ctr"/>
            <a:r>
              <a:rPr kumimoji="1" lang="ja-JP" altLang="en-US" sz="800" b="1" dirty="0" smtClean="0"/>
              <a:t>日常生活賠償</a:t>
            </a:r>
            <a:endParaRPr kumimoji="1" lang="ja-JP" altLang="en-US" sz="800" b="1" dirty="0"/>
          </a:p>
        </p:txBody>
      </p:sp>
      <p:sp>
        <p:nvSpPr>
          <p:cNvPr id="117" name="テキスト ボックス 116"/>
          <p:cNvSpPr txBox="1"/>
          <p:nvPr/>
        </p:nvSpPr>
        <p:spPr bwMode="gray">
          <a:xfrm>
            <a:off x="5018158" y="1621045"/>
            <a:ext cx="805029" cy="338554"/>
          </a:xfrm>
          <a:prstGeom prst="rect">
            <a:avLst/>
          </a:prstGeom>
          <a:noFill/>
        </p:spPr>
        <p:txBody>
          <a:bodyPr wrap="none" rtlCol="0">
            <a:spAutoFit/>
          </a:bodyPr>
          <a:lstStyle/>
          <a:p>
            <a:pPr algn="ctr"/>
            <a:r>
              <a:rPr kumimoji="1" lang="ja-JP" altLang="en-US" sz="800" b="1" dirty="0" smtClean="0"/>
              <a:t>ケガ補償コース</a:t>
            </a:r>
            <a:endParaRPr kumimoji="1" lang="en-US" altLang="ja-JP" sz="800" b="1" dirty="0" smtClean="0"/>
          </a:p>
          <a:p>
            <a:pPr algn="ctr"/>
            <a:r>
              <a:rPr kumimoji="1" lang="ja-JP" altLang="en-US" sz="800" b="1" dirty="0" smtClean="0"/>
              <a:t>＜</a:t>
            </a:r>
            <a:r>
              <a:rPr kumimoji="1" lang="ja-JP" altLang="en-US" sz="800" b="1" dirty="0"/>
              <a:t>本人型</a:t>
            </a:r>
            <a:r>
              <a:rPr kumimoji="1" lang="ja-JP" altLang="en-US" sz="800" b="1" dirty="0" smtClean="0"/>
              <a:t>＞</a:t>
            </a:r>
            <a:endParaRPr kumimoji="1" lang="ja-JP" altLang="en-US" sz="800" b="1" dirty="0"/>
          </a:p>
        </p:txBody>
      </p:sp>
      <p:sp>
        <p:nvSpPr>
          <p:cNvPr id="118" name="フリーフォーム 117"/>
          <p:cNvSpPr/>
          <p:nvPr/>
        </p:nvSpPr>
        <p:spPr bwMode="gray">
          <a:xfrm rot="16200000">
            <a:off x="5777744" y="2117141"/>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p:cNvSpPr txBox="1"/>
          <p:nvPr/>
        </p:nvSpPr>
        <p:spPr bwMode="gray">
          <a:xfrm>
            <a:off x="5027572" y="1445093"/>
            <a:ext cx="811441" cy="230832"/>
          </a:xfrm>
          <a:prstGeom prst="rect">
            <a:avLst/>
          </a:prstGeom>
          <a:noFill/>
        </p:spPr>
        <p:txBody>
          <a:bodyPr wrap="none" rtlCol="0">
            <a:spAutoFit/>
          </a:bodyPr>
          <a:lstStyle/>
          <a:p>
            <a:r>
              <a:rPr kumimoji="1" lang="en-US" altLang="ja-JP" sz="900" b="1" dirty="0" smtClean="0"/>
              <a:t>【</a:t>
            </a:r>
            <a:r>
              <a:rPr kumimoji="1" lang="ja-JP" altLang="en-US" sz="900" b="1" dirty="0" smtClean="0"/>
              <a:t>基本コース</a:t>
            </a:r>
            <a:r>
              <a:rPr kumimoji="1" lang="en-US" altLang="ja-JP" sz="900" b="1" dirty="0" smtClean="0"/>
              <a:t>】</a:t>
            </a:r>
            <a:endParaRPr kumimoji="1" lang="ja-JP" altLang="en-US" sz="900" b="1" dirty="0"/>
          </a:p>
        </p:txBody>
      </p:sp>
      <p:sp>
        <p:nvSpPr>
          <p:cNvPr id="120" name="テキスト ボックス 119"/>
          <p:cNvSpPr txBox="1"/>
          <p:nvPr/>
        </p:nvSpPr>
        <p:spPr bwMode="gray">
          <a:xfrm>
            <a:off x="5896471" y="1445093"/>
            <a:ext cx="748923" cy="230832"/>
          </a:xfrm>
          <a:prstGeom prst="rect">
            <a:avLst/>
          </a:prstGeom>
          <a:noFill/>
        </p:spPr>
        <p:txBody>
          <a:bodyPr wrap="none" rtlCol="0">
            <a:spAutoFit/>
          </a:bodyPr>
          <a:lstStyle/>
          <a:p>
            <a:r>
              <a:rPr kumimoji="1" lang="en-US" altLang="ja-JP" sz="900" b="1" dirty="0" smtClean="0"/>
              <a:t>【</a:t>
            </a:r>
            <a:r>
              <a:rPr kumimoji="1" lang="ja-JP" altLang="en-US" sz="900" b="1" dirty="0" smtClean="0"/>
              <a:t>オプション</a:t>
            </a:r>
            <a:r>
              <a:rPr kumimoji="1" lang="en-US" altLang="ja-JP" sz="900" b="1" dirty="0" smtClean="0"/>
              <a:t>】</a:t>
            </a:r>
            <a:endParaRPr kumimoji="1" lang="ja-JP" altLang="en-US" sz="900" b="1" dirty="0"/>
          </a:p>
        </p:txBody>
      </p:sp>
      <p:cxnSp>
        <p:nvCxnSpPr>
          <p:cNvPr id="121" name="直線コネクタ 120"/>
          <p:cNvCxnSpPr/>
          <p:nvPr/>
        </p:nvCxnSpPr>
        <p:spPr bwMode="gray">
          <a:xfrm>
            <a:off x="4777101" y="1504960"/>
            <a:ext cx="0" cy="2024998"/>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bwMode="gray">
          <a:xfrm>
            <a:off x="5084660" y="2681028"/>
            <a:ext cx="683200" cy="276999"/>
          </a:xfrm>
          <a:prstGeom prst="rect">
            <a:avLst/>
          </a:prstGeom>
          <a:noFill/>
        </p:spPr>
        <p:txBody>
          <a:bodyPr wrap="none" rtlCol="0">
            <a:spAutoFit/>
          </a:bodyPr>
          <a:lstStyle/>
          <a:p>
            <a:pPr algn="ctr"/>
            <a:r>
              <a:rPr kumimoji="1" lang="en-US" altLang="ja-JP" sz="1200" dirty="0" smtClean="0"/>
              <a:t>B5×2</a:t>
            </a:r>
            <a:r>
              <a:rPr kumimoji="1" lang="ja-JP" altLang="en-US" sz="800" dirty="0" smtClean="0"/>
              <a:t>口</a:t>
            </a:r>
            <a:endParaRPr kumimoji="1" lang="ja-JP" altLang="en-US" sz="1200" dirty="0"/>
          </a:p>
        </p:txBody>
      </p:sp>
      <p:sp>
        <p:nvSpPr>
          <p:cNvPr id="125" name="テキスト ボックス 124"/>
          <p:cNvSpPr txBox="1"/>
          <p:nvPr/>
        </p:nvSpPr>
        <p:spPr bwMode="gray">
          <a:xfrm>
            <a:off x="6137406" y="2681028"/>
            <a:ext cx="354585" cy="276999"/>
          </a:xfrm>
          <a:prstGeom prst="rect">
            <a:avLst/>
          </a:prstGeom>
          <a:noFill/>
        </p:spPr>
        <p:txBody>
          <a:bodyPr wrap="none" rtlCol="0">
            <a:spAutoFit/>
          </a:bodyPr>
          <a:lstStyle/>
          <a:p>
            <a:pPr algn="ctr"/>
            <a:r>
              <a:rPr kumimoji="1" lang="en-US" altLang="ja-JP" sz="1200" dirty="0" smtClean="0"/>
              <a:t>L2</a:t>
            </a:r>
            <a:endParaRPr kumimoji="1" lang="ja-JP" altLang="en-US" sz="1200" dirty="0"/>
          </a:p>
        </p:txBody>
      </p:sp>
      <p:grpSp>
        <p:nvGrpSpPr>
          <p:cNvPr id="12" name="グループ化 11"/>
          <p:cNvGrpSpPr/>
          <p:nvPr/>
        </p:nvGrpSpPr>
        <p:grpSpPr bwMode="gray">
          <a:xfrm>
            <a:off x="5040000" y="3163675"/>
            <a:ext cx="1548000" cy="684000"/>
            <a:chOff x="5169302" y="2825354"/>
            <a:chExt cx="1339421" cy="640095"/>
          </a:xfrm>
        </p:grpSpPr>
        <p:sp>
          <p:nvSpPr>
            <p:cNvPr id="50" name="フリーフォーム 49"/>
            <p:cNvSpPr/>
            <p:nvPr/>
          </p:nvSpPr>
          <p:spPr bwMode="gray">
            <a:xfrm rot="6242794" flipH="1">
              <a:off x="5185908" y="2859750"/>
              <a:ext cx="193604" cy="124812"/>
            </a:xfrm>
            <a:custGeom>
              <a:avLst/>
              <a:gdLst/>
              <a:ahLst/>
              <a:cxnLst/>
              <a:rect l="l" t="t" r="r" b="b"/>
              <a:pathLst>
                <a:path w="817760" h="527190">
                  <a:moveTo>
                    <a:pt x="507056" y="0"/>
                  </a:moveTo>
                  <a:cubicBezTo>
                    <a:pt x="564303" y="256187"/>
                    <a:pt x="689305" y="441729"/>
                    <a:pt x="817760" y="515290"/>
                  </a:cubicBezTo>
                  <a:cubicBezTo>
                    <a:pt x="518219" y="568907"/>
                    <a:pt x="185824" y="437648"/>
                    <a:pt x="0" y="196263"/>
                  </a:cubicBezTo>
                  <a:cubicBezTo>
                    <a:pt x="172826" y="114926"/>
                    <a:pt x="340673" y="35060"/>
                    <a:pt x="50705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bwMode="gray">
            <a:xfrm flipH="1">
              <a:off x="5169302" y="2855062"/>
              <a:ext cx="1339421" cy="610387"/>
            </a:xfrm>
            <a:custGeom>
              <a:avLst/>
              <a:gdLst>
                <a:gd name="connsiteX0" fmla="*/ 1028093 w 1509678"/>
                <a:gd name="connsiteY0" fmla="*/ 0 h 687975"/>
                <a:gd name="connsiteX1" fmla="*/ 941743 w 1509678"/>
                <a:gd name="connsiteY1" fmla="*/ 2967 h 687975"/>
                <a:gd name="connsiteX2" fmla="*/ 855630 w 1509678"/>
                <a:gd name="connsiteY2" fmla="*/ 0 h 687975"/>
                <a:gd name="connsiteX3" fmla="*/ 853337 w 1509678"/>
                <a:gd name="connsiteY3" fmla="*/ 79 h 687975"/>
                <a:gd name="connsiteX4" fmla="*/ 851049 w 1509678"/>
                <a:gd name="connsiteY4" fmla="*/ 0 h 687975"/>
                <a:gd name="connsiteX5" fmla="*/ 841054 w 1509678"/>
                <a:gd name="connsiteY5" fmla="*/ 344 h 687975"/>
                <a:gd name="connsiteX6" fmla="*/ 831087 w 1509678"/>
                <a:gd name="connsiteY6" fmla="*/ 0 h 687975"/>
                <a:gd name="connsiteX7" fmla="*/ 754732 w 1509678"/>
                <a:gd name="connsiteY7" fmla="*/ 2624 h 687975"/>
                <a:gd name="connsiteX8" fmla="*/ 678586 w 1509678"/>
                <a:gd name="connsiteY8" fmla="*/ 0 h 687975"/>
                <a:gd name="connsiteX9" fmla="*/ 668592 w 1509678"/>
                <a:gd name="connsiteY9" fmla="*/ 344 h 687975"/>
                <a:gd name="connsiteX10" fmla="*/ 658624 w 1509678"/>
                <a:gd name="connsiteY10" fmla="*/ 0 h 687975"/>
                <a:gd name="connsiteX11" fmla="*/ 656331 w 1509678"/>
                <a:gd name="connsiteY11" fmla="*/ 79 h 687975"/>
                <a:gd name="connsiteX12" fmla="*/ 654043 w 1509678"/>
                <a:gd name="connsiteY12" fmla="*/ 0 h 687975"/>
                <a:gd name="connsiteX13" fmla="*/ 567692 w 1509678"/>
                <a:gd name="connsiteY13" fmla="*/ 2967 h 687975"/>
                <a:gd name="connsiteX14" fmla="*/ 481580 w 1509678"/>
                <a:gd name="connsiteY14" fmla="*/ 0 h 687975"/>
                <a:gd name="connsiteX15" fmla="*/ 135624 w 1509678"/>
                <a:gd name="connsiteY15" fmla="*/ 74986 h 687975"/>
                <a:gd name="connsiteX16" fmla="*/ 0 w 1509678"/>
                <a:gd name="connsiteY16" fmla="*/ 343988 h 687975"/>
                <a:gd name="connsiteX17" fmla="*/ 135624 w 1509678"/>
                <a:gd name="connsiteY17" fmla="*/ 612989 h 687975"/>
                <a:gd name="connsiteX18" fmla="*/ 481580 w 1509678"/>
                <a:gd name="connsiteY18" fmla="*/ 687975 h 687975"/>
                <a:gd name="connsiteX19" fmla="*/ 567693 w 1509678"/>
                <a:gd name="connsiteY19" fmla="*/ 685008 h 687975"/>
                <a:gd name="connsiteX20" fmla="*/ 654043 w 1509678"/>
                <a:gd name="connsiteY20" fmla="*/ 687975 h 687975"/>
                <a:gd name="connsiteX21" fmla="*/ 656331 w 1509678"/>
                <a:gd name="connsiteY21" fmla="*/ 687896 h 687975"/>
                <a:gd name="connsiteX22" fmla="*/ 658624 w 1509678"/>
                <a:gd name="connsiteY22" fmla="*/ 687975 h 687975"/>
                <a:gd name="connsiteX23" fmla="*/ 668592 w 1509678"/>
                <a:gd name="connsiteY23" fmla="*/ 687632 h 687975"/>
                <a:gd name="connsiteX24" fmla="*/ 678586 w 1509678"/>
                <a:gd name="connsiteY24" fmla="*/ 687975 h 687975"/>
                <a:gd name="connsiteX25" fmla="*/ 754733 w 1509678"/>
                <a:gd name="connsiteY25" fmla="*/ 685352 h 687975"/>
                <a:gd name="connsiteX26" fmla="*/ 831087 w 1509678"/>
                <a:gd name="connsiteY26" fmla="*/ 687975 h 687975"/>
                <a:gd name="connsiteX27" fmla="*/ 841054 w 1509678"/>
                <a:gd name="connsiteY27" fmla="*/ 687632 h 687975"/>
                <a:gd name="connsiteX28" fmla="*/ 851049 w 1509678"/>
                <a:gd name="connsiteY28" fmla="*/ 687975 h 687975"/>
                <a:gd name="connsiteX29" fmla="*/ 853337 w 1509678"/>
                <a:gd name="connsiteY29" fmla="*/ 687896 h 687975"/>
                <a:gd name="connsiteX30" fmla="*/ 855630 w 1509678"/>
                <a:gd name="connsiteY30" fmla="*/ 687975 h 687975"/>
                <a:gd name="connsiteX31" fmla="*/ 941746 w 1509678"/>
                <a:gd name="connsiteY31" fmla="*/ 685008 h 687975"/>
                <a:gd name="connsiteX32" fmla="*/ 1028093 w 1509678"/>
                <a:gd name="connsiteY32" fmla="*/ 687975 h 687975"/>
                <a:gd name="connsiteX33" fmla="*/ 1374056 w 1509678"/>
                <a:gd name="connsiteY33" fmla="*/ 612966 h 687975"/>
                <a:gd name="connsiteX34" fmla="*/ 1509678 w 1509678"/>
                <a:gd name="connsiteY34" fmla="*/ 343988 h 687975"/>
                <a:gd name="connsiteX35" fmla="*/ 1374056 w 1509678"/>
                <a:gd name="connsiteY35" fmla="*/ 75010 h 687975"/>
                <a:gd name="connsiteX36" fmla="*/ 1028093 w 1509678"/>
                <a:gd name="connsiteY36" fmla="*/ 0 h 68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09678" h="687975">
                  <a:moveTo>
                    <a:pt x="1028093" y="0"/>
                  </a:moveTo>
                  <a:lnTo>
                    <a:pt x="941743" y="2967"/>
                  </a:lnTo>
                  <a:lnTo>
                    <a:pt x="855630" y="0"/>
                  </a:lnTo>
                  <a:lnTo>
                    <a:pt x="853337" y="79"/>
                  </a:lnTo>
                  <a:lnTo>
                    <a:pt x="851049" y="0"/>
                  </a:lnTo>
                  <a:lnTo>
                    <a:pt x="841054" y="344"/>
                  </a:lnTo>
                  <a:lnTo>
                    <a:pt x="831087" y="0"/>
                  </a:lnTo>
                  <a:lnTo>
                    <a:pt x="754732" y="2624"/>
                  </a:lnTo>
                  <a:lnTo>
                    <a:pt x="678586" y="0"/>
                  </a:lnTo>
                  <a:lnTo>
                    <a:pt x="668592" y="344"/>
                  </a:lnTo>
                  <a:lnTo>
                    <a:pt x="658624" y="0"/>
                  </a:lnTo>
                  <a:lnTo>
                    <a:pt x="656331" y="79"/>
                  </a:lnTo>
                  <a:lnTo>
                    <a:pt x="654043" y="0"/>
                  </a:lnTo>
                  <a:lnTo>
                    <a:pt x="567692" y="2967"/>
                  </a:lnTo>
                  <a:lnTo>
                    <a:pt x="481580" y="0"/>
                  </a:lnTo>
                  <a:cubicBezTo>
                    <a:pt x="343234" y="-7"/>
                    <a:pt x="227369" y="16006"/>
                    <a:pt x="135624" y="74986"/>
                  </a:cubicBezTo>
                  <a:cubicBezTo>
                    <a:pt x="42397" y="134920"/>
                    <a:pt x="0" y="228348"/>
                    <a:pt x="0" y="343988"/>
                  </a:cubicBezTo>
                  <a:cubicBezTo>
                    <a:pt x="0" y="459627"/>
                    <a:pt x="42397" y="553056"/>
                    <a:pt x="135624" y="612989"/>
                  </a:cubicBezTo>
                  <a:cubicBezTo>
                    <a:pt x="227369" y="671969"/>
                    <a:pt x="343234" y="687982"/>
                    <a:pt x="481580" y="687975"/>
                  </a:cubicBezTo>
                  <a:lnTo>
                    <a:pt x="567693" y="685008"/>
                  </a:lnTo>
                  <a:lnTo>
                    <a:pt x="654043" y="687975"/>
                  </a:lnTo>
                  <a:lnTo>
                    <a:pt x="656331" y="687896"/>
                  </a:lnTo>
                  <a:lnTo>
                    <a:pt x="658624" y="687975"/>
                  </a:lnTo>
                  <a:lnTo>
                    <a:pt x="668592" y="687632"/>
                  </a:lnTo>
                  <a:lnTo>
                    <a:pt x="678586" y="687975"/>
                  </a:lnTo>
                  <a:lnTo>
                    <a:pt x="754733" y="685352"/>
                  </a:lnTo>
                  <a:lnTo>
                    <a:pt x="831087" y="687975"/>
                  </a:lnTo>
                  <a:lnTo>
                    <a:pt x="841054" y="687632"/>
                  </a:lnTo>
                  <a:lnTo>
                    <a:pt x="851049" y="687975"/>
                  </a:lnTo>
                  <a:lnTo>
                    <a:pt x="853337" y="687896"/>
                  </a:lnTo>
                  <a:lnTo>
                    <a:pt x="855630" y="687975"/>
                  </a:lnTo>
                  <a:lnTo>
                    <a:pt x="941746" y="685008"/>
                  </a:lnTo>
                  <a:lnTo>
                    <a:pt x="1028093" y="687975"/>
                  </a:lnTo>
                  <a:cubicBezTo>
                    <a:pt x="1166440" y="687968"/>
                    <a:pt x="1282310" y="671946"/>
                    <a:pt x="1374056" y="612966"/>
                  </a:cubicBezTo>
                  <a:cubicBezTo>
                    <a:pt x="1467283" y="553034"/>
                    <a:pt x="1509678" y="459614"/>
                    <a:pt x="1509678" y="343988"/>
                  </a:cubicBezTo>
                  <a:cubicBezTo>
                    <a:pt x="1509678" y="228361"/>
                    <a:pt x="1467283" y="134941"/>
                    <a:pt x="1374056" y="75010"/>
                  </a:cubicBezTo>
                  <a:cubicBezTo>
                    <a:pt x="1282310" y="16030"/>
                    <a:pt x="1166440" y="7"/>
                    <a:pt x="102809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78" name="テキスト ボックス 77"/>
          <p:cNvSpPr txBox="1"/>
          <p:nvPr/>
        </p:nvSpPr>
        <p:spPr bwMode="gray">
          <a:xfrm>
            <a:off x="5064307" y="3226323"/>
            <a:ext cx="1516761" cy="553998"/>
          </a:xfrm>
          <a:prstGeom prst="rect">
            <a:avLst/>
          </a:prstGeom>
          <a:noFill/>
        </p:spPr>
        <p:txBody>
          <a:bodyPr wrap="none" rtlCol="0">
            <a:spAutoFit/>
          </a:bodyPr>
          <a:lstStyle/>
          <a:p>
            <a:pPr algn="ctr"/>
            <a:r>
              <a:rPr kumimoji="1" lang="ja-JP" altLang="en-US" sz="1000" b="1" dirty="0" smtClean="0">
                <a:solidFill>
                  <a:schemeClr val="bg1"/>
                </a:solidFill>
              </a:rPr>
              <a:t>病気</a:t>
            </a:r>
            <a:r>
              <a:rPr kumimoji="1" lang="ja-JP" altLang="en-US" sz="800" b="1" dirty="0" smtClean="0">
                <a:solidFill>
                  <a:schemeClr val="bg1"/>
                </a:solidFill>
              </a:rPr>
              <a:t>より</a:t>
            </a:r>
            <a:r>
              <a:rPr kumimoji="1" lang="ja-JP" altLang="en-US" sz="1000" b="1" dirty="0" smtClean="0">
                <a:solidFill>
                  <a:schemeClr val="bg1"/>
                </a:solidFill>
              </a:rPr>
              <a:t>ケガ</a:t>
            </a:r>
            <a:r>
              <a:rPr kumimoji="1" lang="ja-JP" altLang="en-US" sz="800" b="1" dirty="0" smtClean="0">
                <a:solidFill>
                  <a:schemeClr val="bg1"/>
                </a:solidFill>
              </a:rPr>
              <a:t>が</a:t>
            </a:r>
            <a:endParaRPr kumimoji="1" lang="en-US" altLang="ja-JP" sz="800" b="1" dirty="0" smtClean="0">
              <a:solidFill>
                <a:schemeClr val="bg1"/>
              </a:solidFill>
            </a:endParaRPr>
          </a:p>
          <a:p>
            <a:pPr algn="ctr"/>
            <a:r>
              <a:rPr kumimoji="1" lang="ja-JP" altLang="en-US" sz="1000" b="1" dirty="0" smtClean="0">
                <a:solidFill>
                  <a:schemeClr val="bg1"/>
                </a:solidFill>
              </a:rPr>
              <a:t>心配</a:t>
            </a:r>
            <a:r>
              <a:rPr kumimoji="1" lang="ja-JP" altLang="en-US" sz="800" b="1" dirty="0" smtClean="0">
                <a:solidFill>
                  <a:schemeClr val="bg1"/>
                </a:solidFill>
              </a:rPr>
              <a:t>な方には</a:t>
            </a:r>
            <a:endParaRPr kumimoji="1" lang="en-US" altLang="ja-JP" sz="800" b="1" dirty="0" smtClean="0">
              <a:solidFill>
                <a:schemeClr val="bg1"/>
              </a:solidFill>
            </a:endParaRPr>
          </a:p>
          <a:p>
            <a:pPr algn="ctr"/>
            <a:r>
              <a:rPr kumimoji="1" lang="ja-JP" altLang="en-US" sz="1000" b="1" dirty="0" smtClean="0">
                <a:solidFill>
                  <a:schemeClr val="bg1"/>
                </a:solidFill>
              </a:rPr>
              <a:t>ケガ補償</a:t>
            </a:r>
            <a:r>
              <a:rPr kumimoji="1" lang="ja-JP" altLang="en-US" sz="800" b="1" dirty="0" smtClean="0">
                <a:solidFill>
                  <a:schemeClr val="bg1"/>
                </a:solidFill>
              </a:rPr>
              <a:t>コースがおすすめです</a:t>
            </a:r>
            <a:endParaRPr kumimoji="1" lang="ja-JP" altLang="en-US" sz="800" b="1" dirty="0">
              <a:solidFill>
                <a:schemeClr val="bg1"/>
              </a:solidFill>
            </a:endParaRPr>
          </a:p>
        </p:txBody>
      </p:sp>
      <p:sp>
        <p:nvSpPr>
          <p:cNvPr id="13" name="星 32 12"/>
          <p:cNvSpPr/>
          <p:nvPr/>
        </p:nvSpPr>
        <p:spPr bwMode="gray">
          <a:xfrm>
            <a:off x="6372887" y="3070672"/>
            <a:ext cx="514646" cy="514646"/>
          </a:xfrm>
          <a:prstGeom prst="star32">
            <a:avLst>
              <a:gd name="adj" fmla="val 47241"/>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bwMode="gray">
          <a:xfrm>
            <a:off x="6329244" y="3148003"/>
            <a:ext cx="604653" cy="369332"/>
          </a:xfrm>
          <a:prstGeom prst="rect">
            <a:avLst/>
          </a:prstGeom>
          <a:noFill/>
        </p:spPr>
        <p:txBody>
          <a:bodyPr wrap="none" rtlCol="0">
            <a:spAutoFit/>
          </a:bodyPr>
          <a:lstStyle/>
          <a:p>
            <a:pPr algn="ctr"/>
            <a:r>
              <a:rPr kumimoji="1" lang="en-US" altLang="ja-JP" sz="800" dirty="0" smtClean="0">
                <a:solidFill>
                  <a:schemeClr val="bg1"/>
                </a:solidFill>
              </a:rPr>
              <a:t>TOTAL</a:t>
            </a:r>
          </a:p>
          <a:p>
            <a:pPr algn="ctr"/>
            <a:r>
              <a:rPr kumimoji="1" lang="en-US" altLang="ja-JP" sz="1000" dirty="0" smtClean="0">
                <a:solidFill>
                  <a:schemeClr val="bg1"/>
                </a:solidFill>
              </a:rPr>
              <a:t>1,000</a:t>
            </a:r>
            <a:r>
              <a:rPr kumimoji="1" lang="ja-JP" altLang="en-US" sz="800" dirty="0" smtClean="0">
                <a:solidFill>
                  <a:schemeClr val="bg1"/>
                </a:solidFill>
              </a:rPr>
              <a:t>円</a:t>
            </a:r>
            <a:endParaRPr kumimoji="1" lang="ja-JP" altLang="en-US" sz="900" dirty="0">
              <a:solidFill>
                <a:schemeClr val="bg1"/>
              </a:solidFill>
            </a:endParaRPr>
          </a:p>
        </p:txBody>
      </p:sp>
      <p:sp>
        <p:nvSpPr>
          <p:cNvPr id="122" name="テキスト ボックス 121"/>
          <p:cNvSpPr txBox="1"/>
          <p:nvPr/>
        </p:nvSpPr>
        <p:spPr bwMode="gray">
          <a:xfrm>
            <a:off x="348355" y="3647044"/>
            <a:ext cx="1827744" cy="769441"/>
          </a:xfrm>
          <a:prstGeom prst="rect">
            <a:avLst/>
          </a:prstGeom>
          <a:noFill/>
        </p:spPr>
        <p:txBody>
          <a:bodyPr wrap="none" rtlCol="0">
            <a:spAutoFit/>
          </a:bodyPr>
          <a:lstStyle/>
          <a:p>
            <a:r>
              <a:rPr kumimoji="1" lang="en-US" altLang="ja-JP" sz="4400" dirty="0" smtClean="0">
                <a:latin typeface="Century Gothic" panose="020B0502020202020204" pitchFamily="34" charset="0"/>
              </a:rPr>
              <a:t>30-40</a:t>
            </a:r>
            <a:r>
              <a:rPr kumimoji="1" lang="ja-JP" altLang="en-US" sz="1600" dirty="0" smtClean="0"/>
              <a:t>代</a:t>
            </a:r>
            <a:endParaRPr kumimoji="1" lang="ja-JP" altLang="en-US" sz="1600" dirty="0"/>
          </a:p>
        </p:txBody>
      </p:sp>
      <p:sp>
        <p:nvSpPr>
          <p:cNvPr id="123" name="正方形/長方形 122"/>
          <p:cNvSpPr/>
          <p:nvPr/>
        </p:nvSpPr>
        <p:spPr bwMode="gray">
          <a:xfrm>
            <a:off x="261921" y="3973658"/>
            <a:ext cx="65094" cy="26470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直角三角形 125"/>
          <p:cNvSpPr/>
          <p:nvPr/>
        </p:nvSpPr>
        <p:spPr bwMode="gray">
          <a:xfrm rot="10800000">
            <a:off x="131399" y="6548485"/>
            <a:ext cx="195614" cy="25400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gray">
          <a:xfrm>
            <a:off x="432672" y="4274138"/>
            <a:ext cx="1786066" cy="253916"/>
          </a:xfrm>
          <a:prstGeom prst="rect">
            <a:avLst/>
          </a:prstGeom>
          <a:noFill/>
        </p:spPr>
        <p:txBody>
          <a:bodyPr wrap="none" rtlCol="0">
            <a:spAutoFit/>
          </a:bodyPr>
          <a:lstStyle/>
          <a:p>
            <a:r>
              <a:rPr kumimoji="1" lang="ja-JP" altLang="en-US" sz="1050" dirty="0" smtClean="0"/>
              <a:t>子ども誕生～三人・四人世帯</a:t>
            </a:r>
            <a:endParaRPr kumimoji="1" lang="ja-JP" altLang="en-US" sz="1050" dirty="0"/>
          </a:p>
        </p:txBody>
      </p:sp>
      <p:grpSp>
        <p:nvGrpSpPr>
          <p:cNvPr id="128" name="グループ化 127"/>
          <p:cNvGrpSpPr/>
          <p:nvPr/>
        </p:nvGrpSpPr>
        <p:grpSpPr bwMode="gray">
          <a:xfrm>
            <a:off x="2135803" y="5117947"/>
            <a:ext cx="543534" cy="545285"/>
            <a:chOff x="7298806" y="3825328"/>
            <a:chExt cx="749460" cy="751874"/>
          </a:xfrm>
        </p:grpSpPr>
        <p:sp>
          <p:nvSpPr>
            <p:cNvPr id="129" name="Freeform 5">
              <a:extLst>
                <a:ext uri="{FF2B5EF4-FFF2-40B4-BE49-F238E27FC236}">
                  <a16:creationId xmlns:a16="http://schemas.microsoft.com/office/drawing/2014/main" id="{BBF1F134-CAA5-4684-81A8-4DA501563048}"/>
                </a:ext>
              </a:extLst>
            </p:cNvPr>
            <p:cNvSpPr>
              <a:spLocks noEditPoints="1"/>
            </p:cNvSpPr>
            <p:nvPr/>
          </p:nvSpPr>
          <p:spPr bwMode="gray">
            <a:xfrm>
              <a:off x="7298806" y="3825328"/>
              <a:ext cx="742212" cy="744627"/>
            </a:xfrm>
            <a:custGeom>
              <a:avLst/>
              <a:gdLst>
                <a:gd name="T0" fmla="*/ 15 w 517"/>
                <a:gd name="T1" fmla="*/ 517 h 517"/>
                <a:gd name="T2" fmla="*/ 11 w 517"/>
                <a:gd name="T3" fmla="*/ 513 h 517"/>
                <a:gd name="T4" fmla="*/ 0 w 517"/>
                <a:gd name="T5" fmla="*/ 488 h 517"/>
                <a:gd name="T6" fmla="*/ 0 w 517"/>
                <a:gd name="T7" fmla="*/ 34 h 517"/>
                <a:gd name="T8" fmla="*/ 34 w 517"/>
                <a:gd name="T9" fmla="*/ 0 h 517"/>
                <a:gd name="T10" fmla="*/ 487 w 517"/>
                <a:gd name="T11" fmla="*/ 0 h 517"/>
                <a:gd name="T12" fmla="*/ 513 w 517"/>
                <a:gd name="T13" fmla="*/ 12 h 517"/>
                <a:gd name="T14" fmla="*/ 517 w 517"/>
                <a:gd name="T15" fmla="*/ 16 h 517"/>
                <a:gd name="T16" fmla="*/ 15 w 517"/>
                <a:gd name="T17" fmla="*/ 517 h 517"/>
                <a:gd name="T18" fmla="*/ 34 w 517"/>
                <a:gd name="T19" fmla="*/ 12 h 517"/>
                <a:gd name="T20" fmla="*/ 12 w 517"/>
                <a:gd name="T21" fmla="*/ 34 h 517"/>
                <a:gd name="T22" fmla="*/ 12 w 517"/>
                <a:gd name="T23" fmla="*/ 488 h 517"/>
                <a:gd name="T24" fmla="*/ 16 w 517"/>
                <a:gd name="T25" fmla="*/ 500 h 517"/>
                <a:gd name="T26" fmla="*/ 500 w 517"/>
                <a:gd name="T27" fmla="*/ 16 h 517"/>
                <a:gd name="T28" fmla="*/ 487 w 517"/>
                <a:gd name="T29" fmla="*/ 12 h 517"/>
                <a:gd name="T30" fmla="*/ 34 w 517"/>
                <a:gd name="T31" fmla="*/ 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517">
                  <a:moveTo>
                    <a:pt x="15" y="517"/>
                  </a:moveTo>
                  <a:cubicBezTo>
                    <a:pt x="11" y="513"/>
                    <a:pt x="11" y="513"/>
                    <a:pt x="11" y="513"/>
                  </a:cubicBezTo>
                  <a:cubicBezTo>
                    <a:pt x="4" y="507"/>
                    <a:pt x="0" y="497"/>
                    <a:pt x="0" y="488"/>
                  </a:cubicBezTo>
                  <a:cubicBezTo>
                    <a:pt x="0" y="34"/>
                    <a:pt x="0" y="34"/>
                    <a:pt x="0" y="34"/>
                  </a:cubicBezTo>
                  <a:cubicBezTo>
                    <a:pt x="0" y="15"/>
                    <a:pt x="15" y="0"/>
                    <a:pt x="34" y="0"/>
                  </a:cubicBezTo>
                  <a:cubicBezTo>
                    <a:pt x="487" y="0"/>
                    <a:pt x="487" y="0"/>
                    <a:pt x="487" y="0"/>
                  </a:cubicBezTo>
                  <a:cubicBezTo>
                    <a:pt x="497" y="0"/>
                    <a:pt x="507" y="4"/>
                    <a:pt x="513" y="12"/>
                  </a:cubicBezTo>
                  <a:cubicBezTo>
                    <a:pt x="517" y="16"/>
                    <a:pt x="517" y="16"/>
                    <a:pt x="517" y="16"/>
                  </a:cubicBezTo>
                  <a:lnTo>
                    <a:pt x="15" y="517"/>
                  </a:lnTo>
                  <a:close/>
                  <a:moveTo>
                    <a:pt x="34" y="12"/>
                  </a:moveTo>
                  <a:cubicBezTo>
                    <a:pt x="22" y="12"/>
                    <a:pt x="12" y="22"/>
                    <a:pt x="12" y="34"/>
                  </a:cubicBezTo>
                  <a:cubicBezTo>
                    <a:pt x="12" y="488"/>
                    <a:pt x="12" y="488"/>
                    <a:pt x="12" y="488"/>
                  </a:cubicBezTo>
                  <a:cubicBezTo>
                    <a:pt x="12" y="492"/>
                    <a:pt x="13" y="496"/>
                    <a:pt x="16" y="500"/>
                  </a:cubicBezTo>
                  <a:cubicBezTo>
                    <a:pt x="500" y="16"/>
                    <a:pt x="500" y="16"/>
                    <a:pt x="500" y="16"/>
                  </a:cubicBezTo>
                  <a:cubicBezTo>
                    <a:pt x="496" y="13"/>
                    <a:pt x="492" y="12"/>
                    <a:pt x="487" y="12"/>
                  </a:cubicBezTo>
                  <a:lnTo>
                    <a:pt x="34" y="12"/>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6">
              <a:extLst>
                <a:ext uri="{FF2B5EF4-FFF2-40B4-BE49-F238E27FC236}">
                  <a16:creationId xmlns:a16="http://schemas.microsoft.com/office/drawing/2014/main" id="{7960713D-4B75-4FE7-AA2A-5F1ECFD76944}"/>
                </a:ext>
              </a:extLst>
            </p:cNvPr>
            <p:cNvSpPr>
              <a:spLocks/>
            </p:cNvSpPr>
            <p:nvPr/>
          </p:nvSpPr>
          <p:spPr bwMode="gray">
            <a:xfrm>
              <a:off x="7319943" y="3848277"/>
              <a:ext cx="719263" cy="720470"/>
            </a:xfrm>
            <a:custGeom>
              <a:avLst/>
              <a:gdLst>
                <a:gd name="T0" fmla="*/ 472 w 501"/>
                <a:gd name="T1" fmla="*/ 500 h 500"/>
                <a:gd name="T2" fmla="*/ 501 w 501"/>
                <a:gd name="T3" fmla="*/ 472 h 500"/>
                <a:gd name="T4" fmla="*/ 501 w 501"/>
                <a:gd name="T5" fmla="*/ 18 h 500"/>
                <a:gd name="T6" fmla="*/ 494 w 501"/>
                <a:gd name="T7" fmla="*/ 0 h 500"/>
                <a:gd name="T8" fmla="*/ 0 w 501"/>
                <a:gd name="T9" fmla="*/ 493 h 500"/>
                <a:gd name="T10" fmla="*/ 19 w 501"/>
                <a:gd name="T11" fmla="*/ 500 h 500"/>
                <a:gd name="T12" fmla="*/ 472 w 501"/>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501" h="500">
                  <a:moveTo>
                    <a:pt x="472" y="500"/>
                  </a:moveTo>
                  <a:cubicBezTo>
                    <a:pt x="488" y="500"/>
                    <a:pt x="501" y="487"/>
                    <a:pt x="501" y="472"/>
                  </a:cubicBezTo>
                  <a:cubicBezTo>
                    <a:pt x="501" y="18"/>
                    <a:pt x="501" y="18"/>
                    <a:pt x="501" y="18"/>
                  </a:cubicBezTo>
                  <a:cubicBezTo>
                    <a:pt x="501" y="11"/>
                    <a:pt x="498" y="5"/>
                    <a:pt x="494" y="0"/>
                  </a:cubicBezTo>
                  <a:cubicBezTo>
                    <a:pt x="0" y="493"/>
                    <a:pt x="0" y="493"/>
                    <a:pt x="0" y="493"/>
                  </a:cubicBezTo>
                  <a:cubicBezTo>
                    <a:pt x="5" y="497"/>
                    <a:pt x="12" y="500"/>
                    <a:pt x="19" y="500"/>
                  </a:cubicBezTo>
                  <a:lnTo>
                    <a:pt x="472" y="500"/>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7">
              <a:extLst>
                <a:ext uri="{FF2B5EF4-FFF2-40B4-BE49-F238E27FC236}">
                  <a16:creationId xmlns:a16="http://schemas.microsoft.com/office/drawing/2014/main" id="{7C2D6E9F-94B0-4662-91A7-C8F453C8BD21}"/>
                </a:ext>
              </a:extLst>
            </p:cNvPr>
            <p:cNvSpPr>
              <a:spLocks noEditPoints="1"/>
            </p:cNvSpPr>
            <p:nvPr/>
          </p:nvSpPr>
          <p:spPr bwMode="gray">
            <a:xfrm>
              <a:off x="7308469" y="3835594"/>
              <a:ext cx="739797" cy="741608"/>
            </a:xfrm>
            <a:custGeom>
              <a:avLst/>
              <a:gdLst>
                <a:gd name="T0" fmla="*/ 480 w 515"/>
                <a:gd name="T1" fmla="*/ 515 h 515"/>
                <a:gd name="T2" fmla="*/ 27 w 515"/>
                <a:gd name="T3" fmla="*/ 515 h 515"/>
                <a:gd name="T4" fmla="*/ 4 w 515"/>
                <a:gd name="T5" fmla="*/ 506 h 515"/>
                <a:gd name="T6" fmla="*/ 0 w 515"/>
                <a:gd name="T7" fmla="*/ 502 h 515"/>
                <a:gd name="T8" fmla="*/ 502 w 515"/>
                <a:gd name="T9" fmla="*/ 0 h 515"/>
                <a:gd name="T10" fmla="*/ 506 w 515"/>
                <a:gd name="T11" fmla="*/ 5 h 515"/>
                <a:gd name="T12" fmla="*/ 515 w 515"/>
                <a:gd name="T13" fmla="*/ 27 h 515"/>
                <a:gd name="T14" fmla="*/ 515 w 515"/>
                <a:gd name="T15" fmla="*/ 481 h 515"/>
                <a:gd name="T16" fmla="*/ 480 w 515"/>
                <a:gd name="T17" fmla="*/ 515 h 515"/>
                <a:gd name="T18" fmla="*/ 18 w 515"/>
                <a:gd name="T19" fmla="*/ 501 h 515"/>
                <a:gd name="T20" fmla="*/ 27 w 515"/>
                <a:gd name="T21" fmla="*/ 503 h 515"/>
                <a:gd name="T22" fmla="*/ 480 w 515"/>
                <a:gd name="T23" fmla="*/ 503 h 515"/>
                <a:gd name="T24" fmla="*/ 503 w 515"/>
                <a:gd name="T25" fmla="*/ 481 h 515"/>
                <a:gd name="T26" fmla="*/ 503 w 515"/>
                <a:gd name="T27" fmla="*/ 27 h 515"/>
                <a:gd name="T28" fmla="*/ 501 w 515"/>
                <a:gd name="T29" fmla="*/ 18 h 515"/>
                <a:gd name="T30" fmla="*/ 18 w 515"/>
                <a:gd name="T31" fmla="*/ 50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515">
                  <a:moveTo>
                    <a:pt x="480" y="515"/>
                  </a:moveTo>
                  <a:cubicBezTo>
                    <a:pt x="27" y="515"/>
                    <a:pt x="27" y="515"/>
                    <a:pt x="27" y="515"/>
                  </a:cubicBezTo>
                  <a:cubicBezTo>
                    <a:pt x="19" y="515"/>
                    <a:pt x="11" y="512"/>
                    <a:pt x="4" y="506"/>
                  </a:cubicBezTo>
                  <a:cubicBezTo>
                    <a:pt x="0" y="502"/>
                    <a:pt x="0" y="502"/>
                    <a:pt x="0" y="502"/>
                  </a:cubicBezTo>
                  <a:cubicBezTo>
                    <a:pt x="502" y="0"/>
                    <a:pt x="502" y="0"/>
                    <a:pt x="502" y="0"/>
                  </a:cubicBezTo>
                  <a:cubicBezTo>
                    <a:pt x="506" y="5"/>
                    <a:pt x="506" y="5"/>
                    <a:pt x="506" y="5"/>
                  </a:cubicBezTo>
                  <a:cubicBezTo>
                    <a:pt x="512" y="11"/>
                    <a:pt x="515" y="19"/>
                    <a:pt x="515" y="27"/>
                  </a:cubicBezTo>
                  <a:cubicBezTo>
                    <a:pt x="515" y="481"/>
                    <a:pt x="515" y="481"/>
                    <a:pt x="515" y="481"/>
                  </a:cubicBezTo>
                  <a:cubicBezTo>
                    <a:pt x="515" y="500"/>
                    <a:pt x="499" y="515"/>
                    <a:pt x="480" y="515"/>
                  </a:cubicBezTo>
                  <a:close/>
                  <a:moveTo>
                    <a:pt x="18" y="501"/>
                  </a:moveTo>
                  <a:cubicBezTo>
                    <a:pt x="21" y="502"/>
                    <a:pt x="24" y="503"/>
                    <a:pt x="27" y="503"/>
                  </a:cubicBezTo>
                  <a:cubicBezTo>
                    <a:pt x="480" y="503"/>
                    <a:pt x="480" y="503"/>
                    <a:pt x="480" y="503"/>
                  </a:cubicBezTo>
                  <a:cubicBezTo>
                    <a:pt x="493" y="503"/>
                    <a:pt x="503" y="493"/>
                    <a:pt x="503" y="481"/>
                  </a:cubicBezTo>
                  <a:cubicBezTo>
                    <a:pt x="503" y="27"/>
                    <a:pt x="503" y="27"/>
                    <a:pt x="503" y="27"/>
                  </a:cubicBezTo>
                  <a:cubicBezTo>
                    <a:pt x="503" y="24"/>
                    <a:pt x="502" y="21"/>
                    <a:pt x="501" y="18"/>
                  </a:cubicBezTo>
                  <a:lnTo>
                    <a:pt x="18" y="501"/>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132" name="グループ化 131">
              <a:extLst>
                <a:ext uri="{FF2B5EF4-FFF2-40B4-BE49-F238E27FC236}">
                  <a16:creationId xmlns:a16="http://schemas.microsoft.com/office/drawing/2014/main" id="{FFE895AB-1C02-43CF-ACB5-0738967B4FA7}"/>
                </a:ext>
              </a:extLst>
            </p:cNvPr>
            <p:cNvGrpSpPr/>
            <p:nvPr/>
          </p:nvGrpSpPr>
          <p:grpSpPr bwMode="gray">
            <a:xfrm>
              <a:off x="7669912" y="4197641"/>
              <a:ext cx="303166" cy="335776"/>
              <a:chOff x="3748088" y="1423988"/>
              <a:chExt cx="796925" cy="882649"/>
            </a:xfrm>
            <a:solidFill>
              <a:schemeClr val="bg1"/>
            </a:solidFill>
          </p:grpSpPr>
          <p:sp>
            <p:nvSpPr>
              <p:cNvPr id="134" name="Freeform 8">
                <a:extLst>
                  <a:ext uri="{FF2B5EF4-FFF2-40B4-BE49-F238E27FC236}">
                    <a16:creationId xmlns:a16="http://schemas.microsoft.com/office/drawing/2014/main" id="{01348AE7-42AD-4238-8B79-89193C104FE0}"/>
                  </a:ext>
                </a:extLst>
              </p:cNvPr>
              <p:cNvSpPr>
                <a:spLocks noEditPoints="1"/>
              </p:cNvSpPr>
              <p:nvPr/>
            </p:nvSpPr>
            <p:spPr bwMode="gray">
              <a:xfrm>
                <a:off x="3970338" y="1685925"/>
                <a:ext cx="574675" cy="620712"/>
              </a:xfrm>
              <a:custGeom>
                <a:avLst/>
                <a:gdLst>
                  <a:gd name="T0" fmla="*/ 142 w 152"/>
                  <a:gd name="T1" fmla="*/ 0 h 164"/>
                  <a:gd name="T2" fmla="*/ 76 w 152"/>
                  <a:gd name="T3" fmla="*/ 0 h 164"/>
                  <a:gd name="T4" fmla="*/ 66 w 152"/>
                  <a:gd name="T5" fmla="*/ 10 h 164"/>
                  <a:gd name="T6" fmla="*/ 66 w 152"/>
                  <a:gd name="T7" fmla="*/ 56 h 164"/>
                  <a:gd name="T8" fmla="*/ 66 w 152"/>
                  <a:gd name="T9" fmla="*/ 56 h 164"/>
                  <a:gd name="T10" fmla="*/ 66 w 152"/>
                  <a:gd name="T11" fmla="*/ 87 h 164"/>
                  <a:gd name="T12" fmla="*/ 66 w 152"/>
                  <a:gd name="T13" fmla="*/ 88 h 164"/>
                  <a:gd name="T14" fmla="*/ 66 w 152"/>
                  <a:gd name="T15" fmla="*/ 100 h 164"/>
                  <a:gd name="T16" fmla="*/ 52 w 152"/>
                  <a:gd name="T17" fmla="*/ 100 h 164"/>
                  <a:gd name="T18" fmla="*/ 13 w 152"/>
                  <a:gd name="T19" fmla="*/ 119 h 164"/>
                  <a:gd name="T20" fmla="*/ 0 w 152"/>
                  <a:gd name="T21" fmla="*/ 161 h 164"/>
                  <a:gd name="T22" fmla="*/ 1 w 152"/>
                  <a:gd name="T23" fmla="*/ 163 h 164"/>
                  <a:gd name="T24" fmla="*/ 3 w 152"/>
                  <a:gd name="T25" fmla="*/ 164 h 164"/>
                  <a:gd name="T26" fmla="*/ 76 w 152"/>
                  <a:gd name="T27" fmla="*/ 164 h 164"/>
                  <a:gd name="T28" fmla="*/ 129 w 152"/>
                  <a:gd name="T29" fmla="*/ 164 h 164"/>
                  <a:gd name="T30" fmla="*/ 142 w 152"/>
                  <a:gd name="T31" fmla="*/ 164 h 164"/>
                  <a:gd name="T32" fmla="*/ 152 w 152"/>
                  <a:gd name="T33" fmla="*/ 154 h 164"/>
                  <a:gd name="T34" fmla="*/ 152 w 152"/>
                  <a:gd name="T35" fmla="*/ 10 h 164"/>
                  <a:gd name="T36" fmla="*/ 142 w 152"/>
                  <a:gd name="T37" fmla="*/ 0 h 164"/>
                  <a:gd name="T38" fmla="*/ 88 w 152"/>
                  <a:gd name="T39" fmla="*/ 153 h 164"/>
                  <a:gd name="T40" fmla="*/ 55 w 152"/>
                  <a:gd name="T41" fmla="*/ 111 h 164"/>
                  <a:gd name="T42" fmla="*/ 66 w 152"/>
                  <a:gd name="T43" fmla="*/ 111 h 164"/>
                  <a:gd name="T44" fmla="*/ 66 w 152"/>
                  <a:gd name="T45" fmla="*/ 111 h 164"/>
                  <a:gd name="T46" fmla="*/ 126 w 152"/>
                  <a:gd name="T47" fmla="*/ 153 h 164"/>
                  <a:gd name="T48" fmla="*/ 88 w 152"/>
                  <a:gd name="T49" fmla="*/ 153 h 164"/>
                  <a:gd name="T50" fmla="*/ 76 w 152"/>
                  <a:gd name="T51" fmla="*/ 153 h 164"/>
                  <a:gd name="T52" fmla="*/ 43 w 152"/>
                  <a:gd name="T53" fmla="*/ 153 h 164"/>
                  <a:gd name="T54" fmla="*/ 28 w 152"/>
                  <a:gd name="T55" fmla="*/ 119 h 164"/>
                  <a:gd name="T56" fmla="*/ 43 w 152"/>
                  <a:gd name="T57" fmla="*/ 112 h 164"/>
                  <a:gd name="T58" fmla="*/ 76 w 152"/>
                  <a:gd name="T59" fmla="*/ 153 h 164"/>
                  <a:gd name="T60" fmla="*/ 77 w 152"/>
                  <a:gd name="T61" fmla="*/ 39 h 164"/>
                  <a:gd name="T62" fmla="*/ 141 w 152"/>
                  <a:gd name="T63" fmla="*/ 33 h 164"/>
                  <a:gd name="T64" fmla="*/ 141 w 152"/>
                  <a:gd name="T65" fmla="*/ 62 h 164"/>
                  <a:gd name="T66" fmla="*/ 77 w 152"/>
                  <a:gd name="T67" fmla="*/ 52 h 164"/>
                  <a:gd name="T68" fmla="*/ 77 w 152"/>
                  <a:gd name="T69" fmla="*/ 39 h 164"/>
                  <a:gd name="T70" fmla="*/ 87 w 152"/>
                  <a:gd name="T71" fmla="*/ 115 h 164"/>
                  <a:gd name="T72" fmla="*/ 141 w 152"/>
                  <a:gd name="T73" fmla="*/ 124 h 164"/>
                  <a:gd name="T74" fmla="*/ 141 w 152"/>
                  <a:gd name="T75" fmla="*/ 153 h 164"/>
                  <a:gd name="T76" fmla="*/ 87 w 152"/>
                  <a:gd name="T77" fmla="*/ 115 h 164"/>
                  <a:gd name="T78" fmla="*/ 77 w 152"/>
                  <a:gd name="T79" fmla="*/ 105 h 164"/>
                  <a:gd name="T80" fmla="*/ 77 w 152"/>
                  <a:gd name="T81" fmla="*/ 93 h 164"/>
                  <a:gd name="T82" fmla="*/ 141 w 152"/>
                  <a:gd name="T83" fmla="*/ 96 h 164"/>
                  <a:gd name="T84" fmla="*/ 141 w 152"/>
                  <a:gd name="T85" fmla="*/ 116 h 164"/>
                  <a:gd name="T86" fmla="*/ 77 w 152"/>
                  <a:gd name="T87" fmla="*/ 105 h 164"/>
                  <a:gd name="T88" fmla="*/ 77 w 152"/>
                  <a:gd name="T89" fmla="*/ 82 h 164"/>
                  <a:gd name="T90" fmla="*/ 77 w 152"/>
                  <a:gd name="T91" fmla="*/ 62 h 164"/>
                  <a:gd name="T92" fmla="*/ 141 w 152"/>
                  <a:gd name="T93" fmla="*/ 73 h 164"/>
                  <a:gd name="T94" fmla="*/ 141 w 152"/>
                  <a:gd name="T95" fmla="*/ 85 h 164"/>
                  <a:gd name="T96" fmla="*/ 77 w 152"/>
                  <a:gd name="T97" fmla="*/ 82 h 164"/>
                  <a:gd name="T98" fmla="*/ 141 w 152"/>
                  <a:gd name="T99" fmla="*/ 11 h 164"/>
                  <a:gd name="T100" fmla="*/ 141 w 152"/>
                  <a:gd name="T101" fmla="*/ 22 h 164"/>
                  <a:gd name="T102" fmla="*/ 77 w 152"/>
                  <a:gd name="T103" fmla="*/ 28 h 164"/>
                  <a:gd name="T104" fmla="*/ 77 w 152"/>
                  <a:gd name="T105" fmla="*/ 11 h 164"/>
                  <a:gd name="T106" fmla="*/ 141 w 152"/>
                  <a:gd name="T107" fmla="*/ 11 h 164"/>
                  <a:gd name="T108" fmla="*/ 21 w 152"/>
                  <a:gd name="T109" fmla="*/ 127 h 164"/>
                  <a:gd name="T110" fmla="*/ 33 w 152"/>
                  <a:gd name="T111" fmla="*/ 153 h 164"/>
                  <a:gd name="T112" fmla="*/ 12 w 152"/>
                  <a:gd name="T113" fmla="*/ 153 h 164"/>
                  <a:gd name="T114" fmla="*/ 21 w 152"/>
                  <a:gd name="T115" fmla="*/ 1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64">
                    <a:moveTo>
                      <a:pt x="142" y="0"/>
                    </a:moveTo>
                    <a:cubicBezTo>
                      <a:pt x="76" y="0"/>
                      <a:pt x="76" y="0"/>
                      <a:pt x="76" y="0"/>
                    </a:cubicBezTo>
                    <a:cubicBezTo>
                      <a:pt x="71" y="0"/>
                      <a:pt x="66" y="4"/>
                      <a:pt x="66" y="10"/>
                    </a:cubicBezTo>
                    <a:cubicBezTo>
                      <a:pt x="66" y="56"/>
                      <a:pt x="66" y="56"/>
                      <a:pt x="66" y="56"/>
                    </a:cubicBezTo>
                    <a:cubicBezTo>
                      <a:pt x="66" y="56"/>
                      <a:pt x="66" y="56"/>
                      <a:pt x="66" y="56"/>
                    </a:cubicBezTo>
                    <a:cubicBezTo>
                      <a:pt x="66" y="87"/>
                      <a:pt x="66" y="87"/>
                      <a:pt x="66" y="87"/>
                    </a:cubicBezTo>
                    <a:cubicBezTo>
                      <a:pt x="66" y="88"/>
                      <a:pt x="66" y="88"/>
                      <a:pt x="66" y="88"/>
                    </a:cubicBezTo>
                    <a:cubicBezTo>
                      <a:pt x="66" y="100"/>
                      <a:pt x="66" y="100"/>
                      <a:pt x="66" y="100"/>
                    </a:cubicBezTo>
                    <a:cubicBezTo>
                      <a:pt x="52" y="100"/>
                      <a:pt x="52" y="100"/>
                      <a:pt x="52" y="100"/>
                    </a:cubicBezTo>
                    <a:cubicBezTo>
                      <a:pt x="36" y="100"/>
                      <a:pt x="23" y="107"/>
                      <a:pt x="13" y="119"/>
                    </a:cubicBezTo>
                    <a:cubicBezTo>
                      <a:pt x="5" y="130"/>
                      <a:pt x="1" y="145"/>
                      <a:pt x="0" y="161"/>
                    </a:cubicBezTo>
                    <a:cubicBezTo>
                      <a:pt x="0" y="162"/>
                      <a:pt x="1" y="163"/>
                      <a:pt x="1" y="163"/>
                    </a:cubicBezTo>
                    <a:cubicBezTo>
                      <a:pt x="2" y="164"/>
                      <a:pt x="2" y="164"/>
                      <a:pt x="3" y="164"/>
                    </a:cubicBezTo>
                    <a:cubicBezTo>
                      <a:pt x="76" y="164"/>
                      <a:pt x="76" y="164"/>
                      <a:pt x="76" y="164"/>
                    </a:cubicBezTo>
                    <a:cubicBezTo>
                      <a:pt x="129" y="164"/>
                      <a:pt x="129" y="164"/>
                      <a:pt x="129" y="164"/>
                    </a:cubicBezTo>
                    <a:cubicBezTo>
                      <a:pt x="142" y="164"/>
                      <a:pt x="142" y="164"/>
                      <a:pt x="142" y="164"/>
                    </a:cubicBezTo>
                    <a:cubicBezTo>
                      <a:pt x="147" y="164"/>
                      <a:pt x="152" y="160"/>
                      <a:pt x="152" y="154"/>
                    </a:cubicBezTo>
                    <a:cubicBezTo>
                      <a:pt x="152" y="10"/>
                      <a:pt x="152" y="10"/>
                      <a:pt x="152" y="10"/>
                    </a:cubicBezTo>
                    <a:cubicBezTo>
                      <a:pt x="152" y="4"/>
                      <a:pt x="147" y="0"/>
                      <a:pt x="142" y="0"/>
                    </a:cubicBezTo>
                    <a:close/>
                    <a:moveTo>
                      <a:pt x="88" y="153"/>
                    </a:moveTo>
                    <a:cubicBezTo>
                      <a:pt x="55" y="111"/>
                      <a:pt x="55" y="111"/>
                      <a:pt x="55" y="111"/>
                    </a:cubicBezTo>
                    <a:cubicBezTo>
                      <a:pt x="66" y="111"/>
                      <a:pt x="66" y="111"/>
                      <a:pt x="66" y="111"/>
                    </a:cubicBezTo>
                    <a:cubicBezTo>
                      <a:pt x="66" y="111"/>
                      <a:pt x="66" y="111"/>
                      <a:pt x="66" y="111"/>
                    </a:cubicBezTo>
                    <a:cubicBezTo>
                      <a:pt x="126" y="153"/>
                      <a:pt x="126" y="153"/>
                      <a:pt x="126" y="153"/>
                    </a:cubicBezTo>
                    <a:lnTo>
                      <a:pt x="88" y="153"/>
                    </a:lnTo>
                    <a:close/>
                    <a:moveTo>
                      <a:pt x="76" y="153"/>
                    </a:moveTo>
                    <a:cubicBezTo>
                      <a:pt x="43" y="153"/>
                      <a:pt x="43" y="153"/>
                      <a:pt x="43" y="153"/>
                    </a:cubicBezTo>
                    <a:cubicBezTo>
                      <a:pt x="28" y="119"/>
                      <a:pt x="28" y="119"/>
                      <a:pt x="28" y="119"/>
                    </a:cubicBezTo>
                    <a:cubicBezTo>
                      <a:pt x="33" y="116"/>
                      <a:pt x="38" y="113"/>
                      <a:pt x="43" y="112"/>
                    </a:cubicBezTo>
                    <a:lnTo>
                      <a:pt x="76" y="153"/>
                    </a:lnTo>
                    <a:close/>
                    <a:moveTo>
                      <a:pt x="77" y="39"/>
                    </a:moveTo>
                    <a:cubicBezTo>
                      <a:pt x="141" y="33"/>
                      <a:pt x="141" y="33"/>
                      <a:pt x="141" y="33"/>
                    </a:cubicBezTo>
                    <a:cubicBezTo>
                      <a:pt x="141" y="62"/>
                      <a:pt x="141" y="62"/>
                      <a:pt x="141" y="62"/>
                    </a:cubicBezTo>
                    <a:cubicBezTo>
                      <a:pt x="77" y="52"/>
                      <a:pt x="77" y="52"/>
                      <a:pt x="77" y="52"/>
                    </a:cubicBezTo>
                    <a:lnTo>
                      <a:pt x="77" y="39"/>
                    </a:lnTo>
                    <a:close/>
                    <a:moveTo>
                      <a:pt x="87" y="115"/>
                    </a:moveTo>
                    <a:cubicBezTo>
                      <a:pt x="141" y="124"/>
                      <a:pt x="141" y="124"/>
                      <a:pt x="141" y="124"/>
                    </a:cubicBezTo>
                    <a:cubicBezTo>
                      <a:pt x="141" y="153"/>
                      <a:pt x="141" y="153"/>
                      <a:pt x="141" y="153"/>
                    </a:cubicBezTo>
                    <a:lnTo>
                      <a:pt x="87" y="115"/>
                    </a:lnTo>
                    <a:close/>
                    <a:moveTo>
                      <a:pt x="77" y="105"/>
                    </a:moveTo>
                    <a:cubicBezTo>
                      <a:pt x="77" y="93"/>
                      <a:pt x="77" y="93"/>
                      <a:pt x="77" y="93"/>
                    </a:cubicBezTo>
                    <a:cubicBezTo>
                      <a:pt x="141" y="96"/>
                      <a:pt x="141" y="96"/>
                      <a:pt x="141" y="96"/>
                    </a:cubicBezTo>
                    <a:cubicBezTo>
                      <a:pt x="141" y="116"/>
                      <a:pt x="141" y="116"/>
                      <a:pt x="141" y="116"/>
                    </a:cubicBezTo>
                    <a:lnTo>
                      <a:pt x="77" y="105"/>
                    </a:lnTo>
                    <a:close/>
                    <a:moveTo>
                      <a:pt x="77" y="82"/>
                    </a:moveTo>
                    <a:cubicBezTo>
                      <a:pt x="77" y="62"/>
                      <a:pt x="77" y="62"/>
                      <a:pt x="77" y="62"/>
                    </a:cubicBezTo>
                    <a:cubicBezTo>
                      <a:pt x="141" y="73"/>
                      <a:pt x="141" y="73"/>
                      <a:pt x="141" y="73"/>
                    </a:cubicBezTo>
                    <a:cubicBezTo>
                      <a:pt x="141" y="85"/>
                      <a:pt x="141" y="85"/>
                      <a:pt x="141" y="85"/>
                    </a:cubicBezTo>
                    <a:lnTo>
                      <a:pt x="77" y="82"/>
                    </a:lnTo>
                    <a:close/>
                    <a:moveTo>
                      <a:pt x="141" y="11"/>
                    </a:moveTo>
                    <a:cubicBezTo>
                      <a:pt x="141" y="22"/>
                      <a:pt x="141" y="22"/>
                      <a:pt x="141" y="22"/>
                    </a:cubicBezTo>
                    <a:cubicBezTo>
                      <a:pt x="77" y="28"/>
                      <a:pt x="77" y="28"/>
                      <a:pt x="77" y="28"/>
                    </a:cubicBezTo>
                    <a:cubicBezTo>
                      <a:pt x="77" y="11"/>
                      <a:pt x="77" y="11"/>
                      <a:pt x="77" y="11"/>
                    </a:cubicBezTo>
                    <a:lnTo>
                      <a:pt x="141" y="11"/>
                    </a:lnTo>
                    <a:close/>
                    <a:moveTo>
                      <a:pt x="21" y="127"/>
                    </a:moveTo>
                    <a:cubicBezTo>
                      <a:pt x="33" y="153"/>
                      <a:pt x="33" y="153"/>
                      <a:pt x="33" y="153"/>
                    </a:cubicBezTo>
                    <a:cubicBezTo>
                      <a:pt x="12" y="153"/>
                      <a:pt x="12" y="153"/>
                      <a:pt x="12" y="153"/>
                    </a:cubicBezTo>
                    <a:cubicBezTo>
                      <a:pt x="13" y="143"/>
                      <a:pt x="16" y="134"/>
                      <a:pt x="21"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9">
                <a:extLst>
                  <a:ext uri="{FF2B5EF4-FFF2-40B4-BE49-F238E27FC236}">
                    <a16:creationId xmlns:a16="http://schemas.microsoft.com/office/drawing/2014/main" id="{FD886741-6258-4096-B5E8-794DDFA13372}"/>
                  </a:ext>
                </a:extLst>
              </p:cNvPr>
              <p:cNvSpPr>
                <a:spLocks/>
              </p:cNvSpPr>
              <p:nvPr/>
            </p:nvSpPr>
            <p:spPr bwMode="gray">
              <a:xfrm>
                <a:off x="3748088" y="2219325"/>
                <a:ext cx="101600" cy="87312"/>
              </a:xfrm>
              <a:custGeom>
                <a:avLst/>
                <a:gdLst>
                  <a:gd name="T0" fmla="*/ 5 w 27"/>
                  <a:gd name="T1" fmla="*/ 2 h 23"/>
                  <a:gd name="T2" fmla="*/ 9 w 27"/>
                  <a:gd name="T3" fmla="*/ 0 h 23"/>
                  <a:gd name="T4" fmla="*/ 25 w 27"/>
                  <a:gd name="T5" fmla="*/ 5 h 23"/>
                  <a:gd name="T6" fmla="*/ 27 w 27"/>
                  <a:gd name="T7" fmla="*/ 8 h 23"/>
                  <a:gd name="T8" fmla="*/ 24 w 27"/>
                  <a:gd name="T9" fmla="*/ 21 h 23"/>
                  <a:gd name="T10" fmla="*/ 20 w 27"/>
                  <a:gd name="T11" fmla="*/ 23 h 23"/>
                  <a:gd name="T12" fmla="*/ 2 w 27"/>
                  <a:gd name="T13" fmla="*/ 17 h 23"/>
                  <a:gd name="T14" fmla="*/ 0 w 27"/>
                  <a:gd name="T15" fmla="*/ 14 h 23"/>
                  <a:gd name="T16" fmla="*/ 5 w 2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5" y="2"/>
                    </a:moveTo>
                    <a:cubicBezTo>
                      <a:pt x="6" y="0"/>
                      <a:pt x="7" y="0"/>
                      <a:pt x="9" y="0"/>
                    </a:cubicBezTo>
                    <a:cubicBezTo>
                      <a:pt x="25" y="5"/>
                      <a:pt x="25" y="5"/>
                      <a:pt x="25" y="5"/>
                    </a:cubicBezTo>
                    <a:cubicBezTo>
                      <a:pt x="26" y="5"/>
                      <a:pt x="27" y="7"/>
                      <a:pt x="27" y="8"/>
                    </a:cubicBezTo>
                    <a:cubicBezTo>
                      <a:pt x="24" y="21"/>
                      <a:pt x="24" y="21"/>
                      <a:pt x="24" y="21"/>
                    </a:cubicBezTo>
                    <a:cubicBezTo>
                      <a:pt x="23" y="23"/>
                      <a:pt x="22" y="23"/>
                      <a:pt x="20" y="23"/>
                    </a:cubicBezTo>
                    <a:cubicBezTo>
                      <a:pt x="2" y="17"/>
                      <a:pt x="2" y="17"/>
                      <a:pt x="2" y="17"/>
                    </a:cubicBezTo>
                    <a:cubicBezTo>
                      <a:pt x="1" y="17"/>
                      <a:pt x="0" y="15"/>
                      <a:pt x="0" y="14"/>
                    </a:cubicBez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10">
                <a:extLst>
                  <a:ext uri="{FF2B5EF4-FFF2-40B4-BE49-F238E27FC236}">
                    <a16:creationId xmlns:a16="http://schemas.microsoft.com/office/drawing/2014/main" id="{06844C90-ADFA-41CB-8C11-E59DC88A8E8B}"/>
                  </a:ext>
                </a:extLst>
              </p:cNvPr>
              <p:cNvSpPr>
                <a:spLocks noEditPoints="1"/>
              </p:cNvSpPr>
              <p:nvPr/>
            </p:nvSpPr>
            <p:spPr bwMode="gray">
              <a:xfrm>
                <a:off x="3789363" y="1423988"/>
                <a:ext cx="415925" cy="803275"/>
              </a:xfrm>
              <a:custGeom>
                <a:avLst/>
                <a:gdLst>
                  <a:gd name="T0" fmla="*/ 109 w 110"/>
                  <a:gd name="T1" fmla="*/ 34 h 212"/>
                  <a:gd name="T2" fmla="*/ 103 w 110"/>
                  <a:gd name="T3" fmla="*/ 25 h 212"/>
                  <a:gd name="T4" fmla="*/ 29 w 110"/>
                  <a:gd name="T5" fmla="*/ 2 h 212"/>
                  <a:gd name="T6" fmla="*/ 19 w 110"/>
                  <a:gd name="T7" fmla="*/ 6 h 212"/>
                  <a:gd name="T8" fmla="*/ 23 w 110"/>
                  <a:gd name="T9" fmla="*/ 17 h 212"/>
                  <a:gd name="T10" fmla="*/ 29 w 110"/>
                  <a:gd name="T11" fmla="*/ 20 h 212"/>
                  <a:gd name="T12" fmla="*/ 7 w 110"/>
                  <a:gd name="T13" fmla="*/ 93 h 212"/>
                  <a:gd name="T14" fmla="*/ 7 w 110"/>
                  <a:gd name="T15" fmla="*/ 98 h 212"/>
                  <a:gd name="T16" fmla="*/ 22 w 110"/>
                  <a:gd name="T17" fmla="*/ 133 h 212"/>
                  <a:gd name="T18" fmla="*/ 0 w 110"/>
                  <a:gd name="T19" fmla="*/ 207 h 212"/>
                  <a:gd name="T20" fmla="*/ 13 w 110"/>
                  <a:gd name="T21" fmla="*/ 212 h 212"/>
                  <a:gd name="T22" fmla="*/ 36 w 110"/>
                  <a:gd name="T23" fmla="*/ 137 h 212"/>
                  <a:gd name="T24" fmla="*/ 67 w 110"/>
                  <a:gd name="T25" fmla="*/ 117 h 212"/>
                  <a:gd name="T26" fmla="*/ 71 w 110"/>
                  <a:gd name="T27" fmla="*/ 112 h 212"/>
                  <a:gd name="T28" fmla="*/ 93 w 110"/>
                  <a:gd name="T29" fmla="*/ 39 h 212"/>
                  <a:gd name="T30" fmla="*/ 100 w 110"/>
                  <a:gd name="T31" fmla="*/ 41 h 212"/>
                  <a:gd name="T32" fmla="*/ 109 w 110"/>
                  <a:gd name="T33" fmla="*/ 34 h 212"/>
                  <a:gd name="T34" fmla="*/ 67 w 110"/>
                  <a:gd name="T35" fmla="*/ 72 h 212"/>
                  <a:gd name="T36" fmla="*/ 33 w 110"/>
                  <a:gd name="T37" fmla="*/ 62 h 212"/>
                  <a:gd name="T38" fmla="*/ 43 w 110"/>
                  <a:gd name="T39" fmla="*/ 27 h 212"/>
                  <a:gd name="T40" fmla="*/ 77 w 110"/>
                  <a:gd name="T41" fmla="*/ 37 h 212"/>
                  <a:gd name="T42" fmla="*/ 67 w 110"/>
                  <a:gd name="T43" fmla="*/ 72 h 212"/>
                  <a:gd name="T44" fmla="*/ 34 w 110"/>
                  <a:gd name="T45" fmla="*/ 120 h 212"/>
                  <a:gd name="T46" fmla="*/ 23 w 110"/>
                  <a:gd name="T47" fmla="*/ 95 h 212"/>
                  <a:gd name="T48" fmla="*/ 30 w 110"/>
                  <a:gd name="T49" fmla="*/ 72 h 212"/>
                  <a:gd name="T50" fmla="*/ 64 w 110"/>
                  <a:gd name="T51" fmla="*/ 82 h 212"/>
                  <a:gd name="T52" fmla="*/ 57 w 110"/>
                  <a:gd name="T53" fmla="*/ 105 h 212"/>
                  <a:gd name="T54" fmla="*/ 34 w 110"/>
                  <a:gd name="T55"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212">
                    <a:moveTo>
                      <a:pt x="109" y="34"/>
                    </a:moveTo>
                    <a:cubicBezTo>
                      <a:pt x="110" y="29"/>
                      <a:pt x="107" y="25"/>
                      <a:pt x="103" y="25"/>
                    </a:cubicBezTo>
                    <a:cubicBezTo>
                      <a:pt x="77" y="20"/>
                      <a:pt x="53" y="13"/>
                      <a:pt x="29" y="2"/>
                    </a:cubicBezTo>
                    <a:cubicBezTo>
                      <a:pt x="25" y="0"/>
                      <a:pt x="20" y="2"/>
                      <a:pt x="19" y="6"/>
                    </a:cubicBezTo>
                    <a:cubicBezTo>
                      <a:pt x="17" y="10"/>
                      <a:pt x="19" y="15"/>
                      <a:pt x="23" y="17"/>
                    </a:cubicBezTo>
                    <a:cubicBezTo>
                      <a:pt x="25" y="18"/>
                      <a:pt x="27" y="19"/>
                      <a:pt x="29" y="20"/>
                    </a:cubicBezTo>
                    <a:cubicBezTo>
                      <a:pt x="7" y="93"/>
                      <a:pt x="7" y="93"/>
                      <a:pt x="7" y="93"/>
                    </a:cubicBezTo>
                    <a:cubicBezTo>
                      <a:pt x="7" y="95"/>
                      <a:pt x="7" y="97"/>
                      <a:pt x="7" y="98"/>
                    </a:cubicBezTo>
                    <a:cubicBezTo>
                      <a:pt x="22" y="133"/>
                      <a:pt x="22" y="133"/>
                      <a:pt x="22" y="133"/>
                    </a:cubicBezTo>
                    <a:cubicBezTo>
                      <a:pt x="0" y="207"/>
                      <a:pt x="0" y="207"/>
                      <a:pt x="0" y="207"/>
                    </a:cubicBezTo>
                    <a:cubicBezTo>
                      <a:pt x="13" y="212"/>
                      <a:pt x="13" y="212"/>
                      <a:pt x="13" y="212"/>
                    </a:cubicBezTo>
                    <a:cubicBezTo>
                      <a:pt x="36" y="137"/>
                      <a:pt x="36" y="137"/>
                      <a:pt x="36" y="137"/>
                    </a:cubicBezTo>
                    <a:cubicBezTo>
                      <a:pt x="67" y="117"/>
                      <a:pt x="67" y="117"/>
                      <a:pt x="67" y="117"/>
                    </a:cubicBezTo>
                    <a:cubicBezTo>
                      <a:pt x="69" y="116"/>
                      <a:pt x="70" y="114"/>
                      <a:pt x="71" y="112"/>
                    </a:cubicBezTo>
                    <a:cubicBezTo>
                      <a:pt x="93" y="39"/>
                      <a:pt x="93" y="39"/>
                      <a:pt x="93" y="39"/>
                    </a:cubicBezTo>
                    <a:cubicBezTo>
                      <a:pt x="95" y="40"/>
                      <a:pt x="98" y="40"/>
                      <a:pt x="100" y="41"/>
                    </a:cubicBezTo>
                    <a:cubicBezTo>
                      <a:pt x="104" y="41"/>
                      <a:pt x="109" y="38"/>
                      <a:pt x="109" y="34"/>
                    </a:cubicBezTo>
                    <a:close/>
                    <a:moveTo>
                      <a:pt x="67" y="72"/>
                    </a:moveTo>
                    <a:cubicBezTo>
                      <a:pt x="33" y="62"/>
                      <a:pt x="33" y="62"/>
                      <a:pt x="33" y="62"/>
                    </a:cubicBezTo>
                    <a:cubicBezTo>
                      <a:pt x="43" y="27"/>
                      <a:pt x="43" y="27"/>
                      <a:pt x="43" y="27"/>
                    </a:cubicBezTo>
                    <a:cubicBezTo>
                      <a:pt x="77" y="37"/>
                      <a:pt x="77" y="37"/>
                      <a:pt x="77" y="37"/>
                    </a:cubicBezTo>
                    <a:lnTo>
                      <a:pt x="67" y="72"/>
                    </a:lnTo>
                    <a:close/>
                    <a:moveTo>
                      <a:pt x="34" y="120"/>
                    </a:moveTo>
                    <a:cubicBezTo>
                      <a:pt x="23" y="95"/>
                      <a:pt x="23" y="95"/>
                      <a:pt x="23" y="95"/>
                    </a:cubicBezTo>
                    <a:cubicBezTo>
                      <a:pt x="30" y="72"/>
                      <a:pt x="30" y="72"/>
                      <a:pt x="30" y="72"/>
                    </a:cubicBezTo>
                    <a:cubicBezTo>
                      <a:pt x="64" y="82"/>
                      <a:pt x="64" y="82"/>
                      <a:pt x="64" y="82"/>
                    </a:cubicBezTo>
                    <a:cubicBezTo>
                      <a:pt x="57" y="105"/>
                      <a:pt x="57" y="105"/>
                      <a:pt x="57" y="105"/>
                    </a:cubicBezTo>
                    <a:lnTo>
                      <a:pt x="3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3" name="Freeform 11">
              <a:extLst>
                <a:ext uri="{FF2B5EF4-FFF2-40B4-BE49-F238E27FC236}">
                  <a16:creationId xmlns:a16="http://schemas.microsoft.com/office/drawing/2014/main" id="{8F0CD938-55FD-4FED-B8A9-D9DFDFFC625C}"/>
                </a:ext>
              </a:extLst>
            </p:cNvPr>
            <p:cNvSpPr>
              <a:spLocks noEditPoints="1"/>
            </p:cNvSpPr>
            <p:nvPr/>
          </p:nvSpPr>
          <p:spPr bwMode="gray">
            <a:xfrm>
              <a:off x="7348025" y="3879680"/>
              <a:ext cx="360538" cy="326718"/>
            </a:xfrm>
            <a:custGeom>
              <a:avLst/>
              <a:gdLst>
                <a:gd name="T0" fmla="*/ 243 w 251"/>
                <a:gd name="T1" fmla="*/ 35 h 227"/>
                <a:gd name="T2" fmla="*/ 206 w 251"/>
                <a:gd name="T3" fmla="*/ 2 h 227"/>
                <a:gd name="T4" fmla="*/ 187 w 251"/>
                <a:gd name="T5" fmla="*/ 0 h 227"/>
                <a:gd name="T6" fmla="*/ 146 w 251"/>
                <a:gd name="T7" fmla="*/ 12 h 227"/>
                <a:gd name="T8" fmla="*/ 125 w 251"/>
                <a:gd name="T9" fmla="*/ 33 h 227"/>
                <a:gd name="T10" fmla="*/ 105 w 251"/>
                <a:gd name="T11" fmla="*/ 12 h 227"/>
                <a:gd name="T12" fmla="*/ 64 w 251"/>
                <a:gd name="T13" fmla="*/ 0 h 227"/>
                <a:gd name="T14" fmla="*/ 45 w 251"/>
                <a:gd name="T15" fmla="*/ 2 h 227"/>
                <a:gd name="T16" fmla="*/ 8 w 251"/>
                <a:gd name="T17" fmla="*/ 35 h 227"/>
                <a:gd name="T18" fmla="*/ 3 w 251"/>
                <a:gd name="T19" fmla="*/ 76 h 227"/>
                <a:gd name="T20" fmla="*/ 3 w 251"/>
                <a:gd name="T21" fmla="*/ 81 h 227"/>
                <a:gd name="T22" fmla="*/ 3 w 251"/>
                <a:gd name="T23" fmla="*/ 81 h 227"/>
                <a:gd name="T24" fmla="*/ 125 w 251"/>
                <a:gd name="T25" fmla="*/ 227 h 227"/>
                <a:gd name="T26" fmla="*/ 248 w 251"/>
                <a:gd name="T27" fmla="*/ 81 h 227"/>
                <a:gd name="T28" fmla="*/ 248 w 251"/>
                <a:gd name="T29" fmla="*/ 81 h 227"/>
                <a:gd name="T30" fmla="*/ 248 w 251"/>
                <a:gd name="T31" fmla="*/ 76 h 227"/>
                <a:gd name="T32" fmla="*/ 243 w 251"/>
                <a:gd name="T33" fmla="*/ 35 h 227"/>
                <a:gd name="T34" fmla="*/ 204 w 251"/>
                <a:gd name="T35" fmla="*/ 120 h 227"/>
                <a:gd name="T36" fmla="*/ 167 w 251"/>
                <a:gd name="T37" fmla="*/ 120 h 227"/>
                <a:gd name="T38" fmla="*/ 161 w 251"/>
                <a:gd name="T39" fmla="*/ 116 h 227"/>
                <a:gd name="T40" fmla="*/ 149 w 251"/>
                <a:gd name="T41" fmla="*/ 91 h 227"/>
                <a:gd name="T42" fmla="*/ 128 w 251"/>
                <a:gd name="T43" fmla="*/ 144 h 227"/>
                <a:gd name="T44" fmla="*/ 122 w 251"/>
                <a:gd name="T45" fmla="*/ 148 h 227"/>
                <a:gd name="T46" fmla="*/ 122 w 251"/>
                <a:gd name="T47" fmla="*/ 148 h 227"/>
                <a:gd name="T48" fmla="*/ 115 w 251"/>
                <a:gd name="T49" fmla="*/ 144 h 227"/>
                <a:gd name="T50" fmla="*/ 94 w 251"/>
                <a:gd name="T51" fmla="*/ 81 h 227"/>
                <a:gd name="T52" fmla="*/ 81 w 251"/>
                <a:gd name="T53" fmla="*/ 115 h 227"/>
                <a:gd name="T54" fmla="*/ 74 w 251"/>
                <a:gd name="T55" fmla="*/ 120 h 227"/>
                <a:gd name="T56" fmla="*/ 47 w 251"/>
                <a:gd name="T57" fmla="*/ 120 h 227"/>
                <a:gd name="T58" fmla="*/ 40 w 251"/>
                <a:gd name="T59" fmla="*/ 113 h 227"/>
                <a:gd name="T60" fmla="*/ 47 w 251"/>
                <a:gd name="T61" fmla="*/ 106 h 227"/>
                <a:gd name="T62" fmla="*/ 70 w 251"/>
                <a:gd name="T63" fmla="*/ 106 h 227"/>
                <a:gd name="T64" fmla="*/ 88 w 251"/>
                <a:gd name="T65" fmla="*/ 58 h 227"/>
                <a:gd name="T66" fmla="*/ 95 w 251"/>
                <a:gd name="T67" fmla="*/ 54 h 227"/>
                <a:gd name="T68" fmla="*/ 101 w 251"/>
                <a:gd name="T69" fmla="*/ 59 h 227"/>
                <a:gd name="T70" fmla="*/ 122 w 251"/>
                <a:gd name="T71" fmla="*/ 121 h 227"/>
                <a:gd name="T72" fmla="*/ 142 w 251"/>
                <a:gd name="T73" fmla="*/ 71 h 227"/>
                <a:gd name="T74" fmla="*/ 148 w 251"/>
                <a:gd name="T75" fmla="*/ 67 h 227"/>
                <a:gd name="T76" fmla="*/ 155 w 251"/>
                <a:gd name="T77" fmla="*/ 71 h 227"/>
                <a:gd name="T78" fmla="*/ 171 w 251"/>
                <a:gd name="T79" fmla="*/ 106 h 227"/>
                <a:gd name="T80" fmla="*/ 204 w 251"/>
                <a:gd name="T81" fmla="*/ 106 h 227"/>
                <a:gd name="T82" fmla="*/ 211 w 251"/>
                <a:gd name="T83" fmla="*/ 113 h 227"/>
                <a:gd name="T84" fmla="*/ 204 w 251"/>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 h="227">
                  <a:moveTo>
                    <a:pt x="243" y="35"/>
                  </a:moveTo>
                  <a:cubicBezTo>
                    <a:pt x="236" y="18"/>
                    <a:pt x="223" y="6"/>
                    <a:pt x="206" y="2"/>
                  </a:cubicBezTo>
                  <a:cubicBezTo>
                    <a:pt x="200" y="1"/>
                    <a:pt x="193" y="0"/>
                    <a:pt x="187" y="0"/>
                  </a:cubicBezTo>
                  <a:cubicBezTo>
                    <a:pt x="172" y="0"/>
                    <a:pt x="158" y="4"/>
                    <a:pt x="146" y="12"/>
                  </a:cubicBezTo>
                  <a:cubicBezTo>
                    <a:pt x="137" y="18"/>
                    <a:pt x="130" y="25"/>
                    <a:pt x="125" y="33"/>
                  </a:cubicBezTo>
                  <a:cubicBezTo>
                    <a:pt x="121" y="25"/>
                    <a:pt x="114" y="18"/>
                    <a:pt x="105" y="12"/>
                  </a:cubicBezTo>
                  <a:cubicBezTo>
                    <a:pt x="93" y="4"/>
                    <a:pt x="79" y="0"/>
                    <a:pt x="64" y="0"/>
                  </a:cubicBezTo>
                  <a:cubicBezTo>
                    <a:pt x="58" y="0"/>
                    <a:pt x="51" y="1"/>
                    <a:pt x="45" y="2"/>
                  </a:cubicBezTo>
                  <a:cubicBezTo>
                    <a:pt x="28" y="6"/>
                    <a:pt x="15" y="18"/>
                    <a:pt x="8" y="35"/>
                  </a:cubicBezTo>
                  <a:cubicBezTo>
                    <a:pt x="2" y="48"/>
                    <a:pt x="0" y="63"/>
                    <a:pt x="3" y="76"/>
                  </a:cubicBezTo>
                  <a:cubicBezTo>
                    <a:pt x="3" y="81"/>
                    <a:pt x="3" y="81"/>
                    <a:pt x="3" y="81"/>
                  </a:cubicBezTo>
                  <a:cubicBezTo>
                    <a:pt x="3" y="81"/>
                    <a:pt x="3" y="81"/>
                    <a:pt x="3" y="81"/>
                  </a:cubicBezTo>
                  <a:cubicBezTo>
                    <a:pt x="16" y="141"/>
                    <a:pt x="125" y="227"/>
                    <a:pt x="125" y="227"/>
                  </a:cubicBezTo>
                  <a:cubicBezTo>
                    <a:pt x="125" y="227"/>
                    <a:pt x="235" y="141"/>
                    <a:pt x="248" y="81"/>
                  </a:cubicBezTo>
                  <a:cubicBezTo>
                    <a:pt x="248" y="81"/>
                    <a:pt x="248" y="81"/>
                    <a:pt x="248" y="81"/>
                  </a:cubicBezTo>
                  <a:cubicBezTo>
                    <a:pt x="248" y="76"/>
                    <a:pt x="248" y="76"/>
                    <a:pt x="248" y="76"/>
                  </a:cubicBezTo>
                  <a:cubicBezTo>
                    <a:pt x="251" y="63"/>
                    <a:pt x="249" y="48"/>
                    <a:pt x="243" y="35"/>
                  </a:cubicBezTo>
                  <a:close/>
                  <a:moveTo>
                    <a:pt x="204" y="120"/>
                  </a:moveTo>
                  <a:cubicBezTo>
                    <a:pt x="167" y="120"/>
                    <a:pt x="167" y="120"/>
                    <a:pt x="167" y="120"/>
                  </a:cubicBezTo>
                  <a:cubicBezTo>
                    <a:pt x="164" y="120"/>
                    <a:pt x="162" y="118"/>
                    <a:pt x="161" y="116"/>
                  </a:cubicBezTo>
                  <a:cubicBezTo>
                    <a:pt x="149" y="91"/>
                    <a:pt x="149" y="91"/>
                    <a:pt x="149" y="91"/>
                  </a:cubicBezTo>
                  <a:cubicBezTo>
                    <a:pt x="128" y="144"/>
                    <a:pt x="128" y="144"/>
                    <a:pt x="128" y="144"/>
                  </a:cubicBezTo>
                  <a:cubicBezTo>
                    <a:pt x="127" y="147"/>
                    <a:pt x="125" y="148"/>
                    <a:pt x="122" y="148"/>
                  </a:cubicBezTo>
                  <a:cubicBezTo>
                    <a:pt x="122" y="148"/>
                    <a:pt x="122" y="148"/>
                    <a:pt x="122" y="148"/>
                  </a:cubicBezTo>
                  <a:cubicBezTo>
                    <a:pt x="119" y="148"/>
                    <a:pt x="116" y="146"/>
                    <a:pt x="115" y="144"/>
                  </a:cubicBezTo>
                  <a:cubicBezTo>
                    <a:pt x="94" y="81"/>
                    <a:pt x="94" y="81"/>
                    <a:pt x="94" y="81"/>
                  </a:cubicBezTo>
                  <a:cubicBezTo>
                    <a:pt x="81" y="115"/>
                    <a:pt x="81" y="115"/>
                    <a:pt x="81" y="115"/>
                  </a:cubicBezTo>
                  <a:cubicBezTo>
                    <a:pt x="80" y="118"/>
                    <a:pt x="77" y="120"/>
                    <a:pt x="74" y="120"/>
                  </a:cubicBezTo>
                  <a:cubicBezTo>
                    <a:pt x="47" y="120"/>
                    <a:pt x="47" y="120"/>
                    <a:pt x="47" y="120"/>
                  </a:cubicBezTo>
                  <a:cubicBezTo>
                    <a:pt x="43" y="120"/>
                    <a:pt x="40" y="117"/>
                    <a:pt x="40" y="113"/>
                  </a:cubicBezTo>
                  <a:cubicBezTo>
                    <a:pt x="40" y="109"/>
                    <a:pt x="43" y="106"/>
                    <a:pt x="47" y="106"/>
                  </a:cubicBezTo>
                  <a:cubicBezTo>
                    <a:pt x="70" y="106"/>
                    <a:pt x="70" y="106"/>
                    <a:pt x="70" y="106"/>
                  </a:cubicBezTo>
                  <a:cubicBezTo>
                    <a:pt x="88" y="58"/>
                    <a:pt x="88" y="58"/>
                    <a:pt x="88" y="58"/>
                  </a:cubicBezTo>
                  <a:cubicBezTo>
                    <a:pt x="89" y="56"/>
                    <a:pt x="92" y="54"/>
                    <a:pt x="95" y="54"/>
                  </a:cubicBezTo>
                  <a:cubicBezTo>
                    <a:pt x="97" y="54"/>
                    <a:pt x="100" y="56"/>
                    <a:pt x="101" y="59"/>
                  </a:cubicBezTo>
                  <a:cubicBezTo>
                    <a:pt x="122" y="121"/>
                    <a:pt x="122" y="121"/>
                    <a:pt x="122" y="121"/>
                  </a:cubicBezTo>
                  <a:cubicBezTo>
                    <a:pt x="142" y="71"/>
                    <a:pt x="142" y="71"/>
                    <a:pt x="142" y="71"/>
                  </a:cubicBezTo>
                  <a:cubicBezTo>
                    <a:pt x="143" y="69"/>
                    <a:pt x="145" y="67"/>
                    <a:pt x="148" y="67"/>
                  </a:cubicBezTo>
                  <a:cubicBezTo>
                    <a:pt x="151" y="67"/>
                    <a:pt x="153" y="68"/>
                    <a:pt x="155" y="71"/>
                  </a:cubicBezTo>
                  <a:cubicBezTo>
                    <a:pt x="171" y="106"/>
                    <a:pt x="171" y="106"/>
                    <a:pt x="171" y="106"/>
                  </a:cubicBezTo>
                  <a:cubicBezTo>
                    <a:pt x="204" y="106"/>
                    <a:pt x="204" y="106"/>
                    <a:pt x="204" y="106"/>
                  </a:cubicBezTo>
                  <a:cubicBezTo>
                    <a:pt x="208" y="106"/>
                    <a:pt x="211" y="109"/>
                    <a:pt x="211" y="113"/>
                  </a:cubicBezTo>
                  <a:cubicBezTo>
                    <a:pt x="211" y="117"/>
                    <a:pt x="208" y="120"/>
                    <a:pt x="204" y="120"/>
                  </a:cubicBez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7" name="グループ化 136"/>
          <p:cNvGrpSpPr/>
          <p:nvPr/>
        </p:nvGrpSpPr>
        <p:grpSpPr bwMode="gray">
          <a:xfrm>
            <a:off x="2999831" y="5117947"/>
            <a:ext cx="551141" cy="549374"/>
            <a:chOff x="-2185751" y="3292425"/>
            <a:chExt cx="764280" cy="761830"/>
          </a:xfrm>
        </p:grpSpPr>
        <p:grpSp>
          <p:nvGrpSpPr>
            <p:cNvPr id="138" name="グループ化 137">
              <a:extLst>
                <a:ext uri="{FF2B5EF4-FFF2-40B4-BE49-F238E27FC236}">
                  <a16:creationId xmlns:a16="http://schemas.microsoft.com/office/drawing/2014/main" id="{42308F29-B9FE-4B32-AB8E-04FB0E96708A}"/>
                </a:ext>
              </a:extLst>
            </p:cNvPr>
            <p:cNvGrpSpPr/>
            <p:nvPr/>
          </p:nvGrpSpPr>
          <p:grpSpPr bwMode="gray">
            <a:xfrm>
              <a:off x="-2080418" y="3400208"/>
              <a:ext cx="559125" cy="521156"/>
              <a:chOff x="2711450" y="4241800"/>
              <a:chExt cx="1449388" cy="1350963"/>
            </a:xfrm>
            <a:solidFill>
              <a:srgbClr val="FF5050"/>
            </a:solidFill>
          </p:grpSpPr>
          <p:sp>
            <p:nvSpPr>
              <p:cNvPr id="140" name="Freeform 35">
                <a:extLst>
                  <a:ext uri="{FF2B5EF4-FFF2-40B4-BE49-F238E27FC236}">
                    <a16:creationId xmlns:a16="http://schemas.microsoft.com/office/drawing/2014/main" id="{BB02B666-3D17-4B2A-9A06-0B237C3D7E91}"/>
                  </a:ext>
                </a:extLst>
              </p:cNvPr>
              <p:cNvSpPr>
                <a:spLocks/>
              </p:cNvSpPr>
              <p:nvPr/>
            </p:nvSpPr>
            <p:spPr bwMode="gray">
              <a:xfrm>
                <a:off x="2711450" y="5437188"/>
                <a:ext cx="677863" cy="155575"/>
              </a:xfrm>
              <a:custGeom>
                <a:avLst/>
                <a:gdLst>
                  <a:gd name="T0" fmla="*/ 159 w 179"/>
                  <a:gd name="T1" fmla="*/ 0 h 41"/>
                  <a:gd name="T2" fmla="*/ 19 w 179"/>
                  <a:gd name="T3" fmla="*/ 0 h 41"/>
                  <a:gd name="T4" fmla="*/ 0 w 179"/>
                  <a:gd name="T5" fmla="*/ 19 h 41"/>
                  <a:gd name="T6" fmla="*/ 0 w 179"/>
                  <a:gd name="T7" fmla="*/ 41 h 41"/>
                  <a:gd name="T8" fmla="*/ 179 w 179"/>
                  <a:gd name="T9" fmla="*/ 41 h 41"/>
                  <a:gd name="T10" fmla="*/ 179 w 179"/>
                  <a:gd name="T11" fmla="*/ 19 h 41"/>
                  <a:gd name="T12" fmla="*/ 159 w 179"/>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79" h="41">
                    <a:moveTo>
                      <a:pt x="159" y="0"/>
                    </a:moveTo>
                    <a:cubicBezTo>
                      <a:pt x="19" y="0"/>
                      <a:pt x="19" y="0"/>
                      <a:pt x="19" y="0"/>
                    </a:cubicBezTo>
                    <a:cubicBezTo>
                      <a:pt x="8" y="0"/>
                      <a:pt x="0" y="9"/>
                      <a:pt x="0" y="19"/>
                    </a:cubicBezTo>
                    <a:cubicBezTo>
                      <a:pt x="0" y="41"/>
                      <a:pt x="0" y="41"/>
                      <a:pt x="0" y="41"/>
                    </a:cubicBezTo>
                    <a:cubicBezTo>
                      <a:pt x="179" y="41"/>
                      <a:pt x="179" y="41"/>
                      <a:pt x="179" y="41"/>
                    </a:cubicBezTo>
                    <a:cubicBezTo>
                      <a:pt x="179" y="19"/>
                      <a:pt x="179" y="19"/>
                      <a:pt x="179" y="19"/>
                    </a:cubicBezTo>
                    <a:cubicBezTo>
                      <a:pt x="179" y="9"/>
                      <a:pt x="170" y="0"/>
                      <a:pt x="1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36">
                <a:extLst>
                  <a:ext uri="{FF2B5EF4-FFF2-40B4-BE49-F238E27FC236}">
                    <a16:creationId xmlns:a16="http://schemas.microsoft.com/office/drawing/2014/main" id="{86F2C501-BC3D-4415-B6A3-94FA6468E1EB}"/>
                  </a:ext>
                </a:extLst>
              </p:cNvPr>
              <p:cNvSpPr>
                <a:spLocks/>
              </p:cNvSpPr>
              <p:nvPr/>
            </p:nvSpPr>
            <p:spPr bwMode="gray">
              <a:xfrm>
                <a:off x="2814638" y="5275263"/>
                <a:ext cx="468313" cy="120650"/>
              </a:xfrm>
              <a:custGeom>
                <a:avLst/>
                <a:gdLst>
                  <a:gd name="T0" fmla="*/ 124 w 124"/>
                  <a:gd name="T1" fmla="*/ 20 h 32"/>
                  <a:gd name="T2" fmla="*/ 105 w 124"/>
                  <a:gd name="T3" fmla="*/ 0 h 32"/>
                  <a:gd name="T4" fmla="*/ 20 w 124"/>
                  <a:gd name="T5" fmla="*/ 0 h 32"/>
                  <a:gd name="T6" fmla="*/ 0 w 124"/>
                  <a:gd name="T7" fmla="*/ 20 h 32"/>
                  <a:gd name="T8" fmla="*/ 0 w 124"/>
                  <a:gd name="T9" fmla="*/ 32 h 32"/>
                  <a:gd name="T10" fmla="*/ 124 w 124"/>
                  <a:gd name="T11" fmla="*/ 32 h 32"/>
                  <a:gd name="T12" fmla="*/ 124 w 1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124" h="32">
                    <a:moveTo>
                      <a:pt x="124" y="20"/>
                    </a:moveTo>
                    <a:cubicBezTo>
                      <a:pt x="124" y="9"/>
                      <a:pt x="116" y="0"/>
                      <a:pt x="105" y="0"/>
                    </a:cubicBezTo>
                    <a:cubicBezTo>
                      <a:pt x="20" y="0"/>
                      <a:pt x="20" y="0"/>
                      <a:pt x="20" y="0"/>
                    </a:cubicBezTo>
                    <a:cubicBezTo>
                      <a:pt x="9" y="0"/>
                      <a:pt x="0" y="9"/>
                      <a:pt x="0" y="20"/>
                    </a:cubicBezTo>
                    <a:cubicBezTo>
                      <a:pt x="0" y="32"/>
                      <a:pt x="0" y="32"/>
                      <a:pt x="0" y="32"/>
                    </a:cubicBezTo>
                    <a:cubicBezTo>
                      <a:pt x="124" y="32"/>
                      <a:pt x="124" y="32"/>
                      <a:pt x="124" y="32"/>
                    </a:cubicBezTo>
                    <a:lnTo>
                      <a:pt x="12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37">
                <a:extLst>
                  <a:ext uri="{FF2B5EF4-FFF2-40B4-BE49-F238E27FC236}">
                    <a16:creationId xmlns:a16="http://schemas.microsoft.com/office/drawing/2014/main" id="{981565B3-8FDB-4464-975A-54B14779B171}"/>
                  </a:ext>
                </a:extLst>
              </p:cNvPr>
              <p:cNvSpPr>
                <a:spLocks/>
              </p:cNvSpPr>
              <p:nvPr/>
            </p:nvSpPr>
            <p:spPr bwMode="gray">
              <a:xfrm>
                <a:off x="2894013" y="4802188"/>
                <a:ext cx="473075" cy="434975"/>
              </a:xfrm>
              <a:custGeom>
                <a:avLst/>
                <a:gdLst>
                  <a:gd name="T0" fmla="*/ 48 w 125"/>
                  <a:gd name="T1" fmla="*/ 74 h 115"/>
                  <a:gd name="T2" fmla="*/ 114 w 125"/>
                  <a:gd name="T3" fmla="*/ 105 h 115"/>
                  <a:gd name="T4" fmla="*/ 122 w 125"/>
                  <a:gd name="T5" fmla="*/ 73 h 115"/>
                  <a:gd name="T6" fmla="*/ 39 w 125"/>
                  <a:gd name="T7" fmla="*/ 0 h 115"/>
                  <a:gd name="T8" fmla="*/ 8 w 125"/>
                  <a:gd name="T9" fmla="*/ 13 h 115"/>
                  <a:gd name="T10" fmla="*/ 48 w 125"/>
                  <a:gd name="T11" fmla="*/ 74 h 115"/>
                </a:gdLst>
                <a:ahLst/>
                <a:cxnLst>
                  <a:cxn ang="0">
                    <a:pos x="T0" y="T1"/>
                  </a:cxn>
                  <a:cxn ang="0">
                    <a:pos x="T2" y="T3"/>
                  </a:cxn>
                  <a:cxn ang="0">
                    <a:pos x="T4" y="T5"/>
                  </a:cxn>
                  <a:cxn ang="0">
                    <a:pos x="T6" y="T7"/>
                  </a:cxn>
                  <a:cxn ang="0">
                    <a:pos x="T8" y="T9"/>
                  </a:cxn>
                  <a:cxn ang="0">
                    <a:pos x="T10" y="T11"/>
                  </a:cxn>
                </a:cxnLst>
                <a:rect l="0" t="0" r="r" b="b"/>
                <a:pathLst>
                  <a:path w="125" h="115">
                    <a:moveTo>
                      <a:pt x="48" y="74"/>
                    </a:moveTo>
                    <a:cubicBezTo>
                      <a:pt x="86" y="107"/>
                      <a:pt x="103" y="115"/>
                      <a:pt x="114" y="105"/>
                    </a:cubicBezTo>
                    <a:cubicBezTo>
                      <a:pt x="125" y="95"/>
                      <a:pt x="110" y="87"/>
                      <a:pt x="122" y="73"/>
                    </a:cubicBezTo>
                    <a:cubicBezTo>
                      <a:pt x="39" y="0"/>
                      <a:pt x="39" y="0"/>
                      <a:pt x="39" y="0"/>
                    </a:cubicBezTo>
                    <a:cubicBezTo>
                      <a:pt x="27" y="14"/>
                      <a:pt x="16" y="0"/>
                      <a:pt x="8" y="13"/>
                    </a:cubicBezTo>
                    <a:cubicBezTo>
                      <a:pt x="0" y="25"/>
                      <a:pt x="9" y="41"/>
                      <a:pt x="4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38">
                <a:extLst>
                  <a:ext uri="{FF2B5EF4-FFF2-40B4-BE49-F238E27FC236}">
                    <a16:creationId xmlns:a16="http://schemas.microsoft.com/office/drawing/2014/main" id="{A0354680-D3AF-4207-821E-D34F2C8E2934}"/>
                  </a:ext>
                </a:extLst>
              </p:cNvPr>
              <p:cNvSpPr>
                <a:spLocks/>
              </p:cNvSpPr>
              <p:nvPr/>
            </p:nvSpPr>
            <p:spPr bwMode="gray">
              <a:xfrm>
                <a:off x="3378200" y="4241800"/>
                <a:ext cx="476250" cy="434975"/>
              </a:xfrm>
              <a:custGeom>
                <a:avLst/>
                <a:gdLst>
                  <a:gd name="T0" fmla="*/ 87 w 126"/>
                  <a:gd name="T1" fmla="*/ 114 h 115"/>
                  <a:gd name="T2" fmla="*/ 118 w 126"/>
                  <a:gd name="T3" fmla="*/ 102 h 115"/>
                  <a:gd name="T4" fmla="*/ 78 w 126"/>
                  <a:gd name="T5" fmla="*/ 41 h 115"/>
                  <a:gd name="T6" fmla="*/ 12 w 126"/>
                  <a:gd name="T7" fmla="*/ 10 h 115"/>
                  <a:gd name="T8" fmla="*/ 4 w 126"/>
                  <a:gd name="T9" fmla="*/ 42 h 115"/>
                  <a:gd name="T10" fmla="*/ 87 w 126"/>
                  <a:gd name="T11" fmla="*/ 114 h 115"/>
                </a:gdLst>
                <a:ahLst/>
                <a:cxnLst>
                  <a:cxn ang="0">
                    <a:pos x="T0" y="T1"/>
                  </a:cxn>
                  <a:cxn ang="0">
                    <a:pos x="T2" y="T3"/>
                  </a:cxn>
                  <a:cxn ang="0">
                    <a:pos x="T4" y="T5"/>
                  </a:cxn>
                  <a:cxn ang="0">
                    <a:pos x="T6" y="T7"/>
                  </a:cxn>
                  <a:cxn ang="0">
                    <a:pos x="T8" y="T9"/>
                  </a:cxn>
                  <a:cxn ang="0">
                    <a:pos x="T10" y="T11"/>
                  </a:cxn>
                </a:cxnLst>
                <a:rect l="0" t="0" r="r" b="b"/>
                <a:pathLst>
                  <a:path w="126" h="115">
                    <a:moveTo>
                      <a:pt x="87" y="114"/>
                    </a:moveTo>
                    <a:cubicBezTo>
                      <a:pt x="99" y="100"/>
                      <a:pt x="109" y="115"/>
                      <a:pt x="118" y="102"/>
                    </a:cubicBezTo>
                    <a:cubicBezTo>
                      <a:pt x="126" y="89"/>
                      <a:pt x="116" y="74"/>
                      <a:pt x="78" y="41"/>
                    </a:cubicBezTo>
                    <a:cubicBezTo>
                      <a:pt x="40" y="7"/>
                      <a:pt x="23" y="0"/>
                      <a:pt x="12" y="10"/>
                    </a:cubicBezTo>
                    <a:cubicBezTo>
                      <a:pt x="0" y="20"/>
                      <a:pt x="16" y="28"/>
                      <a:pt x="4" y="42"/>
                    </a:cubicBezTo>
                    <a:lnTo>
                      <a:pt x="8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39">
                <a:extLst>
                  <a:ext uri="{FF2B5EF4-FFF2-40B4-BE49-F238E27FC236}">
                    <a16:creationId xmlns:a16="http://schemas.microsoft.com/office/drawing/2014/main" id="{17204F27-C1B5-4ED4-A246-06D9190A2424}"/>
                  </a:ext>
                </a:extLst>
              </p:cNvPr>
              <p:cNvSpPr>
                <a:spLocks/>
              </p:cNvSpPr>
              <p:nvPr/>
            </p:nvSpPr>
            <p:spPr bwMode="gray">
              <a:xfrm>
                <a:off x="3071813" y="4433888"/>
                <a:ext cx="604838" cy="609600"/>
              </a:xfrm>
              <a:custGeom>
                <a:avLst/>
                <a:gdLst>
                  <a:gd name="T0" fmla="*/ 381 w 381"/>
                  <a:gd name="T1" fmla="*/ 172 h 384"/>
                  <a:gd name="T2" fmla="*/ 183 w 381"/>
                  <a:gd name="T3" fmla="*/ 0 h 384"/>
                  <a:gd name="T4" fmla="*/ 0 w 381"/>
                  <a:gd name="T5" fmla="*/ 210 h 384"/>
                  <a:gd name="T6" fmla="*/ 198 w 381"/>
                  <a:gd name="T7" fmla="*/ 384 h 384"/>
                  <a:gd name="T8" fmla="*/ 381 w 381"/>
                  <a:gd name="T9" fmla="*/ 172 h 384"/>
                </a:gdLst>
                <a:ahLst/>
                <a:cxnLst>
                  <a:cxn ang="0">
                    <a:pos x="T0" y="T1"/>
                  </a:cxn>
                  <a:cxn ang="0">
                    <a:pos x="T2" y="T3"/>
                  </a:cxn>
                  <a:cxn ang="0">
                    <a:pos x="T4" y="T5"/>
                  </a:cxn>
                  <a:cxn ang="0">
                    <a:pos x="T6" y="T7"/>
                  </a:cxn>
                  <a:cxn ang="0">
                    <a:pos x="T8" y="T9"/>
                  </a:cxn>
                </a:cxnLst>
                <a:rect l="0" t="0" r="r" b="b"/>
                <a:pathLst>
                  <a:path w="381" h="384">
                    <a:moveTo>
                      <a:pt x="381" y="172"/>
                    </a:moveTo>
                    <a:lnTo>
                      <a:pt x="183" y="0"/>
                    </a:lnTo>
                    <a:lnTo>
                      <a:pt x="0" y="210"/>
                    </a:lnTo>
                    <a:lnTo>
                      <a:pt x="198" y="384"/>
                    </a:lnTo>
                    <a:lnTo>
                      <a:pt x="381"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40">
                <a:extLst>
                  <a:ext uri="{FF2B5EF4-FFF2-40B4-BE49-F238E27FC236}">
                    <a16:creationId xmlns:a16="http://schemas.microsoft.com/office/drawing/2014/main" id="{BAD2CD36-2D43-4800-8A10-99A36216D210}"/>
                  </a:ext>
                </a:extLst>
              </p:cNvPr>
              <p:cNvSpPr>
                <a:spLocks/>
              </p:cNvSpPr>
              <p:nvPr/>
            </p:nvSpPr>
            <p:spPr bwMode="gray">
              <a:xfrm>
                <a:off x="3517900" y="4851400"/>
                <a:ext cx="642938" cy="588963"/>
              </a:xfrm>
              <a:custGeom>
                <a:avLst/>
                <a:gdLst>
                  <a:gd name="T0" fmla="*/ 157 w 170"/>
                  <a:gd name="T1" fmla="*/ 102 h 156"/>
                  <a:gd name="T2" fmla="*/ 130 w 170"/>
                  <a:gd name="T3" fmla="*/ 96 h 156"/>
                  <a:gd name="T4" fmla="*/ 98 w 170"/>
                  <a:gd name="T5" fmla="*/ 59 h 156"/>
                  <a:gd name="T6" fmla="*/ 24 w 170"/>
                  <a:gd name="T7" fmla="*/ 0 h 156"/>
                  <a:gd name="T8" fmla="*/ 0 w 170"/>
                  <a:gd name="T9" fmla="*/ 28 h 156"/>
                  <a:gd name="T10" fmla="*/ 68 w 170"/>
                  <a:gd name="T11" fmla="*/ 93 h 156"/>
                  <a:gd name="T12" fmla="*/ 109 w 170"/>
                  <a:gd name="T13" fmla="*/ 120 h 156"/>
                  <a:gd name="T14" fmla="*/ 119 w 170"/>
                  <a:gd name="T15" fmla="*/ 145 h 156"/>
                  <a:gd name="T16" fmla="*/ 159 w 170"/>
                  <a:gd name="T17" fmla="*/ 143 h 156"/>
                  <a:gd name="T18" fmla="*/ 157 w 170"/>
                  <a:gd name="T19" fmla="*/ 10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56">
                    <a:moveTo>
                      <a:pt x="157" y="102"/>
                    </a:moveTo>
                    <a:cubicBezTo>
                      <a:pt x="149" y="95"/>
                      <a:pt x="139" y="94"/>
                      <a:pt x="130" y="96"/>
                    </a:cubicBezTo>
                    <a:cubicBezTo>
                      <a:pt x="135" y="81"/>
                      <a:pt x="118" y="75"/>
                      <a:pt x="98" y="59"/>
                    </a:cubicBezTo>
                    <a:cubicBezTo>
                      <a:pt x="73" y="40"/>
                      <a:pt x="31" y="6"/>
                      <a:pt x="24" y="0"/>
                    </a:cubicBezTo>
                    <a:cubicBezTo>
                      <a:pt x="0" y="28"/>
                      <a:pt x="0" y="28"/>
                      <a:pt x="0" y="28"/>
                    </a:cubicBezTo>
                    <a:cubicBezTo>
                      <a:pt x="6" y="34"/>
                      <a:pt x="46" y="71"/>
                      <a:pt x="68" y="93"/>
                    </a:cubicBezTo>
                    <a:cubicBezTo>
                      <a:pt x="87" y="111"/>
                      <a:pt x="95" y="127"/>
                      <a:pt x="109" y="120"/>
                    </a:cubicBezTo>
                    <a:cubicBezTo>
                      <a:pt x="108" y="129"/>
                      <a:pt x="111" y="139"/>
                      <a:pt x="119" y="145"/>
                    </a:cubicBezTo>
                    <a:cubicBezTo>
                      <a:pt x="131" y="156"/>
                      <a:pt x="149" y="155"/>
                      <a:pt x="159" y="143"/>
                    </a:cubicBezTo>
                    <a:cubicBezTo>
                      <a:pt x="170" y="131"/>
                      <a:pt x="169" y="113"/>
                      <a:pt x="15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9" name="Freeform 41">
              <a:extLst>
                <a:ext uri="{FF2B5EF4-FFF2-40B4-BE49-F238E27FC236}">
                  <a16:creationId xmlns:a16="http://schemas.microsoft.com/office/drawing/2014/main" id="{915FE883-D458-4034-9457-31DB42020F26}"/>
                </a:ext>
              </a:extLst>
            </p:cNvPr>
            <p:cNvSpPr>
              <a:spLocks noEditPoints="1"/>
            </p:cNvSpPr>
            <p:nvPr/>
          </p:nvSpPr>
          <p:spPr bwMode="gray">
            <a:xfrm>
              <a:off x="-2185751" y="3292425"/>
              <a:ext cx="764280" cy="76183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
        <p:nvSpPr>
          <p:cNvPr id="147" name="テキスト ボックス 146"/>
          <p:cNvSpPr txBox="1"/>
          <p:nvPr/>
        </p:nvSpPr>
        <p:spPr bwMode="gray">
          <a:xfrm>
            <a:off x="2858068" y="4904884"/>
            <a:ext cx="800219" cy="215444"/>
          </a:xfrm>
          <a:prstGeom prst="rect">
            <a:avLst/>
          </a:prstGeom>
          <a:noFill/>
        </p:spPr>
        <p:txBody>
          <a:bodyPr wrap="none" rtlCol="0">
            <a:spAutoFit/>
          </a:bodyPr>
          <a:lstStyle/>
          <a:p>
            <a:pPr algn="ctr"/>
            <a:r>
              <a:rPr kumimoji="1" lang="ja-JP" altLang="en-US" sz="800" b="1" dirty="0" smtClean="0"/>
              <a:t>日常生活賠償</a:t>
            </a:r>
            <a:endParaRPr kumimoji="1" lang="ja-JP" altLang="en-US" sz="800" b="1" dirty="0"/>
          </a:p>
        </p:txBody>
      </p:sp>
      <p:sp>
        <p:nvSpPr>
          <p:cNvPr id="148" name="テキスト ボックス 147"/>
          <p:cNvSpPr txBox="1"/>
          <p:nvPr/>
        </p:nvSpPr>
        <p:spPr bwMode="gray">
          <a:xfrm>
            <a:off x="1850905" y="4800824"/>
            <a:ext cx="1082348" cy="338554"/>
          </a:xfrm>
          <a:prstGeom prst="rect">
            <a:avLst/>
          </a:prstGeom>
          <a:noFill/>
        </p:spPr>
        <p:txBody>
          <a:bodyPr wrap="none" rtlCol="0">
            <a:spAutoFit/>
          </a:bodyPr>
          <a:lstStyle/>
          <a:p>
            <a:pPr algn="ctr"/>
            <a:r>
              <a:rPr kumimoji="1" lang="ja-JP" altLang="en-US" sz="800" b="1" dirty="0" smtClean="0"/>
              <a:t>病気とケガ補償コース</a:t>
            </a:r>
            <a:endParaRPr kumimoji="1" lang="en-US" altLang="ja-JP" sz="800" b="1" dirty="0" smtClean="0"/>
          </a:p>
          <a:p>
            <a:pPr algn="ctr"/>
            <a:r>
              <a:rPr kumimoji="1" lang="ja-JP" altLang="en-US" sz="800" b="1" dirty="0" smtClean="0"/>
              <a:t>＜</a:t>
            </a:r>
            <a:r>
              <a:rPr kumimoji="1" lang="ja-JP" altLang="en-US" sz="800" b="1" dirty="0"/>
              <a:t>本人型</a:t>
            </a:r>
            <a:r>
              <a:rPr kumimoji="1" lang="ja-JP" altLang="en-US" sz="800" b="1" dirty="0" smtClean="0"/>
              <a:t>＞</a:t>
            </a:r>
            <a:endParaRPr kumimoji="1" lang="ja-JP" altLang="en-US" sz="800" b="1" dirty="0"/>
          </a:p>
        </p:txBody>
      </p:sp>
      <p:sp>
        <p:nvSpPr>
          <p:cNvPr id="149" name="フリーフォーム 148"/>
          <p:cNvSpPr/>
          <p:nvPr/>
        </p:nvSpPr>
        <p:spPr bwMode="gray">
          <a:xfrm rot="16200000">
            <a:off x="2749151" y="5296920"/>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フリーフォーム 153"/>
          <p:cNvSpPr/>
          <p:nvPr/>
        </p:nvSpPr>
        <p:spPr bwMode="gray">
          <a:xfrm rot="16200000">
            <a:off x="3661584" y="5296920"/>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bwMode="gray">
          <a:xfrm>
            <a:off x="2073912" y="5860807"/>
            <a:ext cx="683200" cy="276999"/>
          </a:xfrm>
          <a:prstGeom prst="rect">
            <a:avLst/>
          </a:prstGeom>
          <a:noFill/>
        </p:spPr>
        <p:txBody>
          <a:bodyPr wrap="none" rtlCol="0">
            <a:spAutoFit/>
          </a:bodyPr>
          <a:lstStyle/>
          <a:p>
            <a:pPr algn="ctr"/>
            <a:r>
              <a:rPr kumimoji="1" lang="en-US" altLang="ja-JP" sz="1200" dirty="0" smtClean="0"/>
              <a:t>A2×5</a:t>
            </a:r>
            <a:r>
              <a:rPr kumimoji="1" lang="ja-JP" altLang="en-US" sz="800" dirty="0" smtClean="0"/>
              <a:t>口</a:t>
            </a:r>
            <a:endParaRPr kumimoji="1" lang="ja-JP" altLang="en-US" sz="1200" dirty="0"/>
          </a:p>
        </p:txBody>
      </p:sp>
      <p:sp>
        <p:nvSpPr>
          <p:cNvPr id="156" name="テキスト ボックス 155"/>
          <p:cNvSpPr txBox="1"/>
          <p:nvPr/>
        </p:nvSpPr>
        <p:spPr bwMode="gray">
          <a:xfrm>
            <a:off x="1998979" y="4624872"/>
            <a:ext cx="811441" cy="230832"/>
          </a:xfrm>
          <a:prstGeom prst="rect">
            <a:avLst/>
          </a:prstGeom>
          <a:noFill/>
        </p:spPr>
        <p:txBody>
          <a:bodyPr wrap="none" rtlCol="0">
            <a:spAutoFit/>
          </a:bodyPr>
          <a:lstStyle/>
          <a:p>
            <a:r>
              <a:rPr kumimoji="1" lang="en-US" altLang="ja-JP" sz="900" b="1" dirty="0" smtClean="0"/>
              <a:t>【</a:t>
            </a:r>
            <a:r>
              <a:rPr kumimoji="1" lang="ja-JP" altLang="en-US" sz="900" b="1" dirty="0" smtClean="0"/>
              <a:t>基本コース</a:t>
            </a:r>
            <a:r>
              <a:rPr kumimoji="1" lang="en-US" altLang="ja-JP" sz="900" b="1" dirty="0" smtClean="0"/>
              <a:t>】</a:t>
            </a:r>
            <a:endParaRPr kumimoji="1" lang="ja-JP" altLang="en-US" sz="900" b="1" dirty="0"/>
          </a:p>
        </p:txBody>
      </p:sp>
      <p:sp>
        <p:nvSpPr>
          <p:cNvPr id="157" name="テキスト ボックス 156"/>
          <p:cNvSpPr txBox="1"/>
          <p:nvPr/>
        </p:nvSpPr>
        <p:spPr bwMode="gray">
          <a:xfrm>
            <a:off x="2859332" y="4624872"/>
            <a:ext cx="748923" cy="230832"/>
          </a:xfrm>
          <a:prstGeom prst="rect">
            <a:avLst/>
          </a:prstGeom>
          <a:noFill/>
        </p:spPr>
        <p:txBody>
          <a:bodyPr wrap="none" rtlCol="0">
            <a:spAutoFit/>
          </a:bodyPr>
          <a:lstStyle/>
          <a:p>
            <a:r>
              <a:rPr kumimoji="1" lang="en-US" altLang="ja-JP" sz="900" b="1" dirty="0" smtClean="0"/>
              <a:t>【</a:t>
            </a:r>
            <a:r>
              <a:rPr kumimoji="1" lang="ja-JP" altLang="en-US" sz="900" b="1" dirty="0" smtClean="0"/>
              <a:t>オプション</a:t>
            </a:r>
            <a:r>
              <a:rPr kumimoji="1" lang="en-US" altLang="ja-JP" sz="900" b="1" dirty="0" smtClean="0"/>
              <a:t>】</a:t>
            </a:r>
            <a:endParaRPr kumimoji="1" lang="ja-JP" altLang="en-US" sz="900" b="1" dirty="0"/>
          </a:p>
        </p:txBody>
      </p:sp>
      <p:sp>
        <p:nvSpPr>
          <p:cNvPr id="159" name="テキスト ボックス 158"/>
          <p:cNvSpPr txBox="1"/>
          <p:nvPr/>
        </p:nvSpPr>
        <p:spPr bwMode="gray">
          <a:xfrm>
            <a:off x="3098108" y="5860807"/>
            <a:ext cx="354585" cy="276999"/>
          </a:xfrm>
          <a:prstGeom prst="rect">
            <a:avLst/>
          </a:prstGeom>
          <a:noFill/>
        </p:spPr>
        <p:txBody>
          <a:bodyPr wrap="none" rtlCol="0">
            <a:spAutoFit/>
          </a:bodyPr>
          <a:lstStyle/>
          <a:p>
            <a:pPr algn="ctr"/>
            <a:r>
              <a:rPr kumimoji="1" lang="en-US" altLang="ja-JP" sz="1200" dirty="0" smtClean="0"/>
              <a:t>L2</a:t>
            </a:r>
            <a:endParaRPr kumimoji="1" lang="ja-JP" altLang="en-US" sz="1200" dirty="0"/>
          </a:p>
        </p:txBody>
      </p:sp>
      <p:grpSp>
        <p:nvGrpSpPr>
          <p:cNvPr id="41" name="グループ化 40"/>
          <p:cNvGrpSpPr/>
          <p:nvPr/>
        </p:nvGrpSpPr>
        <p:grpSpPr bwMode="gray">
          <a:xfrm>
            <a:off x="3959534" y="5111777"/>
            <a:ext cx="557583" cy="556243"/>
            <a:chOff x="4564323" y="4950804"/>
            <a:chExt cx="764280" cy="762443"/>
          </a:xfrm>
        </p:grpSpPr>
        <p:grpSp>
          <p:nvGrpSpPr>
            <p:cNvPr id="161" name="グループ化 160">
              <a:extLst>
                <a:ext uri="{FF2B5EF4-FFF2-40B4-BE49-F238E27FC236}">
                  <a16:creationId xmlns:a16="http://schemas.microsoft.com/office/drawing/2014/main" id="{670175EC-121B-4504-B3DD-5919E564A17D}"/>
                </a:ext>
              </a:extLst>
            </p:cNvPr>
            <p:cNvGrpSpPr/>
            <p:nvPr/>
          </p:nvGrpSpPr>
          <p:grpSpPr bwMode="gray">
            <a:xfrm>
              <a:off x="4742533" y="5059812"/>
              <a:ext cx="337435" cy="587295"/>
              <a:chOff x="2641601" y="6219825"/>
              <a:chExt cx="874713" cy="1522413"/>
            </a:xfrm>
            <a:solidFill>
              <a:srgbClr val="FF5050"/>
            </a:solidFill>
          </p:grpSpPr>
          <p:sp>
            <p:nvSpPr>
              <p:cNvPr id="162" name="Freeform 51">
                <a:extLst>
                  <a:ext uri="{FF2B5EF4-FFF2-40B4-BE49-F238E27FC236}">
                    <a16:creationId xmlns:a16="http://schemas.microsoft.com/office/drawing/2014/main" id="{05582780-74ED-4340-84A5-DBA667967D12}"/>
                  </a:ext>
                </a:extLst>
              </p:cNvPr>
              <p:cNvSpPr>
                <a:spLocks/>
              </p:cNvSpPr>
              <p:nvPr/>
            </p:nvSpPr>
            <p:spPr bwMode="gray">
              <a:xfrm>
                <a:off x="2865438" y="6350000"/>
                <a:ext cx="276225" cy="276225"/>
              </a:xfrm>
              <a:custGeom>
                <a:avLst/>
                <a:gdLst>
                  <a:gd name="T0" fmla="*/ 70 w 73"/>
                  <a:gd name="T1" fmla="*/ 41 h 73"/>
                  <a:gd name="T2" fmla="*/ 40 w 73"/>
                  <a:gd name="T3" fmla="*/ 3 h 73"/>
                  <a:gd name="T4" fmla="*/ 2 w 73"/>
                  <a:gd name="T5" fmla="*/ 33 h 73"/>
                  <a:gd name="T6" fmla="*/ 32 w 73"/>
                  <a:gd name="T7" fmla="*/ 71 h 73"/>
                  <a:gd name="T8" fmla="*/ 70 w 73"/>
                  <a:gd name="T9" fmla="*/ 41 h 73"/>
                </a:gdLst>
                <a:ahLst/>
                <a:cxnLst>
                  <a:cxn ang="0">
                    <a:pos x="T0" y="T1"/>
                  </a:cxn>
                  <a:cxn ang="0">
                    <a:pos x="T2" y="T3"/>
                  </a:cxn>
                  <a:cxn ang="0">
                    <a:pos x="T4" y="T5"/>
                  </a:cxn>
                  <a:cxn ang="0">
                    <a:pos x="T6" y="T7"/>
                  </a:cxn>
                  <a:cxn ang="0">
                    <a:pos x="T8" y="T9"/>
                  </a:cxn>
                </a:cxnLst>
                <a:rect l="0" t="0" r="r" b="b"/>
                <a:pathLst>
                  <a:path w="73" h="73">
                    <a:moveTo>
                      <a:pt x="70" y="41"/>
                    </a:moveTo>
                    <a:cubicBezTo>
                      <a:pt x="73" y="22"/>
                      <a:pt x="59" y="5"/>
                      <a:pt x="40" y="3"/>
                    </a:cubicBezTo>
                    <a:cubicBezTo>
                      <a:pt x="22" y="0"/>
                      <a:pt x="4" y="14"/>
                      <a:pt x="2" y="33"/>
                    </a:cubicBezTo>
                    <a:cubicBezTo>
                      <a:pt x="0" y="51"/>
                      <a:pt x="13" y="69"/>
                      <a:pt x="32" y="71"/>
                    </a:cubicBezTo>
                    <a:cubicBezTo>
                      <a:pt x="51" y="73"/>
                      <a:pt x="68" y="60"/>
                      <a:pt x="7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52">
                <a:extLst>
                  <a:ext uri="{FF2B5EF4-FFF2-40B4-BE49-F238E27FC236}">
                    <a16:creationId xmlns:a16="http://schemas.microsoft.com/office/drawing/2014/main" id="{6CBE0B55-4790-433C-A258-02C75B977022}"/>
                  </a:ext>
                </a:extLst>
              </p:cNvPr>
              <p:cNvSpPr>
                <a:spLocks/>
              </p:cNvSpPr>
              <p:nvPr/>
            </p:nvSpPr>
            <p:spPr bwMode="gray">
              <a:xfrm>
                <a:off x="3035301" y="6219825"/>
                <a:ext cx="481013" cy="1522413"/>
              </a:xfrm>
              <a:custGeom>
                <a:avLst/>
                <a:gdLst>
                  <a:gd name="T0" fmla="*/ 111 w 127"/>
                  <a:gd name="T1" fmla="*/ 181 h 402"/>
                  <a:gd name="T2" fmla="*/ 79 w 127"/>
                  <a:gd name="T3" fmla="*/ 121 h 402"/>
                  <a:gd name="T4" fmla="*/ 78 w 127"/>
                  <a:gd name="T5" fmla="*/ 111 h 402"/>
                  <a:gd name="T6" fmla="*/ 98 w 127"/>
                  <a:gd name="T7" fmla="*/ 83 h 402"/>
                  <a:gd name="T8" fmla="*/ 109 w 127"/>
                  <a:gd name="T9" fmla="*/ 55 h 402"/>
                  <a:gd name="T10" fmla="*/ 97 w 127"/>
                  <a:gd name="T11" fmla="*/ 42 h 402"/>
                  <a:gd name="T12" fmla="*/ 61 w 127"/>
                  <a:gd name="T13" fmla="*/ 13 h 402"/>
                  <a:gd name="T14" fmla="*/ 51 w 127"/>
                  <a:gd name="T15" fmla="*/ 5 h 402"/>
                  <a:gd name="T16" fmla="*/ 33 w 127"/>
                  <a:gd name="T17" fmla="*/ 6 h 402"/>
                  <a:gd name="T18" fmla="*/ 32 w 127"/>
                  <a:gd name="T19" fmla="*/ 22 h 402"/>
                  <a:gd name="T20" fmla="*/ 19 w 127"/>
                  <a:gd name="T21" fmla="*/ 35 h 402"/>
                  <a:gd name="T22" fmla="*/ 27 w 127"/>
                  <a:gd name="T23" fmla="*/ 44 h 402"/>
                  <a:gd name="T24" fmla="*/ 40 w 127"/>
                  <a:gd name="T25" fmla="*/ 31 h 402"/>
                  <a:gd name="T26" fmla="*/ 71 w 127"/>
                  <a:gd name="T27" fmla="*/ 61 h 402"/>
                  <a:gd name="T28" fmla="*/ 46 w 127"/>
                  <a:gd name="T29" fmla="*/ 88 h 402"/>
                  <a:gd name="T30" fmla="*/ 7 w 127"/>
                  <a:gd name="T31" fmla="*/ 148 h 402"/>
                  <a:gd name="T32" fmla="*/ 33 w 127"/>
                  <a:gd name="T33" fmla="*/ 215 h 402"/>
                  <a:gd name="T34" fmla="*/ 25 w 127"/>
                  <a:gd name="T35" fmla="*/ 299 h 402"/>
                  <a:gd name="T36" fmla="*/ 25 w 127"/>
                  <a:gd name="T37" fmla="*/ 300 h 402"/>
                  <a:gd name="T38" fmla="*/ 3 w 127"/>
                  <a:gd name="T39" fmla="*/ 377 h 402"/>
                  <a:gd name="T40" fmla="*/ 13 w 127"/>
                  <a:gd name="T41" fmla="*/ 397 h 402"/>
                  <a:gd name="T42" fmla="*/ 33 w 127"/>
                  <a:gd name="T43" fmla="*/ 386 h 402"/>
                  <a:gd name="T44" fmla="*/ 59 w 127"/>
                  <a:gd name="T45" fmla="*/ 315 h 402"/>
                  <a:gd name="T46" fmla="*/ 60 w 127"/>
                  <a:gd name="T47" fmla="*/ 313 h 402"/>
                  <a:gd name="T48" fmla="*/ 61 w 127"/>
                  <a:gd name="T49" fmla="*/ 312 h 402"/>
                  <a:gd name="T50" fmla="*/ 75 w 127"/>
                  <a:gd name="T51" fmla="*/ 244 h 402"/>
                  <a:gd name="T52" fmla="*/ 76 w 127"/>
                  <a:gd name="T53" fmla="*/ 238 h 402"/>
                  <a:gd name="T54" fmla="*/ 69 w 127"/>
                  <a:gd name="T55" fmla="*/ 304 h 402"/>
                  <a:gd name="T56" fmla="*/ 69 w 127"/>
                  <a:gd name="T57" fmla="*/ 308 h 402"/>
                  <a:gd name="T58" fmla="*/ 72 w 127"/>
                  <a:gd name="T59" fmla="*/ 384 h 402"/>
                  <a:gd name="T60" fmla="*/ 89 w 127"/>
                  <a:gd name="T61" fmla="*/ 402 h 402"/>
                  <a:gd name="T62" fmla="*/ 107 w 127"/>
                  <a:gd name="T63" fmla="*/ 384 h 402"/>
                  <a:gd name="T64" fmla="*/ 111 w 127"/>
                  <a:gd name="T65" fmla="*/ 311 h 402"/>
                  <a:gd name="T66" fmla="*/ 122 w 127"/>
                  <a:gd name="T67" fmla="*/ 243 h 402"/>
                  <a:gd name="T68" fmla="*/ 111 w 127"/>
                  <a:gd name="T69" fmla="*/ 18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402">
                    <a:moveTo>
                      <a:pt x="111" y="181"/>
                    </a:moveTo>
                    <a:cubicBezTo>
                      <a:pt x="95" y="155"/>
                      <a:pt x="82" y="126"/>
                      <a:pt x="79" y="121"/>
                    </a:cubicBezTo>
                    <a:cubicBezTo>
                      <a:pt x="77" y="117"/>
                      <a:pt x="77" y="115"/>
                      <a:pt x="78" y="111"/>
                    </a:cubicBezTo>
                    <a:cubicBezTo>
                      <a:pt x="85" y="102"/>
                      <a:pt x="92" y="93"/>
                      <a:pt x="98" y="83"/>
                    </a:cubicBezTo>
                    <a:cubicBezTo>
                      <a:pt x="104" y="75"/>
                      <a:pt x="113" y="66"/>
                      <a:pt x="109" y="55"/>
                    </a:cubicBezTo>
                    <a:cubicBezTo>
                      <a:pt x="108" y="49"/>
                      <a:pt x="102" y="46"/>
                      <a:pt x="97" y="42"/>
                    </a:cubicBezTo>
                    <a:cubicBezTo>
                      <a:pt x="85" y="33"/>
                      <a:pt x="73" y="23"/>
                      <a:pt x="61" y="13"/>
                    </a:cubicBezTo>
                    <a:cubicBezTo>
                      <a:pt x="58" y="10"/>
                      <a:pt x="55" y="8"/>
                      <a:pt x="51" y="5"/>
                    </a:cubicBezTo>
                    <a:cubicBezTo>
                      <a:pt x="46" y="0"/>
                      <a:pt x="37" y="1"/>
                      <a:pt x="33" y="6"/>
                    </a:cubicBezTo>
                    <a:cubicBezTo>
                      <a:pt x="28" y="11"/>
                      <a:pt x="28" y="17"/>
                      <a:pt x="32" y="22"/>
                    </a:cubicBezTo>
                    <a:cubicBezTo>
                      <a:pt x="19" y="35"/>
                      <a:pt x="19" y="35"/>
                      <a:pt x="19" y="35"/>
                    </a:cubicBezTo>
                    <a:cubicBezTo>
                      <a:pt x="22" y="38"/>
                      <a:pt x="25" y="41"/>
                      <a:pt x="27" y="44"/>
                    </a:cubicBezTo>
                    <a:cubicBezTo>
                      <a:pt x="40" y="31"/>
                      <a:pt x="40" y="31"/>
                      <a:pt x="40" y="31"/>
                    </a:cubicBezTo>
                    <a:cubicBezTo>
                      <a:pt x="71" y="61"/>
                      <a:pt x="71" y="61"/>
                      <a:pt x="71" y="61"/>
                    </a:cubicBezTo>
                    <a:cubicBezTo>
                      <a:pt x="46" y="88"/>
                      <a:pt x="46" y="88"/>
                      <a:pt x="46" y="88"/>
                    </a:cubicBezTo>
                    <a:cubicBezTo>
                      <a:pt x="32" y="101"/>
                      <a:pt x="0" y="121"/>
                      <a:pt x="7" y="148"/>
                    </a:cubicBezTo>
                    <a:cubicBezTo>
                      <a:pt x="13" y="169"/>
                      <a:pt x="33" y="205"/>
                      <a:pt x="33" y="215"/>
                    </a:cubicBezTo>
                    <a:cubicBezTo>
                      <a:pt x="33" y="229"/>
                      <a:pt x="25" y="299"/>
                      <a:pt x="25" y="299"/>
                    </a:cubicBezTo>
                    <a:cubicBezTo>
                      <a:pt x="25" y="300"/>
                      <a:pt x="25" y="300"/>
                      <a:pt x="25" y="300"/>
                    </a:cubicBezTo>
                    <a:cubicBezTo>
                      <a:pt x="3" y="377"/>
                      <a:pt x="3" y="377"/>
                      <a:pt x="3" y="377"/>
                    </a:cubicBezTo>
                    <a:cubicBezTo>
                      <a:pt x="0" y="385"/>
                      <a:pt x="5" y="394"/>
                      <a:pt x="13" y="397"/>
                    </a:cubicBezTo>
                    <a:cubicBezTo>
                      <a:pt x="21" y="399"/>
                      <a:pt x="30" y="394"/>
                      <a:pt x="33" y="386"/>
                    </a:cubicBezTo>
                    <a:cubicBezTo>
                      <a:pt x="59" y="315"/>
                      <a:pt x="59" y="315"/>
                      <a:pt x="59" y="315"/>
                    </a:cubicBezTo>
                    <a:cubicBezTo>
                      <a:pt x="60" y="314"/>
                      <a:pt x="60" y="313"/>
                      <a:pt x="60" y="313"/>
                    </a:cubicBezTo>
                    <a:cubicBezTo>
                      <a:pt x="61" y="312"/>
                      <a:pt x="61" y="312"/>
                      <a:pt x="61" y="312"/>
                    </a:cubicBezTo>
                    <a:cubicBezTo>
                      <a:pt x="61" y="310"/>
                      <a:pt x="75" y="244"/>
                      <a:pt x="75" y="244"/>
                    </a:cubicBezTo>
                    <a:cubicBezTo>
                      <a:pt x="76" y="238"/>
                      <a:pt x="76" y="238"/>
                      <a:pt x="76" y="238"/>
                    </a:cubicBezTo>
                    <a:cubicBezTo>
                      <a:pt x="69" y="304"/>
                      <a:pt x="69" y="304"/>
                      <a:pt x="69" y="304"/>
                    </a:cubicBezTo>
                    <a:cubicBezTo>
                      <a:pt x="69" y="306"/>
                      <a:pt x="69" y="307"/>
                      <a:pt x="69" y="308"/>
                    </a:cubicBezTo>
                    <a:cubicBezTo>
                      <a:pt x="72" y="384"/>
                      <a:pt x="72" y="384"/>
                      <a:pt x="72" y="384"/>
                    </a:cubicBezTo>
                    <a:cubicBezTo>
                      <a:pt x="72" y="394"/>
                      <a:pt x="80" y="402"/>
                      <a:pt x="89" y="402"/>
                    </a:cubicBezTo>
                    <a:cubicBezTo>
                      <a:pt x="99" y="402"/>
                      <a:pt x="107" y="394"/>
                      <a:pt x="107" y="384"/>
                    </a:cubicBezTo>
                    <a:cubicBezTo>
                      <a:pt x="111" y="311"/>
                      <a:pt x="111" y="311"/>
                      <a:pt x="111" y="311"/>
                    </a:cubicBezTo>
                    <a:cubicBezTo>
                      <a:pt x="122" y="243"/>
                      <a:pt x="122" y="243"/>
                      <a:pt x="122" y="243"/>
                    </a:cubicBezTo>
                    <a:cubicBezTo>
                      <a:pt x="124" y="222"/>
                      <a:pt x="127" y="207"/>
                      <a:pt x="11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53">
                <a:extLst>
                  <a:ext uri="{FF2B5EF4-FFF2-40B4-BE49-F238E27FC236}">
                    <a16:creationId xmlns:a16="http://schemas.microsoft.com/office/drawing/2014/main" id="{33413991-C085-46D9-AFD6-BBBFDECFD67B}"/>
                  </a:ext>
                </a:extLst>
              </p:cNvPr>
              <p:cNvSpPr>
                <a:spLocks/>
              </p:cNvSpPr>
              <p:nvPr/>
            </p:nvSpPr>
            <p:spPr bwMode="gray">
              <a:xfrm>
                <a:off x="2641601" y="6599238"/>
                <a:ext cx="265113" cy="401638"/>
              </a:xfrm>
              <a:custGeom>
                <a:avLst/>
                <a:gdLst>
                  <a:gd name="T0" fmla="*/ 61 w 70"/>
                  <a:gd name="T1" fmla="*/ 0 h 106"/>
                  <a:gd name="T2" fmla="*/ 4 w 70"/>
                  <a:gd name="T3" fmla="*/ 60 h 106"/>
                  <a:gd name="T4" fmla="*/ 2 w 70"/>
                  <a:gd name="T5" fmla="*/ 71 h 106"/>
                  <a:gd name="T6" fmla="*/ 17 w 70"/>
                  <a:gd name="T7" fmla="*/ 100 h 106"/>
                  <a:gd name="T8" fmla="*/ 22 w 70"/>
                  <a:gd name="T9" fmla="*/ 105 h 106"/>
                  <a:gd name="T10" fmla="*/ 30 w 70"/>
                  <a:gd name="T11" fmla="*/ 104 h 106"/>
                  <a:gd name="T12" fmla="*/ 41 w 70"/>
                  <a:gd name="T13" fmla="*/ 96 h 106"/>
                  <a:gd name="T14" fmla="*/ 44 w 70"/>
                  <a:gd name="T15" fmla="*/ 90 h 106"/>
                  <a:gd name="T16" fmla="*/ 42 w 70"/>
                  <a:gd name="T17" fmla="*/ 83 h 106"/>
                  <a:gd name="T18" fmla="*/ 23 w 70"/>
                  <a:gd name="T19" fmla="*/ 57 h 106"/>
                  <a:gd name="T20" fmla="*/ 70 w 70"/>
                  <a:gd name="T21" fmla="*/ 8 h 106"/>
                  <a:gd name="T22" fmla="*/ 61 w 70"/>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06">
                    <a:moveTo>
                      <a:pt x="61" y="0"/>
                    </a:moveTo>
                    <a:cubicBezTo>
                      <a:pt x="4" y="60"/>
                      <a:pt x="4" y="60"/>
                      <a:pt x="4" y="60"/>
                    </a:cubicBezTo>
                    <a:cubicBezTo>
                      <a:pt x="1" y="63"/>
                      <a:pt x="0" y="67"/>
                      <a:pt x="2" y="71"/>
                    </a:cubicBezTo>
                    <a:cubicBezTo>
                      <a:pt x="17" y="100"/>
                      <a:pt x="17" y="100"/>
                      <a:pt x="17" y="100"/>
                    </a:cubicBezTo>
                    <a:cubicBezTo>
                      <a:pt x="18" y="103"/>
                      <a:pt x="20" y="104"/>
                      <a:pt x="22" y="105"/>
                    </a:cubicBezTo>
                    <a:cubicBezTo>
                      <a:pt x="25" y="106"/>
                      <a:pt x="28" y="105"/>
                      <a:pt x="30" y="104"/>
                    </a:cubicBezTo>
                    <a:cubicBezTo>
                      <a:pt x="41" y="96"/>
                      <a:pt x="41" y="96"/>
                      <a:pt x="41" y="96"/>
                    </a:cubicBezTo>
                    <a:cubicBezTo>
                      <a:pt x="43" y="95"/>
                      <a:pt x="44" y="93"/>
                      <a:pt x="44" y="90"/>
                    </a:cubicBezTo>
                    <a:cubicBezTo>
                      <a:pt x="45" y="88"/>
                      <a:pt x="44" y="85"/>
                      <a:pt x="42" y="83"/>
                    </a:cubicBezTo>
                    <a:cubicBezTo>
                      <a:pt x="23" y="57"/>
                      <a:pt x="23" y="57"/>
                      <a:pt x="23" y="57"/>
                    </a:cubicBezTo>
                    <a:cubicBezTo>
                      <a:pt x="70" y="8"/>
                      <a:pt x="70" y="8"/>
                      <a:pt x="70" y="8"/>
                    </a:cubicBezTo>
                    <a:cubicBezTo>
                      <a:pt x="66" y="6"/>
                      <a:pt x="64" y="3"/>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65" name="Freeform 54">
              <a:extLst>
                <a:ext uri="{FF2B5EF4-FFF2-40B4-BE49-F238E27FC236}">
                  <a16:creationId xmlns:a16="http://schemas.microsoft.com/office/drawing/2014/main" id="{B691986C-FFEE-432B-9AF3-673AB3D8182E}"/>
                </a:ext>
              </a:extLst>
            </p:cNvPr>
            <p:cNvSpPr>
              <a:spLocks noEditPoints="1"/>
            </p:cNvSpPr>
            <p:nvPr/>
          </p:nvSpPr>
          <p:spPr bwMode="gray">
            <a:xfrm>
              <a:off x="4564323" y="4950804"/>
              <a:ext cx="764280" cy="762443"/>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2" name="グループ化 41"/>
          <p:cNvGrpSpPr/>
          <p:nvPr/>
        </p:nvGrpSpPr>
        <p:grpSpPr bwMode="gray">
          <a:xfrm>
            <a:off x="4925679" y="5103615"/>
            <a:ext cx="557583" cy="556242"/>
            <a:chOff x="5730375" y="4942642"/>
            <a:chExt cx="764280" cy="762442"/>
          </a:xfrm>
        </p:grpSpPr>
        <p:grpSp>
          <p:nvGrpSpPr>
            <p:cNvPr id="166" name="グループ化 165">
              <a:extLst>
                <a:ext uri="{FF2B5EF4-FFF2-40B4-BE49-F238E27FC236}">
                  <a16:creationId xmlns:a16="http://schemas.microsoft.com/office/drawing/2014/main" id="{C806BE43-CCC0-43B6-A333-770EB77EB694}"/>
                </a:ext>
              </a:extLst>
            </p:cNvPr>
            <p:cNvGrpSpPr/>
            <p:nvPr/>
          </p:nvGrpSpPr>
          <p:grpSpPr bwMode="gray">
            <a:xfrm>
              <a:off x="5838771" y="5231696"/>
              <a:ext cx="535853" cy="306814"/>
              <a:chOff x="1936751" y="6865938"/>
              <a:chExt cx="1389063" cy="795337"/>
            </a:xfrm>
            <a:solidFill>
              <a:srgbClr val="FF5050"/>
            </a:solidFill>
          </p:grpSpPr>
          <p:sp>
            <p:nvSpPr>
              <p:cNvPr id="167" name="Freeform 58">
                <a:extLst>
                  <a:ext uri="{FF2B5EF4-FFF2-40B4-BE49-F238E27FC236}">
                    <a16:creationId xmlns:a16="http://schemas.microsoft.com/office/drawing/2014/main" id="{218F4557-9561-4E0A-9904-B2DDE293E832}"/>
                  </a:ext>
                </a:extLst>
              </p:cNvPr>
              <p:cNvSpPr>
                <a:spLocks/>
              </p:cNvSpPr>
              <p:nvPr/>
            </p:nvSpPr>
            <p:spPr bwMode="gray">
              <a:xfrm>
                <a:off x="1936751" y="6964363"/>
                <a:ext cx="1389063" cy="696912"/>
              </a:xfrm>
              <a:custGeom>
                <a:avLst/>
                <a:gdLst>
                  <a:gd name="T0" fmla="*/ 60 w 875"/>
                  <a:gd name="T1" fmla="*/ 102 h 439"/>
                  <a:gd name="T2" fmla="*/ 60 w 875"/>
                  <a:gd name="T3" fmla="*/ 315 h 439"/>
                  <a:gd name="T4" fmla="*/ 815 w 875"/>
                  <a:gd name="T5" fmla="*/ 315 h 439"/>
                  <a:gd name="T6" fmla="*/ 815 w 875"/>
                  <a:gd name="T7" fmla="*/ 0 h 439"/>
                  <a:gd name="T8" fmla="*/ 875 w 875"/>
                  <a:gd name="T9" fmla="*/ 0 h 439"/>
                  <a:gd name="T10" fmla="*/ 875 w 875"/>
                  <a:gd name="T11" fmla="*/ 439 h 439"/>
                  <a:gd name="T12" fmla="*/ 815 w 875"/>
                  <a:gd name="T13" fmla="*/ 439 h 439"/>
                  <a:gd name="T14" fmla="*/ 815 w 875"/>
                  <a:gd name="T15" fmla="*/ 379 h 439"/>
                  <a:gd name="T16" fmla="*/ 60 w 875"/>
                  <a:gd name="T17" fmla="*/ 379 h 439"/>
                  <a:gd name="T18" fmla="*/ 60 w 875"/>
                  <a:gd name="T19" fmla="*/ 439 h 439"/>
                  <a:gd name="T20" fmla="*/ 0 w 875"/>
                  <a:gd name="T21" fmla="*/ 439 h 439"/>
                  <a:gd name="T22" fmla="*/ 0 w 875"/>
                  <a:gd name="T23" fmla="*/ 102 h 439"/>
                  <a:gd name="T24" fmla="*/ 60 w 875"/>
                  <a:gd name="T25" fmla="*/ 10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5" h="439">
                    <a:moveTo>
                      <a:pt x="60" y="102"/>
                    </a:moveTo>
                    <a:lnTo>
                      <a:pt x="60" y="315"/>
                    </a:lnTo>
                    <a:lnTo>
                      <a:pt x="815" y="315"/>
                    </a:lnTo>
                    <a:lnTo>
                      <a:pt x="815" y="0"/>
                    </a:lnTo>
                    <a:lnTo>
                      <a:pt x="875" y="0"/>
                    </a:lnTo>
                    <a:lnTo>
                      <a:pt x="875" y="439"/>
                    </a:lnTo>
                    <a:lnTo>
                      <a:pt x="815" y="439"/>
                    </a:lnTo>
                    <a:lnTo>
                      <a:pt x="815" y="379"/>
                    </a:lnTo>
                    <a:lnTo>
                      <a:pt x="60" y="379"/>
                    </a:lnTo>
                    <a:lnTo>
                      <a:pt x="60" y="439"/>
                    </a:lnTo>
                    <a:lnTo>
                      <a:pt x="0" y="439"/>
                    </a:lnTo>
                    <a:lnTo>
                      <a:pt x="0" y="102"/>
                    </a:lnTo>
                    <a:lnTo>
                      <a:pt x="6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Oval 59">
                <a:extLst>
                  <a:ext uri="{FF2B5EF4-FFF2-40B4-BE49-F238E27FC236}">
                    <a16:creationId xmlns:a16="http://schemas.microsoft.com/office/drawing/2014/main" id="{57DC7CAB-C90B-4B6B-9091-340A26A47F17}"/>
                  </a:ext>
                </a:extLst>
              </p:cNvPr>
              <p:cNvSpPr>
                <a:spLocks noChangeArrowheads="1"/>
              </p:cNvSpPr>
              <p:nvPr/>
            </p:nvSpPr>
            <p:spPr bwMode="gray">
              <a:xfrm>
                <a:off x="2836863" y="6865938"/>
                <a:ext cx="185738"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60">
                <a:extLst>
                  <a:ext uri="{FF2B5EF4-FFF2-40B4-BE49-F238E27FC236}">
                    <a16:creationId xmlns:a16="http://schemas.microsoft.com/office/drawing/2014/main" id="{30B5A955-AC1B-44C4-BD42-51DEB3B9AF4D}"/>
                  </a:ext>
                </a:extLst>
              </p:cNvPr>
              <p:cNvSpPr>
                <a:spLocks/>
              </p:cNvSpPr>
              <p:nvPr/>
            </p:nvSpPr>
            <p:spPr bwMode="gray">
              <a:xfrm>
                <a:off x="2065338" y="6907213"/>
                <a:ext cx="1112838" cy="511175"/>
              </a:xfrm>
              <a:custGeom>
                <a:avLst/>
                <a:gdLst>
                  <a:gd name="T0" fmla="*/ 0 w 294"/>
                  <a:gd name="T1" fmla="*/ 135 h 135"/>
                  <a:gd name="T2" fmla="*/ 0 w 294"/>
                  <a:gd name="T3" fmla="*/ 115 h 135"/>
                  <a:gd name="T4" fmla="*/ 23 w 294"/>
                  <a:gd name="T5" fmla="*/ 115 h 135"/>
                  <a:gd name="T6" fmla="*/ 22 w 294"/>
                  <a:gd name="T7" fmla="*/ 109 h 135"/>
                  <a:gd name="T8" fmla="*/ 35 w 294"/>
                  <a:gd name="T9" fmla="*/ 93 h 135"/>
                  <a:gd name="T10" fmla="*/ 153 w 294"/>
                  <a:gd name="T11" fmla="*/ 82 h 135"/>
                  <a:gd name="T12" fmla="*/ 188 w 294"/>
                  <a:gd name="T13" fmla="*/ 43 h 135"/>
                  <a:gd name="T14" fmla="*/ 222 w 294"/>
                  <a:gd name="T15" fmla="*/ 44 h 135"/>
                  <a:gd name="T16" fmla="*/ 229 w 294"/>
                  <a:gd name="T17" fmla="*/ 56 h 135"/>
                  <a:gd name="T18" fmla="*/ 277 w 294"/>
                  <a:gd name="T19" fmla="*/ 0 h 135"/>
                  <a:gd name="T20" fmla="*/ 294 w 294"/>
                  <a:gd name="T21" fmla="*/ 15 h 135"/>
                  <a:gd name="T22" fmla="*/ 192 w 294"/>
                  <a:gd name="T23" fmla="*/ 135 h 135"/>
                  <a:gd name="T24" fmla="*/ 0 w 294"/>
                  <a:gd name="T2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35">
                    <a:moveTo>
                      <a:pt x="0" y="135"/>
                    </a:moveTo>
                    <a:cubicBezTo>
                      <a:pt x="0" y="115"/>
                      <a:pt x="0" y="115"/>
                      <a:pt x="0" y="115"/>
                    </a:cubicBezTo>
                    <a:cubicBezTo>
                      <a:pt x="23" y="115"/>
                      <a:pt x="23" y="115"/>
                      <a:pt x="23" y="115"/>
                    </a:cubicBezTo>
                    <a:cubicBezTo>
                      <a:pt x="22" y="113"/>
                      <a:pt x="22" y="111"/>
                      <a:pt x="22" y="109"/>
                    </a:cubicBezTo>
                    <a:cubicBezTo>
                      <a:pt x="21" y="101"/>
                      <a:pt x="27" y="94"/>
                      <a:pt x="35" y="93"/>
                    </a:cubicBezTo>
                    <a:cubicBezTo>
                      <a:pt x="46" y="93"/>
                      <a:pt x="145" y="83"/>
                      <a:pt x="153" y="82"/>
                    </a:cubicBezTo>
                    <a:cubicBezTo>
                      <a:pt x="153" y="82"/>
                      <a:pt x="188" y="43"/>
                      <a:pt x="188" y="43"/>
                    </a:cubicBezTo>
                    <a:cubicBezTo>
                      <a:pt x="198" y="33"/>
                      <a:pt x="213" y="34"/>
                      <a:pt x="222" y="44"/>
                    </a:cubicBezTo>
                    <a:cubicBezTo>
                      <a:pt x="226" y="47"/>
                      <a:pt x="228" y="52"/>
                      <a:pt x="229" y="56"/>
                    </a:cubicBezTo>
                    <a:cubicBezTo>
                      <a:pt x="277" y="0"/>
                      <a:pt x="277" y="0"/>
                      <a:pt x="277" y="0"/>
                    </a:cubicBezTo>
                    <a:cubicBezTo>
                      <a:pt x="294" y="15"/>
                      <a:pt x="294" y="15"/>
                      <a:pt x="294" y="15"/>
                    </a:cubicBezTo>
                    <a:cubicBezTo>
                      <a:pt x="192" y="135"/>
                      <a:pt x="192" y="135"/>
                      <a:pt x="192" y="135"/>
                    </a:cubicBez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0" name="Freeform 61">
              <a:extLst>
                <a:ext uri="{FF2B5EF4-FFF2-40B4-BE49-F238E27FC236}">
                  <a16:creationId xmlns:a16="http://schemas.microsoft.com/office/drawing/2014/main" id="{53FF6EBE-7D94-4E72-BF25-EF178961B331}"/>
                </a:ext>
              </a:extLst>
            </p:cNvPr>
            <p:cNvSpPr>
              <a:spLocks noEditPoints="1"/>
            </p:cNvSpPr>
            <p:nvPr/>
          </p:nvSpPr>
          <p:spPr bwMode="gray">
            <a:xfrm>
              <a:off x="5730375" y="4942642"/>
              <a:ext cx="764280" cy="762442"/>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3" name="グループ化 42"/>
          <p:cNvGrpSpPr/>
          <p:nvPr/>
        </p:nvGrpSpPr>
        <p:grpSpPr bwMode="gray">
          <a:xfrm>
            <a:off x="5891825" y="5100859"/>
            <a:ext cx="557583" cy="556242"/>
            <a:chOff x="6615662" y="4939886"/>
            <a:chExt cx="764280" cy="762442"/>
          </a:xfrm>
        </p:grpSpPr>
        <p:grpSp>
          <p:nvGrpSpPr>
            <p:cNvPr id="171" name="グループ化 170">
              <a:extLst>
                <a:ext uri="{FF2B5EF4-FFF2-40B4-BE49-F238E27FC236}">
                  <a16:creationId xmlns:a16="http://schemas.microsoft.com/office/drawing/2014/main" id="{7BA30D85-B9C8-4D5E-945D-A9758862CECA}"/>
                </a:ext>
              </a:extLst>
            </p:cNvPr>
            <p:cNvGrpSpPr/>
            <p:nvPr/>
          </p:nvGrpSpPr>
          <p:grpSpPr bwMode="gray">
            <a:xfrm>
              <a:off x="6820205" y="5058080"/>
              <a:ext cx="355194" cy="525442"/>
              <a:chOff x="3927475" y="6845300"/>
              <a:chExt cx="920750" cy="1362075"/>
            </a:xfrm>
            <a:solidFill>
              <a:srgbClr val="FF5050"/>
            </a:solidFill>
          </p:grpSpPr>
          <p:sp>
            <p:nvSpPr>
              <p:cNvPr id="172" name="Rectangle 65">
                <a:extLst>
                  <a:ext uri="{FF2B5EF4-FFF2-40B4-BE49-F238E27FC236}">
                    <a16:creationId xmlns:a16="http://schemas.microsoft.com/office/drawing/2014/main" id="{393D9A23-2A7A-4FDF-8942-9A7CD8F0F7D1}"/>
                  </a:ext>
                </a:extLst>
              </p:cNvPr>
              <p:cNvSpPr>
                <a:spLocks noChangeArrowheads="1"/>
              </p:cNvSpPr>
              <p:nvPr/>
            </p:nvSpPr>
            <p:spPr bwMode="gray">
              <a:xfrm>
                <a:off x="4654550" y="8015288"/>
                <a:ext cx="136525" cy="192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66">
                <a:extLst>
                  <a:ext uri="{FF2B5EF4-FFF2-40B4-BE49-F238E27FC236}">
                    <a16:creationId xmlns:a16="http://schemas.microsoft.com/office/drawing/2014/main" id="{1D455C06-7313-4B8D-B5C7-61D9EDCDF0C5}"/>
                  </a:ext>
                </a:extLst>
              </p:cNvPr>
              <p:cNvSpPr>
                <a:spLocks noChangeArrowheads="1"/>
              </p:cNvSpPr>
              <p:nvPr/>
            </p:nvSpPr>
            <p:spPr bwMode="gray">
              <a:xfrm>
                <a:off x="3984625" y="8015288"/>
                <a:ext cx="136525" cy="192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67">
                <a:extLst>
                  <a:ext uri="{FF2B5EF4-FFF2-40B4-BE49-F238E27FC236}">
                    <a16:creationId xmlns:a16="http://schemas.microsoft.com/office/drawing/2014/main" id="{E8E1B7EA-F0FB-46A5-9097-8FD27FBCFF63}"/>
                  </a:ext>
                </a:extLst>
              </p:cNvPr>
              <p:cNvSpPr>
                <a:spLocks noChangeArrowheads="1"/>
              </p:cNvSpPr>
              <p:nvPr/>
            </p:nvSpPr>
            <p:spPr bwMode="gray">
              <a:xfrm>
                <a:off x="3984625" y="7750175"/>
                <a:ext cx="806450" cy="207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68">
                <a:extLst>
                  <a:ext uri="{FF2B5EF4-FFF2-40B4-BE49-F238E27FC236}">
                    <a16:creationId xmlns:a16="http://schemas.microsoft.com/office/drawing/2014/main" id="{E3623782-BA0C-4F54-8604-A6F639B667A3}"/>
                  </a:ext>
                </a:extLst>
              </p:cNvPr>
              <p:cNvSpPr>
                <a:spLocks/>
              </p:cNvSpPr>
              <p:nvPr/>
            </p:nvSpPr>
            <p:spPr bwMode="gray">
              <a:xfrm>
                <a:off x="4332288" y="6965950"/>
                <a:ext cx="111125" cy="49212"/>
              </a:xfrm>
              <a:custGeom>
                <a:avLst/>
                <a:gdLst>
                  <a:gd name="T0" fmla="*/ 29 w 29"/>
                  <a:gd name="T1" fmla="*/ 5 h 13"/>
                  <a:gd name="T2" fmla="*/ 24 w 29"/>
                  <a:gd name="T3" fmla="*/ 0 h 13"/>
                  <a:gd name="T4" fmla="*/ 5 w 29"/>
                  <a:gd name="T5" fmla="*/ 0 h 13"/>
                  <a:gd name="T6" fmla="*/ 0 w 29"/>
                  <a:gd name="T7" fmla="*/ 5 h 13"/>
                  <a:gd name="T8" fmla="*/ 0 w 29"/>
                  <a:gd name="T9" fmla="*/ 7 h 13"/>
                  <a:gd name="T10" fmla="*/ 5 w 29"/>
                  <a:gd name="T11" fmla="*/ 13 h 13"/>
                  <a:gd name="T12" fmla="*/ 24 w 29"/>
                  <a:gd name="T13" fmla="*/ 13 h 13"/>
                  <a:gd name="T14" fmla="*/ 29 w 29"/>
                  <a:gd name="T15" fmla="*/ 7 h 13"/>
                  <a:gd name="T16" fmla="*/ 29 w 29"/>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
                    <a:moveTo>
                      <a:pt x="29" y="5"/>
                    </a:moveTo>
                    <a:cubicBezTo>
                      <a:pt x="29" y="2"/>
                      <a:pt x="27" y="0"/>
                      <a:pt x="24" y="0"/>
                    </a:cubicBezTo>
                    <a:cubicBezTo>
                      <a:pt x="5" y="0"/>
                      <a:pt x="5" y="0"/>
                      <a:pt x="5" y="0"/>
                    </a:cubicBezTo>
                    <a:cubicBezTo>
                      <a:pt x="2" y="0"/>
                      <a:pt x="0" y="2"/>
                      <a:pt x="0" y="5"/>
                    </a:cubicBezTo>
                    <a:cubicBezTo>
                      <a:pt x="0" y="7"/>
                      <a:pt x="0" y="7"/>
                      <a:pt x="0" y="7"/>
                    </a:cubicBezTo>
                    <a:cubicBezTo>
                      <a:pt x="0" y="10"/>
                      <a:pt x="2" y="13"/>
                      <a:pt x="5" y="13"/>
                    </a:cubicBezTo>
                    <a:cubicBezTo>
                      <a:pt x="24" y="13"/>
                      <a:pt x="24" y="13"/>
                      <a:pt x="24" y="13"/>
                    </a:cubicBezTo>
                    <a:cubicBezTo>
                      <a:pt x="27" y="13"/>
                      <a:pt x="29" y="10"/>
                      <a:pt x="29" y="7"/>
                    </a:cubicBezTo>
                    <a:lnTo>
                      <a:pt x="2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69">
                <a:extLst>
                  <a:ext uri="{FF2B5EF4-FFF2-40B4-BE49-F238E27FC236}">
                    <a16:creationId xmlns:a16="http://schemas.microsoft.com/office/drawing/2014/main" id="{DE44398E-6D0A-4446-800B-8F894CCFE19A}"/>
                  </a:ext>
                </a:extLst>
              </p:cNvPr>
              <p:cNvSpPr>
                <a:spLocks noEditPoints="1"/>
              </p:cNvSpPr>
              <p:nvPr/>
            </p:nvSpPr>
            <p:spPr bwMode="gray">
              <a:xfrm>
                <a:off x="3927475" y="6845300"/>
                <a:ext cx="920750" cy="847725"/>
              </a:xfrm>
              <a:custGeom>
                <a:avLst/>
                <a:gdLst>
                  <a:gd name="T0" fmla="*/ 243 w 243"/>
                  <a:gd name="T1" fmla="*/ 122 h 224"/>
                  <a:gd name="T2" fmla="*/ 121 w 243"/>
                  <a:gd name="T3" fmla="*/ 0 h 224"/>
                  <a:gd name="T4" fmla="*/ 0 w 243"/>
                  <a:gd name="T5" fmla="*/ 122 h 224"/>
                  <a:gd name="T6" fmla="*/ 30 w 243"/>
                  <a:gd name="T7" fmla="*/ 202 h 224"/>
                  <a:gd name="T8" fmla="*/ 15 w 243"/>
                  <a:gd name="T9" fmla="*/ 224 h 224"/>
                  <a:gd name="T10" fmla="*/ 228 w 243"/>
                  <a:gd name="T11" fmla="*/ 224 h 224"/>
                  <a:gd name="T12" fmla="*/ 213 w 243"/>
                  <a:gd name="T13" fmla="*/ 202 h 224"/>
                  <a:gd name="T14" fmla="*/ 243 w 243"/>
                  <a:gd name="T15" fmla="*/ 122 h 224"/>
                  <a:gd name="T16" fmla="*/ 76 w 243"/>
                  <a:gd name="T17" fmla="*/ 122 h 224"/>
                  <a:gd name="T18" fmla="*/ 121 w 243"/>
                  <a:gd name="T19" fmla="*/ 76 h 224"/>
                  <a:gd name="T20" fmla="*/ 167 w 243"/>
                  <a:gd name="T21" fmla="*/ 122 h 224"/>
                  <a:gd name="T22" fmla="*/ 163 w 243"/>
                  <a:gd name="T23" fmla="*/ 139 h 224"/>
                  <a:gd name="T24" fmla="*/ 80 w 243"/>
                  <a:gd name="T25" fmla="*/ 139 h 224"/>
                  <a:gd name="T26" fmla="*/ 76 w 243"/>
                  <a:gd name="T27" fmla="*/ 122 h 224"/>
                  <a:gd name="T28" fmla="*/ 180 w 243"/>
                  <a:gd name="T29" fmla="*/ 152 h 224"/>
                  <a:gd name="T30" fmla="*/ 187 w 243"/>
                  <a:gd name="T31" fmla="*/ 132 h 224"/>
                  <a:gd name="T32" fmla="*/ 221 w 243"/>
                  <a:gd name="T33" fmla="*/ 132 h 224"/>
                  <a:gd name="T34" fmla="*/ 201 w 243"/>
                  <a:gd name="T35" fmla="*/ 183 h 224"/>
                  <a:gd name="T36" fmla="*/ 180 w 243"/>
                  <a:gd name="T37" fmla="*/ 152 h 224"/>
                  <a:gd name="T38" fmla="*/ 121 w 243"/>
                  <a:gd name="T39" fmla="*/ 21 h 224"/>
                  <a:gd name="T40" fmla="*/ 221 w 243"/>
                  <a:gd name="T41" fmla="*/ 111 h 224"/>
                  <a:gd name="T42" fmla="*/ 187 w 243"/>
                  <a:gd name="T43" fmla="*/ 111 h 224"/>
                  <a:gd name="T44" fmla="*/ 121 w 243"/>
                  <a:gd name="T45" fmla="*/ 56 h 224"/>
                  <a:gd name="T46" fmla="*/ 56 w 243"/>
                  <a:gd name="T47" fmla="*/ 111 h 224"/>
                  <a:gd name="T48" fmla="*/ 21 w 243"/>
                  <a:gd name="T49" fmla="*/ 111 h 224"/>
                  <a:gd name="T50" fmla="*/ 121 w 243"/>
                  <a:gd name="T51" fmla="*/ 21 h 224"/>
                  <a:gd name="T52" fmla="*/ 21 w 243"/>
                  <a:gd name="T53" fmla="*/ 132 h 224"/>
                  <a:gd name="T54" fmla="*/ 56 w 243"/>
                  <a:gd name="T55" fmla="*/ 132 h 224"/>
                  <a:gd name="T56" fmla="*/ 63 w 243"/>
                  <a:gd name="T57" fmla="*/ 152 h 224"/>
                  <a:gd name="T58" fmla="*/ 42 w 243"/>
                  <a:gd name="T59" fmla="*/ 183 h 224"/>
                  <a:gd name="T60" fmla="*/ 21 w 243"/>
                  <a:gd name="T61" fmla="*/ 1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224">
                    <a:moveTo>
                      <a:pt x="243" y="122"/>
                    </a:moveTo>
                    <a:cubicBezTo>
                      <a:pt x="243" y="54"/>
                      <a:pt x="189" y="0"/>
                      <a:pt x="121" y="0"/>
                    </a:cubicBezTo>
                    <a:cubicBezTo>
                      <a:pt x="54" y="0"/>
                      <a:pt x="0" y="54"/>
                      <a:pt x="0" y="122"/>
                    </a:cubicBezTo>
                    <a:cubicBezTo>
                      <a:pt x="0" y="152"/>
                      <a:pt x="11" y="180"/>
                      <a:pt x="30" y="202"/>
                    </a:cubicBezTo>
                    <a:cubicBezTo>
                      <a:pt x="15" y="224"/>
                      <a:pt x="15" y="224"/>
                      <a:pt x="15" y="224"/>
                    </a:cubicBezTo>
                    <a:cubicBezTo>
                      <a:pt x="228" y="224"/>
                      <a:pt x="228" y="224"/>
                      <a:pt x="228" y="224"/>
                    </a:cubicBezTo>
                    <a:cubicBezTo>
                      <a:pt x="213" y="202"/>
                      <a:pt x="213" y="202"/>
                      <a:pt x="213" y="202"/>
                    </a:cubicBezTo>
                    <a:cubicBezTo>
                      <a:pt x="232" y="180"/>
                      <a:pt x="243" y="152"/>
                      <a:pt x="243" y="122"/>
                    </a:cubicBezTo>
                    <a:close/>
                    <a:moveTo>
                      <a:pt x="76" y="122"/>
                    </a:moveTo>
                    <a:cubicBezTo>
                      <a:pt x="76" y="97"/>
                      <a:pt x="96" y="76"/>
                      <a:pt x="121" y="76"/>
                    </a:cubicBezTo>
                    <a:cubicBezTo>
                      <a:pt x="147" y="76"/>
                      <a:pt x="167" y="97"/>
                      <a:pt x="167" y="122"/>
                    </a:cubicBezTo>
                    <a:cubicBezTo>
                      <a:pt x="167" y="128"/>
                      <a:pt x="166" y="134"/>
                      <a:pt x="163" y="139"/>
                    </a:cubicBezTo>
                    <a:cubicBezTo>
                      <a:pt x="80" y="139"/>
                      <a:pt x="80" y="139"/>
                      <a:pt x="80" y="139"/>
                    </a:cubicBezTo>
                    <a:cubicBezTo>
                      <a:pt x="77" y="134"/>
                      <a:pt x="76" y="128"/>
                      <a:pt x="76" y="122"/>
                    </a:cubicBezTo>
                    <a:close/>
                    <a:moveTo>
                      <a:pt x="180" y="152"/>
                    </a:moveTo>
                    <a:cubicBezTo>
                      <a:pt x="183" y="146"/>
                      <a:pt x="186" y="139"/>
                      <a:pt x="187" y="132"/>
                    </a:cubicBezTo>
                    <a:cubicBezTo>
                      <a:pt x="221" y="132"/>
                      <a:pt x="221" y="132"/>
                      <a:pt x="221" y="132"/>
                    </a:cubicBezTo>
                    <a:cubicBezTo>
                      <a:pt x="219" y="151"/>
                      <a:pt x="212" y="169"/>
                      <a:pt x="201" y="183"/>
                    </a:cubicBezTo>
                    <a:lnTo>
                      <a:pt x="180" y="152"/>
                    </a:lnTo>
                    <a:close/>
                    <a:moveTo>
                      <a:pt x="121" y="21"/>
                    </a:moveTo>
                    <a:cubicBezTo>
                      <a:pt x="173" y="21"/>
                      <a:pt x="216" y="61"/>
                      <a:pt x="221" y="111"/>
                    </a:cubicBezTo>
                    <a:cubicBezTo>
                      <a:pt x="187" y="111"/>
                      <a:pt x="187" y="111"/>
                      <a:pt x="187" y="111"/>
                    </a:cubicBezTo>
                    <a:cubicBezTo>
                      <a:pt x="182" y="80"/>
                      <a:pt x="154" y="56"/>
                      <a:pt x="121" y="56"/>
                    </a:cubicBezTo>
                    <a:cubicBezTo>
                      <a:pt x="89" y="56"/>
                      <a:pt x="61" y="80"/>
                      <a:pt x="56" y="111"/>
                    </a:cubicBezTo>
                    <a:cubicBezTo>
                      <a:pt x="21" y="111"/>
                      <a:pt x="21" y="111"/>
                      <a:pt x="21" y="111"/>
                    </a:cubicBezTo>
                    <a:cubicBezTo>
                      <a:pt x="27" y="61"/>
                      <a:pt x="70" y="21"/>
                      <a:pt x="121" y="21"/>
                    </a:cubicBezTo>
                    <a:close/>
                    <a:moveTo>
                      <a:pt x="21" y="132"/>
                    </a:moveTo>
                    <a:cubicBezTo>
                      <a:pt x="56" y="132"/>
                      <a:pt x="56" y="132"/>
                      <a:pt x="56" y="132"/>
                    </a:cubicBezTo>
                    <a:cubicBezTo>
                      <a:pt x="57" y="139"/>
                      <a:pt x="60" y="146"/>
                      <a:pt x="63" y="152"/>
                    </a:cubicBezTo>
                    <a:cubicBezTo>
                      <a:pt x="42" y="183"/>
                      <a:pt x="42" y="183"/>
                      <a:pt x="42" y="183"/>
                    </a:cubicBezTo>
                    <a:cubicBezTo>
                      <a:pt x="31" y="169"/>
                      <a:pt x="23" y="151"/>
                      <a:pt x="21"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77" name="Freeform 70">
              <a:extLst>
                <a:ext uri="{FF2B5EF4-FFF2-40B4-BE49-F238E27FC236}">
                  <a16:creationId xmlns:a16="http://schemas.microsoft.com/office/drawing/2014/main" id="{2EB70B94-20EF-4F94-B629-02224C3EA80A}"/>
                </a:ext>
              </a:extLst>
            </p:cNvPr>
            <p:cNvSpPr>
              <a:spLocks noEditPoints="1"/>
            </p:cNvSpPr>
            <p:nvPr/>
          </p:nvSpPr>
          <p:spPr bwMode="gray">
            <a:xfrm>
              <a:off x="6615662" y="4939886"/>
              <a:ext cx="764280" cy="762442"/>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
        <p:nvSpPr>
          <p:cNvPr id="178" name="テキスト ボックス 177"/>
          <p:cNvSpPr txBox="1"/>
          <p:nvPr/>
        </p:nvSpPr>
        <p:spPr bwMode="gray">
          <a:xfrm>
            <a:off x="3790026" y="4781774"/>
            <a:ext cx="898003" cy="338554"/>
          </a:xfrm>
          <a:prstGeom prst="rect">
            <a:avLst/>
          </a:prstGeom>
          <a:noFill/>
        </p:spPr>
        <p:txBody>
          <a:bodyPr wrap="none" rtlCol="0">
            <a:spAutoFit/>
          </a:bodyPr>
          <a:lstStyle/>
          <a:p>
            <a:pPr algn="ctr"/>
            <a:r>
              <a:rPr kumimoji="1" lang="ja-JP" altLang="en-US" sz="800" b="1" dirty="0" smtClean="0"/>
              <a:t>ホールインワン・</a:t>
            </a:r>
            <a:endParaRPr kumimoji="1" lang="en-US" altLang="ja-JP" sz="800" b="1" dirty="0" smtClean="0"/>
          </a:p>
          <a:p>
            <a:pPr algn="ctr"/>
            <a:r>
              <a:rPr kumimoji="1" lang="ja-JP" altLang="en-US" sz="800" b="1" dirty="0" smtClean="0"/>
              <a:t>アルバトロス費用</a:t>
            </a:r>
            <a:endParaRPr kumimoji="1" lang="ja-JP" altLang="en-US" sz="800" b="1" dirty="0"/>
          </a:p>
        </p:txBody>
      </p:sp>
      <p:sp>
        <p:nvSpPr>
          <p:cNvPr id="179" name="テキスト ボックス 178"/>
          <p:cNvSpPr txBox="1"/>
          <p:nvPr/>
        </p:nvSpPr>
        <p:spPr bwMode="gray">
          <a:xfrm>
            <a:off x="4792436" y="4904884"/>
            <a:ext cx="800219" cy="215444"/>
          </a:xfrm>
          <a:prstGeom prst="rect">
            <a:avLst/>
          </a:prstGeom>
          <a:noFill/>
        </p:spPr>
        <p:txBody>
          <a:bodyPr wrap="none" rtlCol="0">
            <a:spAutoFit/>
          </a:bodyPr>
          <a:lstStyle/>
          <a:p>
            <a:pPr algn="ctr"/>
            <a:r>
              <a:rPr kumimoji="1" lang="ja-JP" altLang="en-US" sz="800" b="1" dirty="0" smtClean="0"/>
              <a:t>三大疾病診断</a:t>
            </a:r>
            <a:endParaRPr kumimoji="1" lang="ja-JP" altLang="en-US" sz="800" b="1" dirty="0"/>
          </a:p>
        </p:txBody>
      </p:sp>
      <p:sp>
        <p:nvSpPr>
          <p:cNvPr id="180" name="テキスト ボックス 179"/>
          <p:cNvSpPr txBox="1"/>
          <p:nvPr/>
        </p:nvSpPr>
        <p:spPr bwMode="gray">
          <a:xfrm>
            <a:off x="5760086" y="4904884"/>
            <a:ext cx="821059" cy="215444"/>
          </a:xfrm>
          <a:prstGeom prst="rect">
            <a:avLst/>
          </a:prstGeom>
          <a:noFill/>
        </p:spPr>
        <p:txBody>
          <a:bodyPr wrap="none" rtlCol="0">
            <a:spAutoFit/>
          </a:bodyPr>
          <a:lstStyle/>
          <a:p>
            <a:pPr algn="ctr"/>
            <a:r>
              <a:rPr kumimoji="1" lang="ja-JP" altLang="en-US" sz="800" b="1" dirty="0" smtClean="0"/>
              <a:t>先進医療費用</a:t>
            </a:r>
            <a:endParaRPr kumimoji="1" lang="ja-JP" altLang="en-US" sz="800" b="1" dirty="0"/>
          </a:p>
        </p:txBody>
      </p:sp>
      <p:sp>
        <p:nvSpPr>
          <p:cNvPr id="182" name="フリーフォーム 181"/>
          <p:cNvSpPr/>
          <p:nvPr/>
        </p:nvSpPr>
        <p:spPr bwMode="gray">
          <a:xfrm rot="16200000">
            <a:off x="4627729" y="5296920"/>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フリーフォーム 182"/>
          <p:cNvSpPr/>
          <p:nvPr/>
        </p:nvSpPr>
        <p:spPr bwMode="gray">
          <a:xfrm rot="16200000">
            <a:off x="5593874" y="5296920"/>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p:cNvSpPr txBox="1"/>
          <p:nvPr/>
        </p:nvSpPr>
        <p:spPr bwMode="gray">
          <a:xfrm>
            <a:off x="4027780" y="5860807"/>
            <a:ext cx="380232" cy="276999"/>
          </a:xfrm>
          <a:prstGeom prst="rect">
            <a:avLst/>
          </a:prstGeom>
          <a:noFill/>
        </p:spPr>
        <p:txBody>
          <a:bodyPr wrap="none" rtlCol="0">
            <a:spAutoFit/>
          </a:bodyPr>
          <a:lstStyle/>
          <a:p>
            <a:pPr algn="ctr"/>
            <a:r>
              <a:rPr kumimoji="1" lang="en-US" altLang="ja-JP" sz="1200" dirty="0" smtClean="0"/>
              <a:t>H3</a:t>
            </a:r>
            <a:endParaRPr kumimoji="1" lang="ja-JP" altLang="en-US" sz="1200" dirty="0"/>
          </a:p>
        </p:txBody>
      </p:sp>
      <p:sp>
        <p:nvSpPr>
          <p:cNvPr id="185" name="テキスト ボックス 184"/>
          <p:cNvSpPr txBox="1"/>
          <p:nvPr/>
        </p:nvSpPr>
        <p:spPr bwMode="gray">
          <a:xfrm>
            <a:off x="4868471" y="5860807"/>
            <a:ext cx="683200" cy="276999"/>
          </a:xfrm>
          <a:prstGeom prst="rect">
            <a:avLst/>
          </a:prstGeom>
          <a:noFill/>
        </p:spPr>
        <p:txBody>
          <a:bodyPr wrap="none" rtlCol="0">
            <a:spAutoFit/>
          </a:bodyPr>
          <a:lstStyle/>
          <a:p>
            <a:pPr algn="ctr"/>
            <a:r>
              <a:rPr kumimoji="1" lang="en-US" altLang="ja-JP" sz="1200" dirty="0" smtClean="0"/>
              <a:t>P1×1</a:t>
            </a:r>
            <a:r>
              <a:rPr kumimoji="1" lang="ja-JP" altLang="en-US" sz="800" dirty="0" smtClean="0"/>
              <a:t>口</a:t>
            </a:r>
            <a:endParaRPr kumimoji="1" lang="ja-JP" altLang="en-US" sz="1200" dirty="0"/>
          </a:p>
        </p:txBody>
      </p:sp>
      <p:sp>
        <p:nvSpPr>
          <p:cNvPr id="186" name="テキスト ボックス 185"/>
          <p:cNvSpPr txBox="1"/>
          <p:nvPr/>
        </p:nvSpPr>
        <p:spPr bwMode="gray">
          <a:xfrm>
            <a:off x="6021466" y="5860807"/>
            <a:ext cx="372218" cy="276999"/>
          </a:xfrm>
          <a:prstGeom prst="rect">
            <a:avLst/>
          </a:prstGeom>
          <a:noFill/>
        </p:spPr>
        <p:txBody>
          <a:bodyPr wrap="none" rtlCol="0">
            <a:spAutoFit/>
          </a:bodyPr>
          <a:lstStyle/>
          <a:p>
            <a:pPr algn="ctr"/>
            <a:r>
              <a:rPr kumimoji="1" lang="en-US" altLang="ja-JP" sz="1200" dirty="0" smtClean="0"/>
              <a:t>S1</a:t>
            </a:r>
            <a:endParaRPr kumimoji="1" lang="ja-JP" altLang="en-US" sz="1200" dirty="0"/>
          </a:p>
        </p:txBody>
      </p:sp>
      <p:sp>
        <p:nvSpPr>
          <p:cNvPr id="187" name="正方形/長方形 186"/>
          <p:cNvSpPr/>
          <p:nvPr/>
        </p:nvSpPr>
        <p:spPr bwMode="gray">
          <a:xfrm>
            <a:off x="261921" y="7036420"/>
            <a:ext cx="65094" cy="26470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直角三角形 187"/>
          <p:cNvSpPr/>
          <p:nvPr/>
        </p:nvSpPr>
        <p:spPr bwMode="gray">
          <a:xfrm rot="10800000">
            <a:off x="131399" y="9611247"/>
            <a:ext cx="195614" cy="254009"/>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テキスト ボックス 188"/>
          <p:cNvSpPr txBox="1"/>
          <p:nvPr/>
        </p:nvSpPr>
        <p:spPr bwMode="gray">
          <a:xfrm>
            <a:off x="348355" y="6781021"/>
            <a:ext cx="1220206" cy="769441"/>
          </a:xfrm>
          <a:prstGeom prst="rect">
            <a:avLst/>
          </a:prstGeom>
          <a:noFill/>
        </p:spPr>
        <p:txBody>
          <a:bodyPr wrap="none" rtlCol="0">
            <a:spAutoFit/>
          </a:bodyPr>
          <a:lstStyle/>
          <a:p>
            <a:r>
              <a:rPr kumimoji="1" lang="en-US" altLang="ja-JP" sz="4400" dirty="0" smtClean="0">
                <a:latin typeface="Century Gothic" panose="020B0502020202020204" pitchFamily="34" charset="0"/>
              </a:rPr>
              <a:t>50</a:t>
            </a:r>
            <a:r>
              <a:rPr kumimoji="1" lang="ja-JP" altLang="en-US" sz="1600" dirty="0" smtClean="0"/>
              <a:t>代～</a:t>
            </a:r>
            <a:endParaRPr kumimoji="1" lang="ja-JP" altLang="en-US" sz="1600" dirty="0"/>
          </a:p>
        </p:txBody>
      </p:sp>
      <p:grpSp>
        <p:nvGrpSpPr>
          <p:cNvPr id="190" name="グループ化 189"/>
          <p:cNvGrpSpPr/>
          <p:nvPr/>
        </p:nvGrpSpPr>
        <p:grpSpPr bwMode="gray">
          <a:xfrm>
            <a:off x="2135803" y="8265264"/>
            <a:ext cx="543534" cy="545285"/>
            <a:chOff x="7298806" y="3825328"/>
            <a:chExt cx="749460" cy="751874"/>
          </a:xfrm>
        </p:grpSpPr>
        <p:sp>
          <p:nvSpPr>
            <p:cNvPr id="191" name="Freeform 5">
              <a:extLst>
                <a:ext uri="{FF2B5EF4-FFF2-40B4-BE49-F238E27FC236}">
                  <a16:creationId xmlns:a16="http://schemas.microsoft.com/office/drawing/2014/main" id="{BBF1F134-CAA5-4684-81A8-4DA501563048}"/>
                </a:ext>
              </a:extLst>
            </p:cNvPr>
            <p:cNvSpPr>
              <a:spLocks noEditPoints="1"/>
            </p:cNvSpPr>
            <p:nvPr/>
          </p:nvSpPr>
          <p:spPr bwMode="gray">
            <a:xfrm>
              <a:off x="7298806" y="3825328"/>
              <a:ext cx="742212" cy="744627"/>
            </a:xfrm>
            <a:custGeom>
              <a:avLst/>
              <a:gdLst>
                <a:gd name="T0" fmla="*/ 15 w 517"/>
                <a:gd name="T1" fmla="*/ 517 h 517"/>
                <a:gd name="T2" fmla="*/ 11 w 517"/>
                <a:gd name="T3" fmla="*/ 513 h 517"/>
                <a:gd name="T4" fmla="*/ 0 w 517"/>
                <a:gd name="T5" fmla="*/ 488 h 517"/>
                <a:gd name="T6" fmla="*/ 0 w 517"/>
                <a:gd name="T7" fmla="*/ 34 h 517"/>
                <a:gd name="T8" fmla="*/ 34 w 517"/>
                <a:gd name="T9" fmla="*/ 0 h 517"/>
                <a:gd name="T10" fmla="*/ 487 w 517"/>
                <a:gd name="T11" fmla="*/ 0 h 517"/>
                <a:gd name="T12" fmla="*/ 513 w 517"/>
                <a:gd name="T13" fmla="*/ 12 h 517"/>
                <a:gd name="T14" fmla="*/ 517 w 517"/>
                <a:gd name="T15" fmla="*/ 16 h 517"/>
                <a:gd name="T16" fmla="*/ 15 w 517"/>
                <a:gd name="T17" fmla="*/ 517 h 517"/>
                <a:gd name="T18" fmla="*/ 34 w 517"/>
                <a:gd name="T19" fmla="*/ 12 h 517"/>
                <a:gd name="T20" fmla="*/ 12 w 517"/>
                <a:gd name="T21" fmla="*/ 34 h 517"/>
                <a:gd name="T22" fmla="*/ 12 w 517"/>
                <a:gd name="T23" fmla="*/ 488 h 517"/>
                <a:gd name="T24" fmla="*/ 16 w 517"/>
                <a:gd name="T25" fmla="*/ 500 h 517"/>
                <a:gd name="T26" fmla="*/ 500 w 517"/>
                <a:gd name="T27" fmla="*/ 16 h 517"/>
                <a:gd name="T28" fmla="*/ 487 w 517"/>
                <a:gd name="T29" fmla="*/ 12 h 517"/>
                <a:gd name="T30" fmla="*/ 34 w 517"/>
                <a:gd name="T31" fmla="*/ 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517">
                  <a:moveTo>
                    <a:pt x="15" y="517"/>
                  </a:moveTo>
                  <a:cubicBezTo>
                    <a:pt x="11" y="513"/>
                    <a:pt x="11" y="513"/>
                    <a:pt x="11" y="513"/>
                  </a:cubicBezTo>
                  <a:cubicBezTo>
                    <a:pt x="4" y="507"/>
                    <a:pt x="0" y="497"/>
                    <a:pt x="0" y="488"/>
                  </a:cubicBezTo>
                  <a:cubicBezTo>
                    <a:pt x="0" y="34"/>
                    <a:pt x="0" y="34"/>
                    <a:pt x="0" y="34"/>
                  </a:cubicBezTo>
                  <a:cubicBezTo>
                    <a:pt x="0" y="15"/>
                    <a:pt x="15" y="0"/>
                    <a:pt x="34" y="0"/>
                  </a:cubicBezTo>
                  <a:cubicBezTo>
                    <a:pt x="487" y="0"/>
                    <a:pt x="487" y="0"/>
                    <a:pt x="487" y="0"/>
                  </a:cubicBezTo>
                  <a:cubicBezTo>
                    <a:pt x="497" y="0"/>
                    <a:pt x="507" y="4"/>
                    <a:pt x="513" y="12"/>
                  </a:cubicBezTo>
                  <a:cubicBezTo>
                    <a:pt x="517" y="16"/>
                    <a:pt x="517" y="16"/>
                    <a:pt x="517" y="16"/>
                  </a:cubicBezTo>
                  <a:lnTo>
                    <a:pt x="15" y="517"/>
                  </a:lnTo>
                  <a:close/>
                  <a:moveTo>
                    <a:pt x="34" y="12"/>
                  </a:moveTo>
                  <a:cubicBezTo>
                    <a:pt x="22" y="12"/>
                    <a:pt x="12" y="22"/>
                    <a:pt x="12" y="34"/>
                  </a:cubicBezTo>
                  <a:cubicBezTo>
                    <a:pt x="12" y="488"/>
                    <a:pt x="12" y="488"/>
                    <a:pt x="12" y="488"/>
                  </a:cubicBezTo>
                  <a:cubicBezTo>
                    <a:pt x="12" y="492"/>
                    <a:pt x="13" y="496"/>
                    <a:pt x="16" y="500"/>
                  </a:cubicBezTo>
                  <a:cubicBezTo>
                    <a:pt x="500" y="16"/>
                    <a:pt x="500" y="16"/>
                    <a:pt x="500" y="16"/>
                  </a:cubicBezTo>
                  <a:cubicBezTo>
                    <a:pt x="496" y="13"/>
                    <a:pt x="492" y="12"/>
                    <a:pt x="487" y="12"/>
                  </a:cubicBezTo>
                  <a:lnTo>
                    <a:pt x="34" y="12"/>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6">
              <a:extLst>
                <a:ext uri="{FF2B5EF4-FFF2-40B4-BE49-F238E27FC236}">
                  <a16:creationId xmlns:a16="http://schemas.microsoft.com/office/drawing/2014/main" id="{7960713D-4B75-4FE7-AA2A-5F1ECFD76944}"/>
                </a:ext>
              </a:extLst>
            </p:cNvPr>
            <p:cNvSpPr>
              <a:spLocks/>
            </p:cNvSpPr>
            <p:nvPr/>
          </p:nvSpPr>
          <p:spPr bwMode="gray">
            <a:xfrm>
              <a:off x="7319943" y="3848277"/>
              <a:ext cx="719263" cy="720470"/>
            </a:xfrm>
            <a:custGeom>
              <a:avLst/>
              <a:gdLst>
                <a:gd name="T0" fmla="*/ 472 w 501"/>
                <a:gd name="T1" fmla="*/ 500 h 500"/>
                <a:gd name="T2" fmla="*/ 501 w 501"/>
                <a:gd name="T3" fmla="*/ 472 h 500"/>
                <a:gd name="T4" fmla="*/ 501 w 501"/>
                <a:gd name="T5" fmla="*/ 18 h 500"/>
                <a:gd name="T6" fmla="*/ 494 w 501"/>
                <a:gd name="T7" fmla="*/ 0 h 500"/>
                <a:gd name="T8" fmla="*/ 0 w 501"/>
                <a:gd name="T9" fmla="*/ 493 h 500"/>
                <a:gd name="T10" fmla="*/ 19 w 501"/>
                <a:gd name="T11" fmla="*/ 500 h 500"/>
                <a:gd name="T12" fmla="*/ 472 w 501"/>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501" h="500">
                  <a:moveTo>
                    <a:pt x="472" y="500"/>
                  </a:moveTo>
                  <a:cubicBezTo>
                    <a:pt x="488" y="500"/>
                    <a:pt x="501" y="487"/>
                    <a:pt x="501" y="472"/>
                  </a:cubicBezTo>
                  <a:cubicBezTo>
                    <a:pt x="501" y="18"/>
                    <a:pt x="501" y="18"/>
                    <a:pt x="501" y="18"/>
                  </a:cubicBezTo>
                  <a:cubicBezTo>
                    <a:pt x="501" y="11"/>
                    <a:pt x="498" y="5"/>
                    <a:pt x="494" y="0"/>
                  </a:cubicBezTo>
                  <a:cubicBezTo>
                    <a:pt x="0" y="493"/>
                    <a:pt x="0" y="493"/>
                    <a:pt x="0" y="493"/>
                  </a:cubicBezTo>
                  <a:cubicBezTo>
                    <a:pt x="5" y="497"/>
                    <a:pt x="12" y="500"/>
                    <a:pt x="19" y="500"/>
                  </a:cubicBezTo>
                  <a:lnTo>
                    <a:pt x="472" y="500"/>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7">
              <a:extLst>
                <a:ext uri="{FF2B5EF4-FFF2-40B4-BE49-F238E27FC236}">
                  <a16:creationId xmlns:a16="http://schemas.microsoft.com/office/drawing/2014/main" id="{7C2D6E9F-94B0-4662-91A7-C8F453C8BD21}"/>
                </a:ext>
              </a:extLst>
            </p:cNvPr>
            <p:cNvSpPr>
              <a:spLocks noEditPoints="1"/>
            </p:cNvSpPr>
            <p:nvPr/>
          </p:nvSpPr>
          <p:spPr bwMode="gray">
            <a:xfrm>
              <a:off x="7308469" y="3835594"/>
              <a:ext cx="739797" cy="741608"/>
            </a:xfrm>
            <a:custGeom>
              <a:avLst/>
              <a:gdLst>
                <a:gd name="T0" fmla="*/ 480 w 515"/>
                <a:gd name="T1" fmla="*/ 515 h 515"/>
                <a:gd name="T2" fmla="*/ 27 w 515"/>
                <a:gd name="T3" fmla="*/ 515 h 515"/>
                <a:gd name="T4" fmla="*/ 4 w 515"/>
                <a:gd name="T5" fmla="*/ 506 h 515"/>
                <a:gd name="T6" fmla="*/ 0 w 515"/>
                <a:gd name="T7" fmla="*/ 502 h 515"/>
                <a:gd name="T8" fmla="*/ 502 w 515"/>
                <a:gd name="T9" fmla="*/ 0 h 515"/>
                <a:gd name="T10" fmla="*/ 506 w 515"/>
                <a:gd name="T11" fmla="*/ 5 h 515"/>
                <a:gd name="T12" fmla="*/ 515 w 515"/>
                <a:gd name="T13" fmla="*/ 27 h 515"/>
                <a:gd name="T14" fmla="*/ 515 w 515"/>
                <a:gd name="T15" fmla="*/ 481 h 515"/>
                <a:gd name="T16" fmla="*/ 480 w 515"/>
                <a:gd name="T17" fmla="*/ 515 h 515"/>
                <a:gd name="T18" fmla="*/ 18 w 515"/>
                <a:gd name="T19" fmla="*/ 501 h 515"/>
                <a:gd name="T20" fmla="*/ 27 w 515"/>
                <a:gd name="T21" fmla="*/ 503 h 515"/>
                <a:gd name="T22" fmla="*/ 480 w 515"/>
                <a:gd name="T23" fmla="*/ 503 h 515"/>
                <a:gd name="T24" fmla="*/ 503 w 515"/>
                <a:gd name="T25" fmla="*/ 481 h 515"/>
                <a:gd name="T26" fmla="*/ 503 w 515"/>
                <a:gd name="T27" fmla="*/ 27 h 515"/>
                <a:gd name="T28" fmla="*/ 501 w 515"/>
                <a:gd name="T29" fmla="*/ 18 h 515"/>
                <a:gd name="T30" fmla="*/ 18 w 515"/>
                <a:gd name="T31" fmla="*/ 50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515">
                  <a:moveTo>
                    <a:pt x="480" y="515"/>
                  </a:moveTo>
                  <a:cubicBezTo>
                    <a:pt x="27" y="515"/>
                    <a:pt x="27" y="515"/>
                    <a:pt x="27" y="515"/>
                  </a:cubicBezTo>
                  <a:cubicBezTo>
                    <a:pt x="19" y="515"/>
                    <a:pt x="11" y="512"/>
                    <a:pt x="4" y="506"/>
                  </a:cubicBezTo>
                  <a:cubicBezTo>
                    <a:pt x="0" y="502"/>
                    <a:pt x="0" y="502"/>
                    <a:pt x="0" y="502"/>
                  </a:cubicBezTo>
                  <a:cubicBezTo>
                    <a:pt x="502" y="0"/>
                    <a:pt x="502" y="0"/>
                    <a:pt x="502" y="0"/>
                  </a:cubicBezTo>
                  <a:cubicBezTo>
                    <a:pt x="506" y="5"/>
                    <a:pt x="506" y="5"/>
                    <a:pt x="506" y="5"/>
                  </a:cubicBezTo>
                  <a:cubicBezTo>
                    <a:pt x="512" y="11"/>
                    <a:pt x="515" y="19"/>
                    <a:pt x="515" y="27"/>
                  </a:cubicBezTo>
                  <a:cubicBezTo>
                    <a:pt x="515" y="481"/>
                    <a:pt x="515" y="481"/>
                    <a:pt x="515" y="481"/>
                  </a:cubicBezTo>
                  <a:cubicBezTo>
                    <a:pt x="515" y="500"/>
                    <a:pt x="499" y="515"/>
                    <a:pt x="480" y="515"/>
                  </a:cubicBezTo>
                  <a:close/>
                  <a:moveTo>
                    <a:pt x="18" y="501"/>
                  </a:moveTo>
                  <a:cubicBezTo>
                    <a:pt x="21" y="502"/>
                    <a:pt x="24" y="503"/>
                    <a:pt x="27" y="503"/>
                  </a:cubicBezTo>
                  <a:cubicBezTo>
                    <a:pt x="480" y="503"/>
                    <a:pt x="480" y="503"/>
                    <a:pt x="480" y="503"/>
                  </a:cubicBezTo>
                  <a:cubicBezTo>
                    <a:pt x="493" y="503"/>
                    <a:pt x="503" y="493"/>
                    <a:pt x="503" y="481"/>
                  </a:cubicBezTo>
                  <a:cubicBezTo>
                    <a:pt x="503" y="27"/>
                    <a:pt x="503" y="27"/>
                    <a:pt x="503" y="27"/>
                  </a:cubicBezTo>
                  <a:cubicBezTo>
                    <a:pt x="503" y="24"/>
                    <a:pt x="502" y="21"/>
                    <a:pt x="501" y="18"/>
                  </a:cubicBezTo>
                  <a:lnTo>
                    <a:pt x="18" y="501"/>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194" name="グループ化 193">
              <a:extLst>
                <a:ext uri="{FF2B5EF4-FFF2-40B4-BE49-F238E27FC236}">
                  <a16:creationId xmlns:a16="http://schemas.microsoft.com/office/drawing/2014/main" id="{FFE895AB-1C02-43CF-ACB5-0738967B4FA7}"/>
                </a:ext>
              </a:extLst>
            </p:cNvPr>
            <p:cNvGrpSpPr/>
            <p:nvPr/>
          </p:nvGrpSpPr>
          <p:grpSpPr bwMode="gray">
            <a:xfrm>
              <a:off x="7669912" y="4197641"/>
              <a:ext cx="303166" cy="335776"/>
              <a:chOff x="3748088" y="1423988"/>
              <a:chExt cx="796925" cy="882649"/>
            </a:xfrm>
            <a:solidFill>
              <a:schemeClr val="bg1"/>
            </a:solidFill>
          </p:grpSpPr>
          <p:sp>
            <p:nvSpPr>
              <p:cNvPr id="196" name="Freeform 8">
                <a:extLst>
                  <a:ext uri="{FF2B5EF4-FFF2-40B4-BE49-F238E27FC236}">
                    <a16:creationId xmlns:a16="http://schemas.microsoft.com/office/drawing/2014/main" id="{01348AE7-42AD-4238-8B79-89193C104FE0}"/>
                  </a:ext>
                </a:extLst>
              </p:cNvPr>
              <p:cNvSpPr>
                <a:spLocks noEditPoints="1"/>
              </p:cNvSpPr>
              <p:nvPr/>
            </p:nvSpPr>
            <p:spPr bwMode="gray">
              <a:xfrm>
                <a:off x="3970338" y="1685925"/>
                <a:ext cx="574675" cy="620712"/>
              </a:xfrm>
              <a:custGeom>
                <a:avLst/>
                <a:gdLst>
                  <a:gd name="T0" fmla="*/ 142 w 152"/>
                  <a:gd name="T1" fmla="*/ 0 h 164"/>
                  <a:gd name="T2" fmla="*/ 76 w 152"/>
                  <a:gd name="T3" fmla="*/ 0 h 164"/>
                  <a:gd name="T4" fmla="*/ 66 w 152"/>
                  <a:gd name="T5" fmla="*/ 10 h 164"/>
                  <a:gd name="T6" fmla="*/ 66 w 152"/>
                  <a:gd name="T7" fmla="*/ 56 h 164"/>
                  <a:gd name="T8" fmla="*/ 66 w 152"/>
                  <a:gd name="T9" fmla="*/ 56 h 164"/>
                  <a:gd name="T10" fmla="*/ 66 w 152"/>
                  <a:gd name="T11" fmla="*/ 87 h 164"/>
                  <a:gd name="T12" fmla="*/ 66 w 152"/>
                  <a:gd name="T13" fmla="*/ 88 h 164"/>
                  <a:gd name="T14" fmla="*/ 66 w 152"/>
                  <a:gd name="T15" fmla="*/ 100 h 164"/>
                  <a:gd name="T16" fmla="*/ 52 w 152"/>
                  <a:gd name="T17" fmla="*/ 100 h 164"/>
                  <a:gd name="T18" fmla="*/ 13 w 152"/>
                  <a:gd name="T19" fmla="*/ 119 h 164"/>
                  <a:gd name="T20" fmla="*/ 0 w 152"/>
                  <a:gd name="T21" fmla="*/ 161 h 164"/>
                  <a:gd name="T22" fmla="*/ 1 w 152"/>
                  <a:gd name="T23" fmla="*/ 163 h 164"/>
                  <a:gd name="T24" fmla="*/ 3 w 152"/>
                  <a:gd name="T25" fmla="*/ 164 h 164"/>
                  <a:gd name="T26" fmla="*/ 76 w 152"/>
                  <a:gd name="T27" fmla="*/ 164 h 164"/>
                  <a:gd name="T28" fmla="*/ 129 w 152"/>
                  <a:gd name="T29" fmla="*/ 164 h 164"/>
                  <a:gd name="T30" fmla="*/ 142 w 152"/>
                  <a:gd name="T31" fmla="*/ 164 h 164"/>
                  <a:gd name="T32" fmla="*/ 152 w 152"/>
                  <a:gd name="T33" fmla="*/ 154 h 164"/>
                  <a:gd name="T34" fmla="*/ 152 w 152"/>
                  <a:gd name="T35" fmla="*/ 10 h 164"/>
                  <a:gd name="T36" fmla="*/ 142 w 152"/>
                  <a:gd name="T37" fmla="*/ 0 h 164"/>
                  <a:gd name="T38" fmla="*/ 88 w 152"/>
                  <a:gd name="T39" fmla="*/ 153 h 164"/>
                  <a:gd name="T40" fmla="*/ 55 w 152"/>
                  <a:gd name="T41" fmla="*/ 111 h 164"/>
                  <a:gd name="T42" fmla="*/ 66 w 152"/>
                  <a:gd name="T43" fmla="*/ 111 h 164"/>
                  <a:gd name="T44" fmla="*/ 66 w 152"/>
                  <a:gd name="T45" fmla="*/ 111 h 164"/>
                  <a:gd name="T46" fmla="*/ 126 w 152"/>
                  <a:gd name="T47" fmla="*/ 153 h 164"/>
                  <a:gd name="T48" fmla="*/ 88 w 152"/>
                  <a:gd name="T49" fmla="*/ 153 h 164"/>
                  <a:gd name="T50" fmla="*/ 76 w 152"/>
                  <a:gd name="T51" fmla="*/ 153 h 164"/>
                  <a:gd name="T52" fmla="*/ 43 w 152"/>
                  <a:gd name="T53" fmla="*/ 153 h 164"/>
                  <a:gd name="T54" fmla="*/ 28 w 152"/>
                  <a:gd name="T55" fmla="*/ 119 h 164"/>
                  <a:gd name="T56" fmla="*/ 43 w 152"/>
                  <a:gd name="T57" fmla="*/ 112 h 164"/>
                  <a:gd name="T58" fmla="*/ 76 w 152"/>
                  <a:gd name="T59" fmla="*/ 153 h 164"/>
                  <a:gd name="T60" fmla="*/ 77 w 152"/>
                  <a:gd name="T61" fmla="*/ 39 h 164"/>
                  <a:gd name="T62" fmla="*/ 141 w 152"/>
                  <a:gd name="T63" fmla="*/ 33 h 164"/>
                  <a:gd name="T64" fmla="*/ 141 w 152"/>
                  <a:gd name="T65" fmla="*/ 62 h 164"/>
                  <a:gd name="T66" fmla="*/ 77 w 152"/>
                  <a:gd name="T67" fmla="*/ 52 h 164"/>
                  <a:gd name="T68" fmla="*/ 77 w 152"/>
                  <a:gd name="T69" fmla="*/ 39 h 164"/>
                  <a:gd name="T70" fmla="*/ 87 w 152"/>
                  <a:gd name="T71" fmla="*/ 115 h 164"/>
                  <a:gd name="T72" fmla="*/ 141 w 152"/>
                  <a:gd name="T73" fmla="*/ 124 h 164"/>
                  <a:gd name="T74" fmla="*/ 141 w 152"/>
                  <a:gd name="T75" fmla="*/ 153 h 164"/>
                  <a:gd name="T76" fmla="*/ 87 w 152"/>
                  <a:gd name="T77" fmla="*/ 115 h 164"/>
                  <a:gd name="T78" fmla="*/ 77 w 152"/>
                  <a:gd name="T79" fmla="*/ 105 h 164"/>
                  <a:gd name="T80" fmla="*/ 77 w 152"/>
                  <a:gd name="T81" fmla="*/ 93 h 164"/>
                  <a:gd name="T82" fmla="*/ 141 w 152"/>
                  <a:gd name="T83" fmla="*/ 96 h 164"/>
                  <a:gd name="T84" fmla="*/ 141 w 152"/>
                  <a:gd name="T85" fmla="*/ 116 h 164"/>
                  <a:gd name="T86" fmla="*/ 77 w 152"/>
                  <a:gd name="T87" fmla="*/ 105 h 164"/>
                  <a:gd name="T88" fmla="*/ 77 w 152"/>
                  <a:gd name="T89" fmla="*/ 82 h 164"/>
                  <a:gd name="T90" fmla="*/ 77 w 152"/>
                  <a:gd name="T91" fmla="*/ 62 h 164"/>
                  <a:gd name="T92" fmla="*/ 141 w 152"/>
                  <a:gd name="T93" fmla="*/ 73 h 164"/>
                  <a:gd name="T94" fmla="*/ 141 w 152"/>
                  <a:gd name="T95" fmla="*/ 85 h 164"/>
                  <a:gd name="T96" fmla="*/ 77 w 152"/>
                  <a:gd name="T97" fmla="*/ 82 h 164"/>
                  <a:gd name="T98" fmla="*/ 141 w 152"/>
                  <a:gd name="T99" fmla="*/ 11 h 164"/>
                  <a:gd name="T100" fmla="*/ 141 w 152"/>
                  <a:gd name="T101" fmla="*/ 22 h 164"/>
                  <a:gd name="T102" fmla="*/ 77 w 152"/>
                  <a:gd name="T103" fmla="*/ 28 h 164"/>
                  <a:gd name="T104" fmla="*/ 77 w 152"/>
                  <a:gd name="T105" fmla="*/ 11 h 164"/>
                  <a:gd name="T106" fmla="*/ 141 w 152"/>
                  <a:gd name="T107" fmla="*/ 11 h 164"/>
                  <a:gd name="T108" fmla="*/ 21 w 152"/>
                  <a:gd name="T109" fmla="*/ 127 h 164"/>
                  <a:gd name="T110" fmla="*/ 33 w 152"/>
                  <a:gd name="T111" fmla="*/ 153 h 164"/>
                  <a:gd name="T112" fmla="*/ 12 w 152"/>
                  <a:gd name="T113" fmla="*/ 153 h 164"/>
                  <a:gd name="T114" fmla="*/ 21 w 152"/>
                  <a:gd name="T115" fmla="*/ 1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64">
                    <a:moveTo>
                      <a:pt x="142" y="0"/>
                    </a:moveTo>
                    <a:cubicBezTo>
                      <a:pt x="76" y="0"/>
                      <a:pt x="76" y="0"/>
                      <a:pt x="76" y="0"/>
                    </a:cubicBezTo>
                    <a:cubicBezTo>
                      <a:pt x="71" y="0"/>
                      <a:pt x="66" y="4"/>
                      <a:pt x="66" y="10"/>
                    </a:cubicBezTo>
                    <a:cubicBezTo>
                      <a:pt x="66" y="56"/>
                      <a:pt x="66" y="56"/>
                      <a:pt x="66" y="56"/>
                    </a:cubicBezTo>
                    <a:cubicBezTo>
                      <a:pt x="66" y="56"/>
                      <a:pt x="66" y="56"/>
                      <a:pt x="66" y="56"/>
                    </a:cubicBezTo>
                    <a:cubicBezTo>
                      <a:pt x="66" y="87"/>
                      <a:pt x="66" y="87"/>
                      <a:pt x="66" y="87"/>
                    </a:cubicBezTo>
                    <a:cubicBezTo>
                      <a:pt x="66" y="88"/>
                      <a:pt x="66" y="88"/>
                      <a:pt x="66" y="88"/>
                    </a:cubicBezTo>
                    <a:cubicBezTo>
                      <a:pt x="66" y="100"/>
                      <a:pt x="66" y="100"/>
                      <a:pt x="66" y="100"/>
                    </a:cubicBezTo>
                    <a:cubicBezTo>
                      <a:pt x="52" y="100"/>
                      <a:pt x="52" y="100"/>
                      <a:pt x="52" y="100"/>
                    </a:cubicBezTo>
                    <a:cubicBezTo>
                      <a:pt x="36" y="100"/>
                      <a:pt x="23" y="107"/>
                      <a:pt x="13" y="119"/>
                    </a:cubicBezTo>
                    <a:cubicBezTo>
                      <a:pt x="5" y="130"/>
                      <a:pt x="1" y="145"/>
                      <a:pt x="0" y="161"/>
                    </a:cubicBezTo>
                    <a:cubicBezTo>
                      <a:pt x="0" y="162"/>
                      <a:pt x="1" y="163"/>
                      <a:pt x="1" y="163"/>
                    </a:cubicBezTo>
                    <a:cubicBezTo>
                      <a:pt x="2" y="164"/>
                      <a:pt x="2" y="164"/>
                      <a:pt x="3" y="164"/>
                    </a:cubicBezTo>
                    <a:cubicBezTo>
                      <a:pt x="76" y="164"/>
                      <a:pt x="76" y="164"/>
                      <a:pt x="76" y="164"/>
                    </a:cubicBezTo>
                    <a:cubicBezTo>
                      <a:pt x="129" y="164"/>
                      <a:pt x="129" y="164"/>
                      <a:pt x="129" y="164"/>
                    </a:cubicBezTo>
                    <a:cubicBezTo>
                      <a:pt x="142" y="164"/>
                      <a:pt x="142" y="164"/>
                      <a:pt x="142" y="164"/>
                    </a:cubicBezTo>
                    <a:cubicBezTo>
                      <a:pt x="147" y="164"/>
                      <a:pt x="152" y="160"/>
                      <a:pt x="152" y="154"/>
                    </a:cubicBezTo>
                    <a:cubicBezTo>
                      <a:pt x="152" y="10"/>
                      <a:pt x="152" y="10"/>
                      <a:pt x="152" y="10"/>
                    </a:cubicBezTo>
                    <a:cubicBezTo>
                      <a:pt x="152" y="4"/>
                      <a:pt x="147" y="0"/>
                      <a:pt x="142" y="0"/>
                    </a:cubicBezTo>
                    <a:close/>
                    <a:moveTo>
                      <a:pt x="88" y="153"/>
                    </a:moveTo>
                    <a:cubicBezTo>
                      <a:pt x="55" y="111"/>
                      <a:pt x="55" y="111"/>
                      <a:pt x="55" y="111"/>
                    </a:cubicBezTo>
                    <a:cubicBezTo>
                      <a:pt x="66" y="111"/>
                      <a:pt x="66" y="111"/>
                      <a:pt x="66" y="111"/>
                    </a:cubicBezTo>
                    <a:cubicBezTo>
                      <a:pt x="66" y="111"/>
                      <a:pt x="66" y="111"/>
                      <a:pt x="66" y="111"/>
                    </a:cubicBezTo>
                    <a:cubicBezTo>
                      <a:pt x="126" y="153"/>
                      <a:pt x="126" y="153"/>
                      <a:pt x="126" y="153"/>
                    </a:cubicBezTo>
                    <a:lnTo>
                      <a:pt x="88" y="153"/>
                    </a:lnTo>
                    <a:close/>
                    <a:moveTo>
                      <a:pt x="76" y="153"/>
                    </a:moveTo>
                    <a:cubicBezTo>
                      <a:pt x="43" y="153"/>
                      <a:pt x="43" y="153"/>
                      <a:pt x="43" y="153"/>
                    </a:cubicBezTo>
                    <a:cubicBezTo>
                      <a:pt x="28" y="119"/>
                      <a:pt x="28" y="119"/>
                      <a:pt x="28" y="119"/>
                    </a:cubicBezTo>
                    <a:cubicBezTo>
                      <a:pt x="33" y="116"/>
                      <a:pt x="38" y="113"/>
                      <a:pt x="43" y="112"/>
                    </a:cubicBezTo>
                    <a:lnTo>
                      <a:pt x="76" y="153"/>
                    </a:lnTo>
                    <a:close/>
                    <a:moveTo>
                      <a:pt x="77" y="39"/>
                    </a:moveTo>
                    <a:cubicBezTo>
                      <a:pt x="141" y="33"/>
                      <a:pt x="141" y="33"/>
                      <a:pt x="141" y="33"/>
                    </a:cubicBezTo>
                    <a:cubicBezTo>
                      <a:pt x="141" y="62"/>
                      <a:pt x="141" y="62"/>
                      <a:pt x="141" y="62"/>
                    </a:cubicBezTo>
                    <a:cubicBezTo>
                      <a:pt x="77" y="52"/>
                      <a:pt x="77" y="52"/>
                      <a:pt x="77" y="52"/>
                    </a:cubicBezTo>
                    <a:lnTo>
                      <a:pt x="77" y="39"/>
                    </a:lnTo>
                    <a:close/>
                    <a:moveTo>
                      <a:pt x="87" y="115"/>
                    </a:moveTo>
                    <a:cubicBezTo>
                      <a:pt x="141" y="124"/>
                      <a:pt x="141" y="124"/>
                      <a:pt x="141" y="124"/>
                    </a:cubicBezTo>
                    <a:cubicBezTo>
                      <a:pt x="141" y="153"/>
                      <a:pt x="141" y="153"/>
                      <a:pt x="141" y="153"/>
                    </a:cubicBezTo>
                    <a:lnTo>
                      <a:pt x="87" y="115"/>
                    </a:lnTo>
                    <a:close/>
                    <a:moveTo>
                      <a:pt x="77" y="105"/>
                    </a:moveTo>
                    <a:cubicBezTo>
                      <a:pt x="77" y="93"/>
                      <a:pt x="77" y="93"/>
                      <a:pt x="77" y="93"/>
                    </a:cubicBezTo>
                    <a:cubicBezTo>
                      <a:pt x="141" y="96"/>
                      <a:pt x="141" y="96"/>
                      <a:pt x="141" y="96"/>
                    </a:cubicBezTo>
                    <a:cubicBezTo>
                      <a:pt x="141" y="116"/>
                      <a:pt x="141" y="116"/>
                      <a:pt x="141" y="116"/>
                    </a:cubicBezTo>
                    <a:lnTo>
                      <a:pt x="77" y="105"/>
                    </a:lnTo>
                    <a:close/>
                    <a:moveTo>
                      <a:pt x="77" y="82"/>
                    </a:moveTo>
                    <a:cubicBezTo>
                      <a:pt x="77" y="62"/>
                      <a:pt x="77" y="62"/>
                      <a:pt x="77" y="62"/>
                    </a:cubicBezTo>
                    <a:cubicBezTo>
                      <a:pt x="141" y="73"/>
                      <a:pt x="141" y="73"/>
                      <a:pt x="141" y="73"/>
                    </a:cubicBezTo>
                    <a:cubicBezTo>
                      <a:pt x="141" y="85"/>
                      <a:pt x="141" y="85"/>
                      <a:pt x="141" y="85"/>
                    </a:cubicBezTo>
                    <a:lnTo>
                      <a:pt x="77" y="82"/>
                    </a:lnTo>
                    <a:close/>
                    <a:moveTo>
                      <a:pt x="141" y="11"/>
                    </a:moveTo>
                    <a:cubicBezTo>
                      <a:pt x="141" y="22"/>
                      <a:pt x="141" y="22"/>
                      <a:pt x="141" y="22"/>
                    </a:cubicBezTo>
                    <a:cubicBezTo>
                      <a:pt x="77" y="28"/>
                      <a:pt x="77" y="28"/>
                      <a:pt x="77" y="28"/>
                    </a:cubicBezTo>
                    <a:cubicBezTo>
                      <a:pt x="77" y="11"/>
                      <a:pt x="77" y="11"/>
                      <a:pt x="77" y="11"/>
                    </a:cubicBezTo>
                    <a:lnTo>
                      <a:pt x="141" y="11"/>
                    </a:lnTo>
                    <a:close/>
                    <a:moveTo>
                      <a:pt x="21" y="127"/>
                    </a:moveTo>
                    <a:cubicBezTo>
                      <a:pt x="33" y="153"/>
                      <a:pt x="33" y="153"/>
                      <a:pt x="33" y="153"/>
                    </a:cubicBezTo>
                    <a:cubicBezTo>
                      <a:pt x="12" y="153"/>
                      <a:pt x="12" y="153"/>
                      <a:pt x="12" y="153"/>
                    </a:cubicBezTo>
                    <a:cubicBezTo>
                      <a:pt x="13" y="143"/>
                      <a:pt x="16" y="134"/>
                      <a:pt x="21"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9">
                <a:extLst>
                  <a:ext uri="{FF2B5EF4-FFF2-40B4-BE49-F238E27FC236}">
                    <a16:creationId xmlns:a16="http://schemas.microsoft.com/office/drawing/2014/main" id="{FD886741-6258-4096-B5E8-794DDFA13372}"/>
                  </a:ext>
                </a:extLst>
              </p:cNvPr>
              <p:cNvSpPr>
                <a:spLocks/>
              </p:cNvSpPr>
              <p:nvPr/>
            </p:nvSpPr>
            <p:spPr bwMode="gray">
              <a:xfrm>
                <a:off x="3748088" y="2219325"/>
                <a:ext cx="101600" cy="87312"/>
              </a:xfrm>
              <a:custGeom>
                <a:avLst/>
                <a:gdLst>
                  <a:gd name="T0" fmla="*/ 5 w 27"/>
                  <a:gd name="T1" fmla="*/ 2 h 23"/>
                  <a:gd name="T2" fmla="*/ 9 w 27"/>
                  <a:gd name="T3" fmla="*/ 0 h 23"/>
                  <a:gd name="T4" fmla="*/ 25 w 27"/>
                  <a:gd name="T5" fmla="*/ 5 h 23"/>
                  <a:gd name="T6" fmla="*/ 27 w 27"/>
                  <a:gd name="T7" fmla="*/ 8 h 23"/>
                  <a:gd name="T8" fmla="*/ 24 w 27"/>
                  <a:gd name="T9" fmla="*/ 21 h 23"/>
                  <a:gd name="T10" fmla="*/ 20 w 27"/>
                  <a:gd name="T11" fmla="*/ 23 h 23"/>
                  <a:gd name="T12" fmla="*/ 2 w 27"/>
                  <a:gd name="T13" fmla="*/ 17 h 23"/>
                  <a:gd name="T14" fmla="*/ 0 w 27"/>
                  <a:gd name="T15" fmla="*/ 14 h 23"/>
                  <a:gd name="T16" fmla="*/ 5 w 2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5" y="2"/>
                    </a:moveTo>
                    <a:cubicBezTo>
                      <a:pt x="6" y="0"/>
                      <a:pt x="7" y="0"/>
                      <a:pt x="9" y="0"/>
                    </a:cubicBezTo>
                    <a:cubicBezTo>
                      <a:pt x="25" y="5"/>
                      <a:pt x="25" y="5"/>
                      <a:pt x="25" y="5"/>
                    </a:cubicBezTo>
                    <a:cubicBezTo>
                      <a:pt x="26" y="5"/>
                      <a:pt x="27" y="7"/>
                      <a:pt x="27" y="8"/>
                    </a:cubicBezTo>
                    <a:cubicBezTo>
                      <a:pt x="24" y="21"/>
                      <a:pt x="24" y="21"/>
                      <a:pt x="24" y="21"/>
                    </a:cubicBezTo>
                    <a:cubicBezTo>
                      <a:pt x="23" y="23"/>
                      <a:pt x="22" y="23"/>
                      <a:pt x="20" y="23"/>
                    </a:cubicBezTo>
                    <a:cubicBezTo>
                      <a:pt x="2" y="17"/>
                      <a:pt x="2" y="17"/>
                      <a:pt x="2" y="17"/>
                    </a:cubicBezTo>
                    <a:cubicBezTo>
                      <a:pt x="1" y="17"/>
                      <a:pt x="0" y="15"/>
                      <a:pt x="0" y="14"/>
                    </a:cubicBez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10">
                <a:extLst>
                  <a:ext uri="{FF2B5EF4-FFF2-40B4-BE49-F238E27FC236}">
                    <a16:creationId xmlns:a16="http://schemas.microsoft.com/office/drawing/2014/main" id="{06844C90-ADFA-41CB-8C11-E59DC88A8E8B}"/>
                  </a:ext>
                </a:extLst>
              </p:cNvPr>
              <p:cNvSpPr>
                <a:spLocks noEditPoints="1"/>
              </p:cNvSpPr>
              <p:nvPr/>
            </p:nvSpPr>
            <p:spPr bwMode="gray">
              <a:xfrm>
                <a:off x="3789363" y="1423988"/>
                <a:ext cx="415925" cy="803275"/>
              </a:xfrm>
              <a:custGeom>
                <a:avLst/>
                <a:gdLst>
                  <a:gd name="T0" fmla="*/ 109 w 110"/>
                  <a:gd name="T1" fmla="*/ 34 h 212"/>
                  <a:gd name="T2" fmla="*/ 103 w 110"/>
                  <a:gd name="T3" fmla="*/ 25 h 212"/>
                  <a:gd name="T4" fmla="*/ 29 w 110"/>
                  <a:gd name="T5" fmla="*/ 2 h 212"/>
                  <a:gd name="T6" fmla="*/ 19 w 110"/>
                  <a:gd name="T7" fmla="*/ 6 h 212"/>
                  <a:gd name="T8" fmla="*/ 23 w 110"/>
                  <a:gd name="T9" fmla="*/ 17 h 212"/>
                  <a:gd name="T10" fmla="*/ 29 w 110"/>
                  <a:gd name="T11" fmla="*/ 20 h 212"/>
                  <a:gd name="T12" fmla="*/ 7 w 110"/>
                  <a:gd name="T13" fmla="*/ 93 h 212"/>
                  <a:gd name="T14" fmla="*/ 7 w 110"/>
                  <a:gd name="T15" fmla="*/ 98 h 212"/>
                  <a:gd name="T16" fmla="*/ 22 w 110"/>
                  <a:gd name="T17" fmla="*/ 133 h 212"/>
                  <a:gd name="T18" fmla="*/ 0 w 110"/>
                  <a:gd name="T19" fmla="*/ 207 h 212"/>
                  <a:gd name="T20" fmla="*/ 13 w 110"/>
                  <a:gd name="T21" fmla="*/ 212 h 212"/>
                  <a:gd name="T22" fmla="*/ 36 w 110"/>
                  <a:gd name="T23" fmla="*/ 137 h 212"/>
                  <a:gd name="T24" fmla="*/ 67 w 110"/>
                  <a:gd name="T25" fmla="*/ 117 h 212"/>
                  <a:gd name="T26" fmla="*/ 71 w 110"/>
                  <a:gd name="T27" fmla="*/ 112 h 212"/>
                  <a:gd name="T28" fmla="*/ 93 w 110"/>
                  <a:gd name="T29" fmla="*/ 39 h 212"/>
                  <a:gd name="T30" fmla="*/ 100 w 110"/>
                  <a:gd name="T31" fmla="*/ 41 h 212"/>
                  <a:gd name="T32" fmla="*/ 109 w 110"/>
                  <a:gd name="T33" fmla="*/ 34 h 212"/>
                  <a:gd name="T34" fmla="*/ 67 w 110"/>
                  <a:gd name="T35" fmla="*/ 72 h 212"/>
                  <a:gd name="T36" fmla="*/ 33 w 110"/>
                  <a:gd name="T37" fmla="*/ 62 h 212"/>
                  <a:gd name="T38" fmla="*/ 43 w 110"/>
                  <a:gd name="T39" fmla="*/ 27 h 212"/>
                  <a:gd name="T40" fmla="*/ 77 w 110"/>
                  <a:gd name="T41" fmla="*/ 37 h 212"/>
                  <a:gd name="T42" fmla="*/ 67 w 110"/>
                  <a:gd name="T43" fmla="*/ 72 h 212"/>
                  <a:gd name="T44" fmla="*/ 34 w 110"/>
                  <a:gd name="T45" fmla="*/ 120 h 212"/>
                  <a:gd name="T46" fmla="*/ 23 w 110"/>
                  <a:gd name="T47" fmla="*/ 95 h 212"/>
                  <a:gd name="T48" fmla="*/ 30 w 110"/>
                  <a:gd name="T49" fmla="*/ 72 h 212"/>
                  <a:gd name="T50" fmla="*/ 64 w 110"/>
                  <a:gd name="T51" fmla="*/ 82 h 212"/>
                  <a:gd name="T52" fmla="*/ 57 w 110"/>
                  <a:gd name="T53" fmla="*/ 105 h 212"/>
                  <a:gd name="T54" fmla="*/ 34 w 110"/>
                  <a:gd name="T55"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212">
                    <a:moveTo>
                      <a:pt x="109" y="34"/>
                    </a:moveTo>
                    <a:cubicBezTo>
                      <a:pt x="110" y="29"/>
                      <a:pt x="107" y="25"/>
                      <a:pt x="103" y="25"/>
                    </a:cubicBezTo>
                    <a:cubicBezTo>
                      <a:pt x="77" y="20"/>
                      <a:pt x="53" y="13"/>
                      <a:pt x="29" y="2"/>
                    </a:cubicBezTo>
                    <a:cubicBezTo>
                      <a:pt x="25" y="0"/>
                      <a:pt x="20" y="2"/>
                      <a:pt x="19" y="6"/>
                    </a:cubicBezTo>
                    <a:cubicBezTo>
                      <a:pt x="17" y="10"/>
                      <a:pt x="19" y="15"/>
                      <a:pt x="23" y="17"/>
                    </a:cubicBezTo>
                    <a:cubicBezTo>
                      <a:pt x="25" y="18"/>
                      <a:pt x="27" y="19"/>
                      <a:pt x="29" y="20"/>
                    </a:cubicBezTo>
                    <a:cubicBezTo>
                      <a:pt x="7" y="93"/>
                      <a:pt x="7" y="93"/>
                      <a:pt x="7" y="93"/>
                    </a:cubicBezTo>
                    <a:cubicBezTo>
                      <a:pt x="7" y="95"/>
                      <a:pt x="7" y="97"/>
                      <a:pt x="7" y="98"/>
                    </a:cubicBezTo>
                    <a:cubicBezTo>
                      <a:pt x="22" y="133"/>
                      <a:pt x="22" y="133"/>
                      <a:pt x="22" y="133"/>
                    </a:cubicBezTo>
                    <a:cubicBezTo>
                      <a:pt x="0" y="207"/>
                      <a:pt x="0" y="207"/>
                      <a:pt x="0" y="207"/>
                    </a:cubicBezTo>
                    <a:cubicBezTo>
                      <a:pt x="13" y="212"/>
                      <a:pt x="13" y="212"/>
                      <a:pt x="13" y="212"/>
                    </a:cubicBezTo>
                    <a:cubicBezTo>
                      <a:pt x="36" y="137"/>
                      <a:pt x="36" y="137"/>
                      <a:pt x="36" y="137"/>
                    </a:cubicBezTo>
                    <a:cubicBezTo>
                      <a:pt x="67" y="117"/>
                      <a:pt x="67" y="117"/>
                      <a:pt x="67" y="117"/>
                    </a:cubicBezTo>
                    <a:cubicBezTo>
                      <a:pt x="69" y="116"/>
                      <a:pt x="70" y="114"/>
                      <a:pt x="71" y="112"/>
                    </a:cubicBezTo>
                    <a:cubicBezTo>
                      <a:pt x="93" y="39"/>
                      <a:pt x="93" y="39"/>
                      <a:pt x="93" y="39"/>
                    </a:cubicBezTo>
                    <a:cubicBezTo>
                      <a:pt x="95" y="40"/>
                      <a:pt x="98" y="40"/>
                      <a:pt x="100" y="41"/>
                    </a:cubicBezTo>
                    <a:cubicBezTo>
                      <a:pt x="104" y="41"/>
                      <a:pt x="109" y="38"/>
                      <a:pt x="109" y="34"/>
                    </a:cubicBezTo>
                    <a:close/>
                    <a:moveTo>
                      <a:pt x="67" y="72"/>
                    </a:moveTo>
                    <a:cubicBezTo>
                      <a:pt x="33" y="62"/>
                      <a:pt x="33" y="62"/>
                      <a:pt x="33" y="62"/>
                    </a:cubicBezTo>
                    <a:cubicBezTo>
                      <a:pt x="43" y="27"/>
                      <a:pt x="43" y="27"/>
                      <a:pt x="43" y="27"/>
                    </a:cubicBezTo>
                    <a:cubicBezTo>
                      <a:pt x="77" y="37"/>
                      <a:pt x="77" y="37"/>
                      <a:pt x="77" y="37"/>
                    </a:cubicBezTo>
                    <a:lnTo>
                      <a:pt x="67" y="72"/>
                    </a:lnTo>
                    <a:close/>
                    <a:moveTo>
                      <a:pt x="34" y="120"/>
                    </a:moveTo>
                    <a:cubicBezTo>
                      <a:pt x="23" y="95"/>
                      <a:pt x="23" y="95"/>
                      <a:pt x="23" y="95"/>
                    </a:cubicBezTo>
                    <a:cubicBezTo>
                      <a:pt x="30" y="72"/>
                      <a:pt x="30" y="72"/>
                      <a:pt x="30" y="72"/>
                    </a:cubicBezTo>
                    <a:cubicBezTo>
                      <a:pt x="64" y="82"/>
                      <a:pt x="64" y="82"/>
                      <a:pt x="64" y="82"/>
                    </a:cubicBezTo>
                    <a:cubicBezTo>
                      <a:pt x="57" y="105"/>
                      <a:pt x="57" y="105"/>
                      <a:pt x="57" y="105"/>
                    </a:cubicBezTo>
                    <a:lnTo>
                      <a:pt x="3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5" name="Freeform 11">
              <a:extLst>
                <a:ext uri="{FF2B5EF4-FFF2-40B4-BE49-F238E27FC236}">
                  <a16:creationId xmlns:a16="http://schemas.microsoft.com/office/drawing/2014/main" id="{8F0CD938-55FD-4FED-B8A9-D9DFDFFC625C}"/>
                </a:ext>
              </a:extLst>
            </p:cNvPr>
            <p:cNvSpPr>
              <a:spLocks noEditPoints="1"/>
            </p:cNvSpPr>
            <p:nvPr/>
          </p:nvSpPr>
          <p:spPr bwMode="gray">
            <a:xfrm>
              <a:off x="7348025" y="3879680"/>
              <a:ext cx="360538" cy="326718"/>
            </a:xfrm>
            <a:custGeom>
              <a:avLst/>
              <a:gdLst>
                <a:gd name="T0" fmla="*/ 243 w 251"/>
                <a:gd name="T1" fmla="*/ 35 h 227"/>
                <a:gd name="T2" fmla="*/ 206 w 251"/>
                <a:gd name="T3" fmla="*/ 2 h 227"/>
                <a:gd name="T4" fmla="*/ 187 w 251"/>
                <a:gd name="T5" fmla="*/ 0 h 227"/>
                <a:gd name="T6" fmla="*/ 146 w 251"/>
                <a:gd name="T7" fmla="*/ 12 h 227"/>
                <a:gd name="T8" fmla="*/ 125 w 251"/>
                <a:gd name="T9" fmla="*/ 33 h 227"/>
                <a:gd name="T10" fmla="*/ 105 w 251"/>
                <a:gd name="T11" fmla="*/ 12 h 227"/>
                <a:gd name="T12" fmla="*/ 64 w 251"/>
                <a:gd name="T13" fmla="*/ 0 h 227"/>
                <a:gd name="T14" fmla="*/ 45 w 251"/>
                <a:gd name="T15" fmla="*/ 2 h 227"/>
                <a:gd name="T16" fmla="*/ 8 w 251"/>
                <a:gd name="T17" fmla="*/ 35 h 227"/>
                <a:gd name="T18" fmla="*/ 3 w 251"/>
                <a:gd name="T19" fmla="*/ 76 h 227"/>
                <a:gd name="T20" fmla="*/ 3 w 251"/>
                <a:gd name="T21" fmla="*/ 81 h 227"/>
                <a:gd name="T22" fmla="*/ 3 w 251"/>
                <a:gd name="T23" fmla="*/ 81 h 227"/>
                <a:gd name="T24" fmla="*/ 125 w 251"/>
                <a:gd name="T25" fmla="*/ 227 h 227"/>
                <a:gd name="T26" fmla="*/ 248 w 251"/>
                <a:gd name="T27" fmla="*/ 81 h 227"/>
                <a:gd name="T28" fmla="*/ 248 w 251"/>
                <a:gd name="T29" fmla="*/ 81 h 227"/>
                <a:gd name="T30" fmla="*/ 248 w 251"/>
                <a:gd name="T31" fmla="*/ 76 h 227"/>
                <a:gd name="T32" fmla="*/ 243 w 251"/>
                <a:gd name="T33" fmla="*/ 35 h 227"/>
                <a:gd name="T34" fmla="*/ 204 w 251"/>
                <a:gd name="T35" fmla="*/ 120 h 227"/>
                <a:gd name="T36" fmla="*/ 167 w 251"/>
                <a:gd name="T37" fmla="*/ 120 h 227"/>
                <a:gd name="T38" fmla="*/ 161 w 251"/>
                <a:gd name="T39" fmla="*/ 116 h 227"/>
                <a:gd name="T40" fmla="*/ 149 w 251"/>
                <a:gd name="T41" fmla="*/ 91 h 227"/>
                <a:gd name="T42" fmla="*/ 128 w 251"/>
                <a:gd name="T43" fmla="*/ 144 h 227"/>
                <a:gd name="T44" fmla="*/ 122 w 251"/>
                <a:gd name="T45" fmla="*/ 148 h 227"/>
                <a:gd name="T46" fmla="*/ 122 w 251"/>
                <a:gd name="T47" fmla="*/ 148 h 227"/>
                <a:gd name="T48" fmla="*/ 115 w 251"/>
                <a:gd name="T49" fmla="*/ 144 h 227"/>
                <a:gd name="T50" fmla="*/ 94 w 251"/>
                <a:gd name="T51" fmla="*/ 81 h 227"/>
                <a:gd name="T52" fmla="*/ 81 w 251"/>
                <a:gd name="T53" fmla="*/ 115 h 227"/>
                <a:gd name="T54" fmla="*/ 74 w 251"/>
                <a:gd name="T55" fmla="*/ 120 h 227"/>
                <a:gd name="T56" fmla="*/ 47 w 251"/>
                <a:gd name="T57" fmla="*/ 120 h 227"/>
                <a:gd name="T58" fmla="*/ 40 w 251"/>
                <a:gd name="T59" fmla="*/ 113 h 227"/>
                <a:gd name="T60" fmla="*/ 47 w 251"/>
                <a:gd name="T61" fmla="*/ 106 h 227"/>
                <a:gd name="T62" fmla="*/ 70 w 251"/>
                <a:gd name="T63" fmla="*/ 106 h 227"/>
                <a:gd name="T64" fmla="*/ 88 w 251"/>
                <a:gd name="T65" fmla="*/ 58 h 227"/>
                <a:gd name="T66" fmla="*/ 95 w 251"/>
                <a:gd name="T67" fmla="*/ 54 h 227"/>
                <a:gd name="T68" fmla="*/ 101 w 251"/>
                <a:gd name="T69" fmla="*/ 59 h 227"/>
                <a:gd name="T70" fmla="*/ 122 w 251"/>
                <a:gd name="T71" fmla="*/ 121 h 227"/>
                <a:gd name="T72" fmla="*/ 142 w 251"/>
                <a:gd name="T73" fmla="*/ 71 h 227"/>
                <a:gd name="T74" fmla="*/ 148 w 251"/>
                <a:gd name="T75" fmla="*/ 67 h 227"/>
                <a:gd name="T76" fmla="*/ 155 w 251"/>
                <a:gd name="T77" fmla="*/ 71 h 227"/>
                <a:gd name="T78" fmla="*/ 171 w 251"/>
                <a:gd name="T79" fmla="*/ 106 h 227"/>
                <a:gd name="T80" fmla="*/ 204 w 251"/>
                <a:gd name="T81" fmla="*/ 106 h 227"/>
                <a:gd name="T82" fmla="*/ 211 w 251"/>
                <a:gd name="T83" fmla="*/ 113 h 227"/>
                <a:gd name="T84" fmla="*/ 204 w 251"/>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 h="227">
                  <a:moveTo>
                    <a:pt x="243" y="35"/>
                  </a:moveTo>
                  <a:cubicBezTo>
                    <a:pt x="236" y="18"/>
                    <a:pt x="223" y="6"/>
                    <a:pt x="206" y="2"/>
                  </a:cubicBezTo>
                  <a:cubicBezTo>
                    <a:pt x="200" y="1"/>
                    <a:pt x="193" y="0"/>
                    <a:pt x="187" y="0"/>
                  </a:cubicBezTo>
                  <a:cubicBezTo>
                    <a:pt x="172" y="0"/>
                    <a:pt x="158" y="4"/>
                    <a:pt x="146" y="12"/>
                  </a:cubicBezTo>
                  <a:cubicBezTo>
                    <a:pt x="137" y="18"/>
                    <a:pt x="130" y="25"/>
                    <a:pt x="125" y="33"/>
                  </a:cubicBezTo>
                  <a:cubicBezTo>
                    <a:pt x="121" y="25"/>
                    <a:pt x="114" y="18"/>
                    <a:pt x="105" y="12"/>
                  </a:cubicBezTo>
                  <a:cubicBezTo>
                    <a:pt x="93" y="4"/>
                    <a:pt x="79" y="0"/>
                    <a:pt x="64" y="0"/>
                  </a:cubicBezTo>
                  <a:cubicBezTo>
                    <a:pt x="58" y="0"/>
                    <a:pt x="51" y="1"/>
                    <a:pt x="45" y="2"/>
                  </a:cubicBezTo>
                  <a:cubicBezTo>
                    <a:pt x="28" y="6"/>
                    <a:pt x="15" y="18"/>
                    <a:pt x="8" y="35"/>
                  </a:cubicBezTo>
                  <a:cubicBezTo>
                    <a:pt x="2" y="48"/>
                    <a:pt x="0" y="63"/>
                    <a:pt x="3" y="76"/>
                  </a:cubicBezTo>
                  <a:cubicBezTo>
                    <a:pt x="3" y="81"/>
                    <a:pt x="3" y="81"/>
                    <a:pt x="3" y="81"/>
                  </a:cubicBezTo>
                  <a:cubicBezTo>
                    <a:pt x="3" y="81"/>
                    <a:pt x="3" y="81"/>
                    <a:pt x="3" y="81"/>
                  </a:cubicBezTo>
                  <a:cubicBezTo>
                    <a:pt x="16" y="141"/>
                    <a:pt x="125" y="227"/>
                    <a:pt x="125" y="227"/>
                  </a:cubicBezTo>
                  <a:cubicBezTo>
                    <a:pt x="125" y="227"/>
                    <a:pt x="235" y="141"/>
                    <a:pt x="248" y="81"/>
                  </a:cubicBezTo>
                  <a:cubicBezTo>
                    <a:pt x="248" y="81"/>
                    <a:pt x="248" y="81"/>
                    <a:pt x="248" y="81"/>
                  </a:cubicBezTo>
                  <a:cubicBezTo>
                    <a:pt x="248" y="76"/>
                    <a:pt x="248" y="76"/>
                    <a:pt x="248" y="76"/>
                  </a:cubicBezTo>
                  <a:cubicBezTo>
                    <a:pt x="251" y="63"/>
                    <a:pt x="249" y="48"/>
                    <a:pt x="243" y="35"/>
                  </a:cubicBezTo>
                  <a:close/>
                  <a:moveTo>
                    <a:pt x="204" y="120"/>
                  </a:moveTo>
                  <a:cubicBezTo>
                    <a:pt x="167" y="120"/>
                    <a:pt x="167" y="120"/>
                    <a:pt x="167" y="120"/>
                  </a:cubicBezTo>
                  <a:cubicBezTo>
                    <a:pt x="164" y="120"/>
                    <a:pt x="162" y="118"/>
                    <a:pt x="161" y="116"/>
                  </a:cubicBezTo>
                  <a:cubicBezTo>
                    <a:pt x="149" y="91"/>
                    <a:pt x="149" y="91"/>
                    <a:pt x="149" y="91"/>
                  </a:cubicBezTo>
                  <a:cubicBezTo>
                    <a:pt x="128" y="144"/>
                    <a:pt x="128" y="144"/>
                    <a:pt x="128" y="144"/>
                  </a:cubicBezTo>
                  <a:cubicBezTo>
                    <a:pt x="127" y="147"/>
                    <a:pt x="125" y="148"/>
                    <a:pt x="122" y="148"/>
                  </a:cubicBezTo>
                  <a:cubicBezTo>
                    <a:pt x="122" y="148"/>
                    <a:pt x="122" y="148"/>
                    <a:pt x="122" y="148"/>
                  </a:cubicBezTo>
                  <a:cubicBezTo>
                    <a:pt x="119" y="148"/>
                    <a:pt x="116" y="146"/>
                    <a:pt x="115" y="144"/>
                  </a:cubicBezTo>
                  <a:cubicBezTo>
                    <a:pt x="94" y="81"/>
                    <a:pt x="94" y="81"/>
                    <a:pt x="94" y="81"/>
                  </a:cubicBezTo>
                  <a:cubicBezTo>
                    <a:pt x="81" y="115"/>
                    <a:pt x="81" y="115"/>
                    <a:pt x="81" y="115"/>
                  </a:cubicBezTo>
                  <a:cubicBezTo>
                    <a:pt x="80" y="118"/>
                    <a:pt x="77" y="120"/>
                    <a:pt x="74" y="120"/>
                  </a:cubicBezTo>
                  <a:cubicBezTo>
                    <a:pt x="47" y="120"/>
                    <a:pt x="47" y="120"/>
                    <a:pt x="47" y="120"/>
                  </a:cubicBezTo>
                  <a:cubicBezTo>
                    <a:pt x="43" y="120"/>
                    <a:pt x="40" y="117"/>
                    <a:pt x="40" y="113"/>
                  </a:cubicBezTo>
                  <a:cubicBezTo>
                    <a:pt x="40" y="109"/>
                    <a:pt x="43" y="106"/>
                    <a:pt x="47" y="106"/>
                  </a:cubicBezTo>
                  <a:cubicBezTo>
                    <a:pt x="70" y="106"/>
                    <a:pt x="70" y="106"/>
                    <a:pt x="70" y="106"/>
                  </a:cubicBezTo>
                  <a:cubicBezTo>
                    <a:pt x="88" y="58"/>
                    <a:pt x="88" y="58"/>
                    <a:pt x="88" y="58"/>
                  </a:cubicBezTo>
                  <a:cubicBezTo>
                    <a:pt x="89" y="56"/>
                    <a:pt x="92" y="54"/>
                    <a:pt x="95" y="54"/>
                  </a:cubicBezTo>
                  <a:cubicBezTo>
                    <a:pt x="97" y="54"/>
                    <a:pt x="100" y="56"/>
                    <a:pt x="101" y="59"/>
                  </a:cubicBezTo>
                  <a:cubicBezTo>
                    <a:pt x="122" y="121"/>
                    <a:pt x="122" y="121"/>
                    <a:pt x="122" y="121"/>
                  </a:cubicBezTo>
                  <a:cubicBezTo>
                    <a:pt x="142" y="71"/>
                    <a:pt x="142" y="71"/>
                    <a:pt x="142" y="71"/>
                  </a:cubicBezTo>
                  <a:cubicBezTo>
                    <a:pt x="143" y="69"/>
                    <a:pt x="145" y="67"/>
                    <a:pt x="148" y="67"/>
                  </a:cubicBezTo>
                  <a:cubicBezTo>
                    <a:pt x="151" y="67"/>
                    <a:pt x="153" y="68"/>
                    <a:pt x="155" y="71"/>
                  </a:cubicBezTo>
                  <a:cubicBezTo>
                    <a:pt x="171" y="106"/>
                    <a:pt x="171" y="106"/>
                    <a:pt x="171" y="106"/>
                  </a:cubicBezTo>
                  <a:cubicBezTo>
                    <a:pt x="204" y="106"/>
                    <a:pt x="204" y="106"/>
                    <a:pt x="204" y="106"/>
                  </a:cubicBezTo>
                  <a:cubicBezTo>
                    <a:pt x="208" y="106"/>
                    <a:pt x="211" y="109"/>
                    <a:pt x="211" y="113"/>
                  </a:cubicBezTo>
                  <a:cubicBezTo>
                    <a:pt x="211" y="117"/>
                    <a:pt x="208" y="120"/>
                    <a:pt x="204" y="120"/>
                  </a:cubicBez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99" name="グループ化 198"/>
          <p:cNvGrpSpPr/>
          <p:nvPr/>
        </p:nvGrpSpPr>
        <p:grpSpPr bwMode="gray">
          <a:xfrm>
            <a:off x="2999831" y="8265264"/>
            <a:ext cx="551141" cy="549374"/>
            <a:chOff x="-2185751" y="3292425"/>
            <a:chExt cx="764280" cy="761830"/>
          </a:xfrm>
        </p:grpSpPr>
        <p:grpSp>
          <p:nvGrpSpPr>
            <p:cNvPr id="200" name="グループ化 199">
              <a:extLst>
                <a:ext uri="{FF2B5EF4-FFF2-40B4-BE49-F238E27FC236}">
                  <a16:creationId xmlns:a16="http://schemas.microsoft.com/office/drawing/2014/main" id="{42308F29-B9FE-4B32-AB8E-04FB0E96708A}"/>
                </a:ext>
              </a:extLst>
            </p:cNvPr>
            <p:cNvGrpSpPr/>
            <p:nvPr/>
          </p:nvGrpSpPr>
          <p:grpSpPr bwMode="gray">
            <a:xfrm>
              <a:off x="-2080418" y="3400208"/>
              <a:ext cx="559125" cy="521156"/>
              <a:chOff x="2711450" y="4241800"/>
              <a:chExt cx="1449388" cy="1350963"/>
            </a:xfrm>
            <a:solidFill>
              <a:srgbClr val="FF5050"/>
            </a:solidFill>
          </p:grpSpPr>
          <p:sp>
            <p:nvSpPr>
              <p:cNvPr id="202" name="Freeform 35">
                <a:extLst>
                  <a:ext uri="{FF2B5EF4-FFF2-40B4-BE49-F238E27FC236}">
                    <a16:creationId xmlns:a16="http://schemas.microsoft.com/office/drawing/2014/main" id="{BB02B666-3D17-4B2A-9A06-0B237C3D7E91}"/>
                  </a:ext>
                </a:extLst>
              </p:cNvPr>
              <p:cNvSpPr>
                <a:spLocks/>
              </p:cNvSpPr>
              <p:nvPr/>
            </p:nvSpPr>
            <p:spPr bwMode="gray">
              <a:xfrm>
                <a:off x="2711450" y="5437188"/>
                <a:ext cx="677863" cy="155575"/>
              </a:xfrm>
              <a:custGeom>
                <a:avLst/>
                <a:gdLst>
                  <a:gd name="T0" fmla="*/ 159 w 179"/>
                  <a:gd name="T1" fmla="*/ 0 h 41"/>
                  <a:gd name="T2" fmla="*/ 19 w 179"/>
                  <a:gd name="T3" fmla="*/ 0 h 41"/>
                  <a:gd name="T4" fmla="*/ 0 w 179"/>
                  <a:gd name="T5" fmla="*/ 19 h 41"/>
                  <a:gd name="T6" fmla="*/ 0 w 179"/>
                  <a:gd name="T7" fmla="*/ 41 h 41"/>
                  <a:gd name="T8" fmla="*/ 179 w 179"/>
                  <a:gd name="T9" fmla="*/ 41 h 41"/>
                  <a:gd name="T10" fmla="*/ 179 w 179"/>
                  <a:gd name="T11" fmla="*/ 19 h 41"/>
                  <a:gd name="T12" fmla="*/ 159 w 179"/>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79" h="41">
                    <a:moveTo>
                      <a:pt x="159" y="0"/>
                    </a:moveTo>
                    <a:cubicBezTo>
                      <a:pt x="19" y="0"/>
                      <a:pt x="19" y="0"/>
                      <a:pt x="19" y="0"/>
                    </a:cubicBezTo>
                    <a:cubicBezTo>
                      <a:pt x="8" y="0"/>
                      <a:pt x="0" y="9"/>
                      <a:pt x="0" y="19"/>
                    </a:cubicBezTo>
                    <a:cubicBezTo>
                      <a:pt x="0" y="41"/>
                      <a:pt x="0" y="41"/>
                      <a:pt x="0" y="41"/>
                    </a:cubicBezTo>
                    <a:cubicBezTo>
                      <a:pt x="179" y="41"/>
                      <a:pt x="179" y="41"/>
                      <a:pt x="179" y="41"/>
                    </a:cubicBezTo>
                    <a:cubicBezTo>
                      <a:pt x="179" y="19"/>
                      <a:pt x="179" y="19"/>
                      <a:pt x="179" y="19"/>
                    </a:cubicBezTo>
                    <a:cubicBezTo>
                      <a:pt x="179" y="9"/>
                      <a:pt x="170" y="0"/>
                      <a:pt x="1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36">
                <a:extLst>
                  <a:ext uri="{FF2B5EF4-FFF2-40B4-BE49-F238E27FC236}">
                    <a16:creationId xmlns:a16="http://schemas.microsoft.com/office/drawing/2014/main" id="{86F2C501-BC3D-4415-B6A3-94FA6468E1EB}"/>
                  </a:ext>
                </a:extLst>
              </p:cNvPr>
              <p:cNvSpPr>
                <a:spLocks/>
              </p:cNvSpPr>
              <p:nvPr/>
            </p:nvSpPr>
            <p:spPr bwMode="gray">
              <a:xfrm>
                <a:off x="2814638" y="5275263"/>
                <a:ext cx="468313" cy="120650"/>
              </a:xfrm>
              <a:custGeom>
                <a:avLst/>
                <a:gdLst>
                  <a:gd name="T0" fmla="*/ 124 w 124"/>
                  <a:gd name="T1" fmla="*/ 20 h 32"/>
                  <a:gd name="T2" fmla="*/ 105 w 124"/>
                  <a:gd name="T3" fmla="*/ 0 h 32"/>
                  <a:gd name="T4" fmla="*/ 20 w 124"/>
                  <a:gd name="T5" fmla="*/ 0 h 32"/>
                  <a:gd name="T6" fmla="*/ 0 w 124"/>
                  <a:gd name="T7" fmla="*/ 20 h 32"/>
                  <a:gd name="T8" fmla="*/ 0 w 124"/>
                  <a:gd name="T9" fmla="*/ 32 h 32"/>
                  <a:gd name="T10" fmla="*/ 124 w 124"/>
                  <a:gd name="T11" fmla="*/ 32 h 32"/>
                  <a:gd name="T12" fmla="*/ 124 w 1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124" h="32">
                    <a:moveTo>
                      <a:pt x="124" y="20"/>
                    </a:moveTo>
                    <a:cubicBezTo>
                      <a:pt x="124" y="9"/>
                      <a:pt x="116" y="0"/>
                      <a:pt x="105" y="0"/>
                    </a:cubicBezTo>
                    <a:cubicBezTo>
                      <a:pt x="20" y="0"/>
                      <a:pt x="20" y="0"/>
                      <a:pt x="20" y="0"/>
                    </a:cubicBezTo>
                    <a:cubicBezTo>
                      <a:pt x="9" y="0"/>
                      <a:pt x="0" y="9"/>
                      <a:pt x="0" y="20"/>
                    </a:cubicBezTo>
                    <a:cubicBezTo>
                      <a:pt x="0" y="32"/>
                      <a:pt x="0" y="32"/>
                      <a:pt x="0" y="32"/>
                    </a:cubicBezTo>
                    <a:cubicBezTo>
                      <a:pt x="124" y="32"/>
                      <a:pt x="124" y="32"/>
                      <a:pt x="124" y="32"/>
                    </a:cubicBezTo>
                    <a:lnTo>
                      <a:pt x="12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37">
                <a:extLst>
                  <a:ext uri="{FF2B5EF4-FFF2-40B4-BE49-F238E27FC236}">
                    <a16:creationId xmlns:a16="http://schemas.microsoft.com/office/drawing/2014/main" id="{981565B3-8FDB-4464-975A-54B14779B171}"/>
                  </a:ext>
                </a:extLst>
              </p:cNvPr>
              <p:cNvSpPr>
                <a:spLocks/>
              </p:cNvSpPr>
              <p:nvPr/>
            </p:nvSpPr>
            <p:spPr bwMode="gray">
              <a:xfrm>
                <a:off x="2894013" y="4802188"/>
                <a:ext cx="473075" cy="434975"/>
              </a:xfrm>
              <a:custGeom>
                <a:avLst/>
                <a:gdLst>
                  <a:gd name="T0" fmla="*/ 48 w 125"/>
                  <a:gd name="T1" fmla="*/ 74 h 115"/>
                  <a:gd name="T2" fmla="*/ 114 w 125"/>
                  <a:gd name="T3" fmla="*/ 105 h 115"/>
                  <a:gd name="T4" fmla="*/ 122 w 125"/>
                  <a:gd name="T5" fmla="*/ 73 h 115"/>
                  <a:gd name="T6" fmla="*/ 39 w 125"/>
                  <a:gd name="T7" fmla="*/ 0 h 115"/>
                  <a:gd name="T8" fmla="*/ 8 w 125"/>
                  <a:gd name="T9" fmla="*/ 13 h 115"/>
                  <a:gd name="T10" fmla="*/ 48 w 125"/>
                  <a:gd name="T11" fmla="*/ 74 h 115"/>
                </a:gdLst>
                <a:ahLst/>
                <a:cxnLst>
                  <a:cxn ang="0">
                    <a:pos x="T0" y="T1"/>
                  </a:cxn>
                  <a:cxn ang="0">
                    <a:pos x="T2" y="T3"/>
                  </a:cxn>
                  <a:cxn ang="0">
                    <a:pos x="T4" y="T5"/>
                  </a:cxn>
                  <a:cxn ang="0">
                    <a:pos x="T6" y="T7"/>
                  </a:cxn>
                  <a:cxn ang="0">
                    <a:pos x="T8" y="T9"/>
                  </a:cxn>
                  <a:cxn ang="0">
                    <a:pos x="T10" y="T11"/>
                  </a:cxn>
                </a:cxnLst>
                <a:rect l="0" t="0" r="r" b="b"/>
                <a:pathLst>
                  <a:path w="125" h="115">
                    <a:moveTo>
                      <a:pt x="48" y="74"/>
                    </a:moveTo>
                    <a:cubicBezTo>
                      <a:pt x="86" y="107"/>
                      <a:pt x="103" y="115"/>
                      <a:pt x="114" y="105"/>
                    </a:cubicBezTo>
                    <a:cubicBezTo>
                      <a:pt x="125" y="95"/>
                      <a:pt x="110" y="87"/>
                      <a:pt x="122" y="73"/>
                    </a:cubicBezTo>
                    <a:cubicBezTo>
                      <a:pt x="39" y="0"/>
                      <a:pt x="39" y="0"/>
                      <a:pt x="39" y="0"/>
                    </a:cubicBezTo>
                    <a:cubicBezTo>
                      <a:pt x="27" y="14"/>
                      <a:pt x="16" y="0"/>
                      <a:pt x="8" y="13"/>
                    </a:cubicBezTo>
                    <a:cubicBezTo>
                      <a:pt x="0" y="25"/>
                      <a:pt x="9" y="41"/>
                      <a:pt x="4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38">
                <a:extLst>
                  <a:ext uri="{FF2B5EF4-FFF2-40B4-BE49-F238E27FC236}">
                    <a16:creationId xmlns:a16="http://schemas.microsoft.com/office/drawing/2014/main" id="{A0354680-D3AF-4207-821E-D34F2C8E2934}"/>
                  </a:ext>
                </a:extLst>
              </p:cNvPr>
              <p:cNvSpPr>
                <a:spLocks/>
              </p:cNvSpPr>
              <p:nvPr/>
            </p:nvSpPr>
            <p:spPr bwMode="gray">
              <a:xfrm>
                <a:off x="3378200" y="4241800"/>
                <a:ext cx="476250" cy="434975"/>
              </a:xfrm>
              <a:custGeom>
                <a:avLst/>
                <a:gdLst>
                  <a:gd name="T0" fmla="*/ 87 w 126"/>
                  <a:gd name="T1" fmla="*/ 114 h 115"/>
                  <a:gd name="T2" fmla="*/ 118 w 126"/>
                  <a:gd name="T3" fmla="*/ 102 h 115"/>
                  <a:gd name="T4" fmla="*/ 78 w 126"/>
                  <a:gd name="T5" fmla="*/ 41 h 115"/>
                  <a:gd name="T6" fmla="*/ 12 w 126"/>
                  <a:gd name="T7" fmla="*/ 10 h 115"/>
                  <a:gd name="T8" fmla="*/ 4 w 126"/>
                  <a:gd name="T9" fmla="*/ 42 h 115"/>
                  <a:gd name="T10" fmla="*/ 87 w 126"/>
                  <a:gd name="T11" fmla="*/ 114 h 115"/>
                </a:gdLst>
                <a:ahLst/>
                <a:cxnLst>
                  <a:cxn ang="0">
                    <a:pos x="T0" y="T1"/>
                  </a:cxn>
                  <a:cxn ang="0">
                    <a:pos x="T2" y="T3"/>
                  </a:cxn>
                  <a:cxn ang="0">
                    <a:pos x="T4" y="T5"/>
                  </a:cxn>
                  <a:cxn ang="0">
                    <a:pos x="T6" y="T7"/>
                  </a:cxn>
                  <a:cxn ang="0">
                    <a:pos x="T8" y="T9"/>
                  </a:cxn>
                  <a:cxn ang="0">
                    <a:pos x="T10" y="T11"/>
                  </a:cxn>
                </a:cxnLst>
                <a:rect l="0" t="0" r="r" b="b"/>
                <a:pathLst>
                  <a:path w="126" h="115">
                    <a:moveTo>
                      <a:pt x="87" y="114"/>
                    </a:moveTo>
                    <a:cubicBezTo>
                      <a:pt x="99" y="100"/>
                      <a:pt x="109" y="115"/>
                      <a:pt x="118" y="102"/>
                    </a:cubicBezTo>
                    <a:cubicBezTo>
                      <a:pt x="126" y="89"/>
                      <a:pt x="116" y="74"/>
                      <a:pt x="78" y="41"/>
                    </a:cubicBezTo>
                    <a:cubicBezTo>
                      <a:pt x="40" y="7"/>
                      <a:pt x="23" y="0"/>
                      <a:pt x="12" y="10"/>
                    </a:cubicBezTo>
                    <a:cubicBezTo>
                      <a:pt x="0" y="20"/>
                      <a:pt x="16" y="28"/>
                      <a:pt x="4" y="42"/>
                    </a:cubicBezTo>
                    <a:lnTo>
                      <a:pt x="8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39">
                <a:extLst>
                  <a:ext uri="{FF2B5EF4-FFF2-40B4-BE49-F238E27FC236}">
                    <a16:creationId xmlns:a16="http://schemas.microsoft.com/office/drawing/2014/main" id="{17204F27-C1B5-4ED4-A246-06D9190A2424}"/>
                  </a:ext>
                </a:extLst>
              </p:cNvPr>
              <p:cNvSpPr>
                <a:spLocks/>
              </p:cNvSpPr>
              <p:nvPr/>
            </p:nvSpPr>
            <p:spPr bwMode="gray">
              <a:xfrm>
                <a:off x="3071813" y="4433888"/>
                <a:ext cx="604838" cy="609600"/>
              </a:xfrm>
              <a:custGeom>
                <a:avLst/>
                <a:gdLst>
                  <a:gd name="T0" fmla="*/ 381 w 381"/>
                  <a:gd name="T1" fmla="*/ 172 h 384"/>
                  <a:gd name="T2" fmla="*/ 183 w 381"/>
                  <a:gd name="T3" fmla="*/ 0 h 384"/>
                  <a:gd name="T4" fmla="*/ 0 w 381"/>
                  <a:gd name="T5" fmla="*/ 210 h 384"/>
                  <a:gd name="T6" fmla="*/ 198 w 381"/>
                  <a:gd name="T7" fmla="*/ 384 h 384"/>
                  <a:gd name="T8" fmla="*/ 381 w 381"/>
                  <a:gd name="T9" fmla="*/ 172 h 384"/>
                </a:gdLst>
                <a:ahLst/>
                <a:cxnLst>
                  <a:cxn ang="0">
                    <a:pos x="T0" y="T1"/>
                  </a:cxn>
                  <a:cxn ang="0">
                    <a:pos x="T2" y="T3"/>
                  </a:cxn>
                  <a:cxn ang="0">
                    <a:pos x="T4" y="T5"/>
                  </a:cxn>
                  <a:cxn ang="0">
                    <a:pos x="T6" y="T7"/>
                  </a:cxn>
                  <a:cxn ang="0">
                    <a:pos x="T8" y="T9"/>
                  </a:cxn>
                </a:cxnLst>
                <a:rect l="0" t="0" r="r" b="b"/>
                <a:pathLst>
                  <a:path w="381" h="384">
                    <a:moveTo>
                      <a:pt x="381" y="172"/>
                    </a:moveTo>
                    <a:lnTo>
                      <a:pt x="183" y="0"/>
                    </a:lnTo>
                    <a:lnTo>
                      <a:pt x="0" y="210"/>
                    </a:lnTo>
                    <a:lnTo>
                      <a:pt x="198" y="384"/>
                    </a:lnTo>
                    <a:lnTo>
                      <a:pt x="381"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40">
                <a:extLst>
                  <a:ext uri="{FF2B5EF4-FFF2-40B4-BE49-F238E27FC236}">
                    <a16:creationId xmlns:a16="http://schemas.microsoft.com/office/drawing/2014/main" id="{BAD2CD36-2D43-4800-8A10-99A36216D210}"/>
                  </a:ext>
                </a:extLst>
              </p:cNvPr>
              <p:cNvSpPr>
                <a:spLocks/>
              </p:cNvSpPr>
              <p:nvPr/>
            </p:nvSpPr>
            <p:spPr bwMode="gray">
              <a:xfrm>
                <a:off x="3517900" y="4851400"/>
                <a:ext cx="642938" cy="588963"/>
              </a:xfrm>
              <a:custGeom>
                <a:avLst/>
                <a:gdLst>
                  <a:gd name="T0" fmla="*/ 157 w 170"/>
                  <a:gd name="T1" fmla="*/ 102 h 156"/>
                  <a:gd name="T2" fmla="*/ 130 w 170"/>
                  <a:gd name="T3" fmla="*/ 96 h 156"/>
                  <a:gd name="T4" fmla="*/ 98 w 170"/>
                  <a:gd name="T5" fmla="*/ 59 h 156"/>
                  <a:gd name="T6" fmla="*/ 24 w 170"/>
                  <a:gd name="T7" fmla="*/ 0 h 156"/>
                  <a:gd name="T8" fmla="*/ 0 w 170"/>
                  <a:gd name="T9" fmla="*/ 28 h 156"/>
                  <a:gd name="T10" fmla="*/ 68 w 170"/>
                  <a:gd name="T11" fmla="*/ 93 h 156"/>
                  <a:gd name="T12" fmla="*/ 109 w 170"/>
                  <a:gd name="T13" fmla="*/ 120 h 156"/>
                  <a:gd name="T14" fmla="*/ 119 w 170"/>
                  <a:gd name="T15" fmla="*/ 145 h 156"/>
                  <a:gd name="T16" fmla="*/ 159 w 170"/>
                  <a:gd name="T17" fmla="*/ 143 h 156"/>
                  <a:gd name="T18" fmla="*/ 157 w 170"/>
                  <a:gd name="T19" fmla="*/ 10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56">
                    <a:moveTo>
                      <a:pt x="157" y="102"/>
                    </a:moveTo>
                    <a:cubicBezTo>
                      <a:pt x="149" y="95"/>
                      <a:pt x="139" y="94"/>
                      <a:pt x="130" y="96"/>
                    </a:cubicBezTo>
                    <a:cubicBezTo>
                      <a:pt x="135" y="81"/>
                      <a:pt x="118" y="75"/>
                      <a:pt x="98" y="59"/>
                    </a:cubicBezTo>
                    <a:cubicBezTo>
                      <a:pt x="73" y="40"/>
                      <a:pt x="31" y="6"/>
                      <a:pt x="24" y="0"/>
                    </a:cubicBezTo>
                    <a:cubicBezTo>
                      <a:pt x="0" y="28"/>
                      <a:pt x="0" y="28"/>
                      <a:pt x="0" y="28"/>
                    </a:cubicBezTo>
                    <a:cubicBezTo>
                      <a:pt x="6" y="34"/>
                      <a:pt x="46" y="71"/>
                      <a:pt x="68" y="93"/>
                    </a:cubicBezTo>
                    <a:cubicBezTo>
                      <a:pt x="87" y="111"/>
                      <a:pt x="95" y="127"/>
                      <a:pt x="109" y="120"/>
                    </a:cubicBezTo>
                    <a:cubicBezTo>
                      <a:pt x="108" y="129"/>
                      <a:pt x="111" y="139"/>
                      <a:pt x="119" y="145"/>
                    </a:cubicBezTo>
                    <a:cubicBezTo>
                      <a:pt x="131" y="156"/>
                      <a:pt x="149" y="155"/>
                      <a:pt x="159" y="143"/>
                    </a:cubicBezTo>
                    <a:cubicBezTo>
                      <a:pt x="170" y="131"/>
                      <a:pt x="169" y="113"/>
                      <a:pt x="15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01" name="Freeform 41">
              <a:extLst>
                <a:ext uri="{FF2B5EF4-FFF2-40B4-BE49-F238E27FC236}">
                  <a16:creationId xmlns:a16="http://schemas.microsoft.com/office/drawing/2014/main" id="{915FE883-D458-4034-9457-31DB42020F26}"/>
                </a:ext>
              </a:extLst>
            </p:cNvPr>
            <p:cNvSpPr>
              <a:spLocks noEditPoints="1"/>
            </p:cNvSpPr>
            <p:nvPr/>
          </p:nvSpPr>
          <p:spPr bwMode="gray">
            <a:xfrm>
              <a:off x="-2185751" y="3292425"/>
              <a:ext cx="764280" cy="76183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
        <p:nvSpPr>
          <p:cNvPr id="208" name="テキスト ボックス 207"/>
          <p:cNvSpPr txBox="1"/>
          <p:nvPr/>
        </p:nvSpPr>
        <p:spPr bwMode="gray">
          <a:xfrm>
            <a:off x="2858068" y="8052201"/>
            <a:ext cx="800219" cy="215444"/>
          </a:xfrm>
          <a:prstGeom prst="rect">
            <a:avLst/>
          </a:prstGeom>
          <a:noFill/>
        </p:spPr>
        <p:txBody>
          <a:bodyPr wrap="none" rtlCol="0">
            <a:spAutoFit/>
          </a:bodyPr>
          <a:lstStyle/>
          <a:p>
            <a:pPr algn="ctr"/>
            <a:r>
              <a:rPr kumimoji="1" lang="ja-JP" altLang="en-US" sz="800" b="1" dirty="0" smtClean="0"/>
              <a:t>日常生活賠償</a:t>
            </a:r>
            <a:endParaRPr kumimoji="1" lang="ja-JP" altLang="en-US" sz="800" b="1" dirty="0"/>
          </a:p>
        </p:txBody>
      </p:sp>
      <p:sp>
        <p:nvSpPr>
          <p:cNvPr id="209" name="テキスト ボックス 208"/>
          <p:cNvSpPr txBox="1"/>
          <p:nvPr/>
        </p:nvSpPr>
        <p:spPr bwMode="gray">
          <a:xfrm>
            <a:off x="1850905" y="7948141"/>
            <a:ext cx="1082348" cy="338554"/>
          </a:xfrm>
          <a:prstGeom prst="rect">
            <a:avLst/>
          </a:prstGeom>
          <a:noFill/>
        </p:spPr>
        <p:txBody>
          <a:bodyPr wrap="none" rtlCol="0">
            <a:spAutoFit/>
          </a:bodyPr>
          <a:lstStyle/>
          <a:p>
            <a:pPr algn="ctr"/>
            <a:r>
              <a:rPr kumimoji="1" lang="ja-JP" altLang="en-US" sz="800" b="1" dirty="0" smtClean="0"/>
              <a:t>病気とケガ補償コース</a:t>
            </a:r>
            <a:endParaRPr kumimoji="1" lang="en-US" altLang="ja-JP" sz="800" b="1" dirty="0" smtClean="0"/>
          </a:p>
          <a:p>
            <a:pPr algn="ctr"/>
            <a:r>
              <a:rPr kumimoji="1" lang="ja-JP" altLang="en-US" sz="800" b="1" dirty="0" smtClean="0"/>
              <a:t>＜</a:t>
            </a:r>
            <a:r>
              <a:rPr kumimoji="1" lang="ja-JP" altLang="en-US" sz="800" b="1" dirty="0"/>
              <a:t>本人型</a:t>
            </a:r>
            <a:r>
              <a:rPr kumimoji="1" lang="ja-JP" altLang="en-US" sz="800" b="1" dirty="0" smtClean="0"/>
              <a:t>＞</a:t>
            </a:r>
            <a:endParaRPr kumimoji="1" lang="ja-JP" altLang="en-US" sz="800" b="1" dirty="0"/>
          </a:p>
        </p:txBody>
      </p:sp>
      <p:sp>
        <p:nvSpPr>
          <p:cNvPr id="210" name="フリーフォーム 209"/>
          <p:cNvSpPr/>
          <p:nvPr/>
        </p:nvSpPr>
        <p:spPr bwMode="gray">
          <a:xfrm rot="16200000">
            <a:off x="2749151" y="8444237"/>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フリーフォーム 210"/>
          <p:cNvSpPr/>
          <p:nvPr/>
        </p:nvSpPr>
        <p:spPr bwMode="gray">
          <a:xfrm rot="16200000">
            <a:off x="3661584" y="8444237"/>
            <a:ext cx="187338" cy="187338"/>
          </a:xfrm>
          <a:custGeom>
            <a:avLst/>
            <a:gdLst>
              <a:gd name="connsiteX0" fmla="*/ 542925 w 542925"/>
              <a:gd name="connsiteY0" fmla="*/ 213613 h 542925"/>
              <a:gd name="connsiteX1" fmla="*/ 542925 w 542925"/>
              <a:gd name="connsiteY1" fmla="*/ 329313 h 542925"/>
              <a:gd name="connsiteX2" fmla="*/ 329313 w 542925"/>
              <a:gd name="connsiteY2" fmla="*/ 329313 h 542925"/>
              <a:gd name="connsiteX3" fmla="*/ 329313 w 542925"/>
              <a:gd name="connsiteY3" fmla="*/ 542925 h 542925"/>
              <a:gd name="connsiteX4" fmla="*/ 213613 w 542925"/>
              <a:gd name="connsiteY4" fmla="*/ 542925 h 542925"/>
              <a:gd name="connsiteX5" fmla="*/ 213613 w 542925"/>
              <a:gd name="connsiteY5" fmla="*/ 329313 h 542925"/>
              <a:gd name="connsiteX6" fmla="*/ 0 w 542925"/>
              <a:gd name="connsiteY6" fmla="*/ 329313 h 542925"/>
              <a:gd name="connsiteX7" fmla="*/ 0 w 542925"/>
              <a:gd name="connsiteY7" fmla="*/ 213613 h 542925"/>
              <a:gd name="connsiteX8" fmla="*/ 213613 w 542925"/>
              <a:gd name="connsiteY8" fmla="*/ 213613 h 542925"/>
              <a:gd name="connsiteX9" fmla="*/ 213613 w 542925"/>
              <a:gd name="connsiteY9" fmla="*/ 0 h 542925"/>
              <a:gd name="connsiteX10" fmla="*/ 329313 w 542925"/>
              <a:gd name="connsiteY10" fmla="*/ 0 h 542925"/>
              <a:gd name="connsiteX11" fmla="*/ 329313 w 542925"/>
              <a:gd name="connsiteY11" fmla="*/ 213613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542925">
                <a:moveTo>
                  <a:pt x="542925" y="213613"/>
                </a:moveTo>
                <a:lnTo>
                  <a:pt x="542925" y="329313"/>
                </a:lnTo>
                <a:lnTo>
                  <a:pt x="329313" y="329313"/>
                </a:lnTo>
                <a:lnTo>
                  <a:pt x="329313" y="542925"/>
                </a:lnTo>
                <a:lnTo>
                  <a:pt x="213613" y="542925"/>
                </a:lnTo>
                <a:lnTo>
                  <a:pt x="213613" y="329313"/>
                </a:lnTo>
                <a:lnTo>
                  <a:pt x="0" y="329313"/>
                </a:lnTo>
                <a:lnTo>
                  <a:pt x="0" y="213613"/>
                </a:lnTo>
                <a:lnTo>
                  <a:pt x="213613" y="213613"/>
                </a:lnTo>
                <a:lnTo>
                  <a:pt x="213613" y="0"/>
                </a:lnTo>
                <a:lnTo>
                  <a:pt x="329313" y="0"/>
                </a:lnTo>
                <a:lnTo>
                  <a:pt x="329313" y="21361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bwMode="gray">
          <a:xfrm>
            <a:off x="2073912" y="9046224"/>
            <a:ext cx="683200" cy="276999"/>
          </a:xfrm>
          <a:prstGeom prst="rect">
            <a:avLst/>
          </a:prstGeom>
          <a:noFill/>
        </p:spPr>
        <p:txBody>
          <a:bodyPr wrap="none" rtlCol="0">
            <a:spAutoFit/>
          </a:bodyPr>
          <a:lstStyle/>
          <a:p>
            <a:pPr algn="ctr"/>
            <a:r>
              <a:rPr kumimoji="1" lang="en-US" altLang="ja-JP" sz="1200" dirty="0" smtClean="0"/>
              <a:t>A3×8</a:t>
            </a:r>
            <a:r>
              <a:rPr kumimoji="1" lang="ja-JP" altLang="en-US" sz="800" dirty="0" smtClean="0"/>
              <a:t>口</a:t>
            </a:r>
            <a:endParaRPr kumimoji="1" lang="ja-JP" altLang="en-US" sz="1200" dirty="0"/>
          </a:p>
        </p:txBody>
      </p:sp>
      <p:sp>
        <p:nvSpPr>
          <p:cNvPr id="213" name="テキスト ボックス 212"/>
          <p:cNvSpPr txBox="1"/>
          <p:nvPr/>
        </p:nvSpPr>
        <p:spPr bwMode="gray">
          <a:xfrm>
            <a:off x="1998979" y="7772189"/>
            <a:ext cx="811441" cy="230832"/>
          </a:xfrm>
          <a:prstGeom prst="rect">
            <a:avLst/>
          </a:prstGeom>
          <a:noFill/>
        </p:spPr>
        <p:txBody>
          <a:bodyPr wrap="none" rtlCol="0">
            <a:spAutoFit/>
          </a:bodyPr>
          <a:lstStyle/>
          <a:p>
            <a:r>
              <a:rPr kumimoji="1" lang="en-US" altLang="ja-JP" sz="900" b="1" dirty="0" smtClean="0"/>
              <a:t>【</a:t>
            </a:r>
            <a:r>
              <a:rPr kumimoji="1" lang="ja-JP" altLang="en-US" sz="900" b="1" dirty="0" smtClean="0"/>
              <a:t>基本コース</a:t>
            </a:r>
            <a:r>
              <a:rPr kumimoji="1" lang="en-US" altLang="ja-JP" sz="900" b="1" dirty="0" smtClean="0"/>
              <a:t>】</a:t>
            </a:r>
            <a:endParaRPr kumimoji="1" lang="ja-JP" altLang="en-US" sz="900" b="1" dirty="0"/>
          </a:p>
        </p:txBody>
      </p:sp>
      <p:sp>
        <p:nvSpPr>
          <p:cNvPr id="214" name="テキスト ボックス 213"/>
          <p:cNvSpPr txBox="1"/>
          <p:nvPr/>
        </p:nvSpPr>
        <p:spPr bwMode="gray">
          <a:xfrm>
            <a:off x="2850786" y="7772189"/>
            <a:ext cx="748923" cy="230832"/>
          </a:xfrm>
          <a:prstGeom prst="rect">
            <a:avLst/>
          </a:prstGeom>
          <a:noFill/>
        </p:spPr>
        <p:txBody>
          <a:bodyPr wrap="none" rtlCol="0">
            <a:spAutoFit/>
          </a:bodyPr>
          <a:lstStyle/>
          <a:p>
            <a:r>
              <a:rPr kumimoji="1" lang="en-US" altLang="ja-JP" sz="900" b="1" dirty="0" smtClean="0"/>
              <a:t>【</a:t>
            </a:r>
            <a:r>
              <a:rPr kumimoji="1" lang="ja-JP" altLang="en-US" sz="900" b="1" dirty="0" smtClean="0"/>
              <a:t>オプション</a:t>
            </a:r>
            <a:r>
              <a:rPr kumimoji="1" lang="en-US" altLang="ja-JP" sz="900" b="1" dirty="0" smtClean="0"/>
              <a:t>】</a:t>
            </a:r>
            <a:endParaRPr kumimoji="1" lang="ja-JP" altLang="en-US" sz="900" b="1" dirty="0"/>
          </a:p>
        </p:txBody>
      </p:sp>
      <p:sp>
        <p:nvSpPr>
          <p:cNvPr id="215" name="テキスト ボックス 214"/>
          <p:cNvSpPr txBox="1"/>
          <p:nvPr/>
        </p:nvSpPr>
        <p:spPr bwMode="gray">
          <a:xfrm>
            <a:off x="3098108" y="9046224"/>
            <a:ext cx="354585" cy="276999"/>
          </a:xfrm>
          <a:prstGeom prst="rect">
            <a:avLst/>
          </a:prstGeom>
          <a:noFill/>
        </p:spPr>
        <p:txBody>
          <a:bodyPr wrap="none" rtlCol="0">
            <a:spAutoFit/>
          </a:bodyPr>
          <a:lstStyle/>
          <a:p>
            <a:pPr algn="ctr"/>
            <a:r>
              <a:rPr kumimoji="1" lang="en-US" altLang="ja-JP" sz="1200" dirty="0" smtClean="0"/>
              <a:t>L2</a:t>
            </a:r>
            <a:endParaRPr kumimoji="1" lang="ja-JP" altLang="en-US" sz="1200" dirty="0"/>
          </a:p>
        </p:txBody>
      </p:sp>
      <p:sp>
        <p:nvSpPr>
          <p:cNvPr id="222" name="テキスト ボックス 221"/>
          <p:cNvSpPr txBox="1"/>
          <p:nvPr/>
        </p:nvSpPr>
        <p:spPr bwMode="gray">
          <a:xfrm>
            <a:off x="3867479" y="9046224"/>
            <a:ext cx="700834" cy="276999"/>
          </a:xfrm>
          <a:prstGeom prst="rect">
            <a:avLst/>
          </a:prstGeom>
          <a:noFill/>
        </p:spPr>
        <p:txBody>
          <a:bodyPr wrap="none" rtlCol="0">
            <a:spAutoFit/>
          </a:bodyPr>
          <a:lstStyle/>
          <a:p>
            <a:pPr algn="ctr"/>
            <a:r>
              <a:rPr kumimoji="1" lang="en-US" altLang="ja-JP" sz="1200" dirty="0" smtClean="0"/>
              <a:t>O1×1</a:t>
            </a:r>
            <a:r>
              <a:rPr kumimoji="1" lang="ja-JP" altLang="en-US" sz="800" dirty="0" smtClean="0"/>
              <a:t>口</a:t>
            </a:r>
            <a:endParaRPr kumimoji="1" lang="ja-JP" altLang="en-US" sz="1200" dirty="0"/>
          </a:p>
        </p:txBody>
      </p:sp>
      <p:grpSp>
        <p:nvGrpSpPr>
          <p:cNvPr id="44" name="グループ化 43"/>
          <p:cNvGrpSpPr/>
          <p:nvPr/>
        </p:nvGrpSpPr>
        <p:grpSpPr bwMode="gray">
          <a:xfrm>
            <a:off x="3929280" y="8249296"/>
            <a:ext cx="555436" cy="554100"/>
            <a:chOff x="4548782" y="8117982"/>
            <a:chExt cx="763667" cy="761830"/>
          </a:xfrm>
        </p:grpSpPr>
        <p:grpSp>
          <p:nvGrpSpPr>
            <p:cNvPr id="223" name="グループ化 222">
              <a:extLst>
                <a:ext uri="{FF2B5EF4-FFF2-40B4-BE49-F238E27FC236}">
                  <a16:creationId xmlns:a16="http://schemas.microsoft.com/office/drawing/2014/main" id="{7A0E240F-A30A-4383-A086-B96D7969CED3}"/>
                </a:ext>
              </a:extLst>
            </p:cNvPr>
            <p:cNvGrpSpPr/>
            <p:nvPr/>
          </p:nvGrpSpPr>
          <p:grpSpPr bwMode="gray">
            <a:xfrm>
              <a:off x="4608798" y="8190859"/>
              <a:ext cx="567698" cy="596481"/>
              <a:chOff x="4459288" y="7469188"/>
              <a:chExt cx="1471612" cy="1546225"/>
            </a:xfrm>
            <a:solidFill>
              <a:srgbClr val="FF5050"/>
            </a:solidFill>
          </p:grpSpPr>
          <p:sp>
            <p:nvSpPr>
              <p:cNvPr id="224" name="Freeform 74">
                <a:extLst>
                  <a:ext uri="{FF2B5EF4-FFF2-40B4-BE49-F238E27FC236}">
                    <a16:creationId xmlns:a16="http://schemas.microsoft.com/office/drawing/2014/main" id="{7B936D69-EA9E-4003-9CC2-6EF50CE9B108}"/>
                  </a:ext>
                </a:extLst>
              </p:cNvPr>
              <p:cNvSpPr>
                <a:spLocks/>
              </p:cNvSpPr>
              <p:nvPr/>
            </p:nvSpPr>
            <p:spPr bwMode="gray">
              <a:xfrm>
                <a:off x="4910138" y="7685088"/>
                <a:ext cx="282575" cy="287338"/>
              </a:xfrm>
              <a:custGeom>
                <a:avLst/>
                <a:gdLst>
                  <a:gd name="T0" fmla="*/ 46 w 75"/>
                  <a:gd name="T1" fmla="*/ 71 h 76"/>
                  <a:gd name="T2" fmla="*/ 71 w 75"/>
                  <a:gd name="T3" fmla="*/ 30 h 76"/>
                  <a:gd name="T4" fmla="*/ 29 w 75"/>
                  <a:gd name="T5" fmla="*/ 5 h 76"/>
                  <a:gd name="T6" fmla="*/ 5 w 75"/>
                  <a:gd name="T7" fmla="*/ 47 h 76"/>
                  <a:gd name="T8" fmla="*/ 46 w 75"/>
                  <a:gd name="T9" fmla="*/ 71 h 76"/>
                </a:gdLst>
                <a:ahLst/>
                <a:cxnLst>
                  <a:cxn ang="0">
                    <a:pos x="T0" y="T1"/>
                  </a:cxn>
                  <a:cxn ang="0">
                    <a:pos x="T2" y="T3"/>
                  </a:cxn>
                  <a:cxn ang="0">
                    <a:pos x="T4" y="T5"/>
                  </a:cxn>
                  <a:cxn ang="0">
                    <a:pos x="T6" y="T7"/>
                  </a:cxn>
                  <a:cxn ang="0">
                    <a:pos x="T8" y="T9"/>
                  </a:cxn>
                </a:cxnLst>
                <a:rect l="0" t="0" r="r" b="b"/>
                <a:pathLst>
                  <a:path w="75" h="76">
                    <a:moveTo>
                      <a:pt x="46" y="71"/>
                    </a:moveTo>
                    <a:cubicBezTo>
                      <a:pt x="64" y="67"/>
                      <a:pt x="75" y="48"/>
                      <a:pt x="71" y="30"/>
                    </a:cubicBezTo>
                    <a:cubicBezTo>
                      <a:pt x="66" y="11"/>
                      <a:pt x="47" y="0"/>
                      <a:pt x="29" y="5"/>
                    </a:cubicBezTo>
                    <a:cubicBezTo>
                      <a:pt x="11" y="10"/>
                      <a:pt x="0" y="28"/>
                      <a:pt x="5" y="47"/>
                    </a:cubicBezTo>
                    <a:cubicBezTo>
                      <a:pt x="9" y="65"/>
                      <a:pt x="28" y="76"/>
                      <a:pt x="4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5">
                <a:extLst>
                  <a:ext uri="{FF2B5EF4-FFF2-40B4-BE49-F238E27FC236}">
                    <a16:creationId xmlns:a16="http://schemas.microsoft.com/office/drawing/2014/main" id="{82CE69A4-5389-4155-AB7E-90E067D8140D}"/>
                  </a:ext>
                </a:extLst>
              </p:cNvPr>
              <p:cNvSpPr>
                <a:spLocks/>
              </p:cNvSpPr>
              <p:nvPr/>
            </p:nvSpPr>
            <p:spPr bwMode="gray">
              <a:xfrm>
                <a:off x="4735513" y="8334375"/>
                <a:ext cx="669925" cy="677863"/>
              </a:xfrm>
              <a:custGeom>
                <a:avLst/>
                <a:gdLst>
                  <a:gd name="T0" fmla="*/ 125 w 177"/>
                  <a:gd name="T1" fmla="*/ 0 h 179"/>
                  <a:gd name="T2" fmla="*/ 122 w 177"/>
                  <a:gd name="T3" fmla="*/ 24 h 179"/>
                  <a:gd name="T4" fmla="*/ 133 w 177"/>
                  <a:gd name="T5" fmla="*/ 33 h 179"/>
                  <a:gd name="T6" fmla="*/ 155 w 177"/>
                  <a:gd name="T7" fmla="*/ 84 h 179"/>
                  <a:gd name="T8" fmla="*/ 133 w 177"/>
                  <a:gd name="T9" fmla="*/ 135 h 179"/>
                  <a:gd name="T10" fmla="*/ 82 w 177"/>
                  <a:gd name="T11" fmla="*/ 157 h 179"/>
                  <a:gd name="T12" fmla="*/ 31 w 177"/>
                  <a:gd name="T13" fmla="*/ 135 h 179"/>
                  <a:gd name="T14" fmla="*/ 13 w 177"/>
                  <a:gd name="T15" fmla="*/ 104 h 179"/>
                  <a:gd name="T16" fmla="*/ 0 w 177"/>
                  <a:gd name="T17" fmla="*/ 132 h 179"/>
                  <a:gd name="T18" fmla="*/ 82 w 177"/>
                  <a:gd name="T19" fmla="*/ 179 h 179"/>
                  <a:gd name="T20" fmla="*/ 177 w 177"/>
                  <a:gd name="T21" fmla="*/ 84 h 179"/>
                  <a:gd name="T22" fmla="*/ 125 w 177"/>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79">
                    <a:moveTo>
                      <a:pt x="125" y="0"/>
                    </a:moveTo>
                    <a:cubicBezTo>
                      <a:pt x="122" y="24"/>
                      <a:pt x="122" y="24"/>
                      <a:pt x="122" y="24"/>
                    </a:cubicBezTo>
                    <a:cubicBezTo>
                      <a:pt x="126" y="27"/>
                      <a:pt x="130" y="30"/>
                      <a:pt x="133" y="33"/>
                    </a:cubicBezTo>
                    <a:cubicBezTo>
                      <a:pt x="147" y="47"/>
                      <a:pt x="155" y="65"/>
                      <a:pt x="155" y="84"/>
                    </a:cubicBezTo>
                    <a:cubicBezTo>
                      <a:pt x="155" y="104"/>
                      <a:pt x="147" y="122"/>
                      <a:pt x="133" y="135"/>
                    </a:cubicBezTo>
                    <a:cubicBezTo>
                      <a:pt x="120" y="149"/>
                      <a:pt x="102" y="157"/>
                      <a:pt x="82" y="157"/>
                    </a:cubicBezTo>
                    <a:cubicBezTo>
                      <a:pt x="63" y="157"/>
                      <a:pt x="45" y="149"/>
                      <a:pt x="31" y="135"/>
                    </a:cubicBezTo>
                    <a:cubicBezTo>
                      <a:pt x="22" y="127"/>
                      <a:pt x="16" y="116"/>
                      <a:pt x="13" y="104"/>
                    </a:cubicBezTo>
                    <a:cubicBezTo>
                      <a:pt x="0" y="132"/>
                      <a:pt x="0" y="132"/>
                      <a:pt x="0" y="132"/>
                    </a:cubicBezTo>
                    <a:cubicBezTo>
                      <a:pt x="17" y="161"/>
                      <a:pt x="49" y="179"/>
                      <a:pt x="82" y="179"/>
                    </a:cubicBezTo>
                    <a:cubicBezTo>
                      <a:pt x="134" y="179"/>
                      <a:pt x="177" y="136"/>
                      <a:pt x="177" y="84"/>
                    </a:cubicBezTo>
                    <a:cubicBezTo>
                      <a:pt x="177" y="49"/>
                      <a:pt x="156" y="16"/>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6">
                <a:extLst>
                  <a:ext uri="{FF2B5EF4-FFF2-40B4-BE49-F238E27FC236}">
                    <a16:creationId xmlns:a16="http://schemas.microsoft.com/office/drawing/2014/main" id="{9AB5E5FD-06EF-4860-A29B-F46444240D86}"/>
                  </a:ext>
                </a:extLst>
              </p:cNvPr>
              <p:cNvSpPr>
                <a:spLocks/>
              </p:cNvSpPr>
              <p:nvPr/>
            </p:nvSpPr>
            <p:spPr bwMode="gray">
              <a:xfrm>
                <a:off x="4459288" y="8002588"/>
                <a:ext cx="700087" cy="922338"/>
              </a:xfrm>
              <a:custGeom>
                <a:avLst/>
                <a:gdLst>
                  <a:gd name="T0" fmla="*/ 175 w 185"/>
                  <a:gd name="T1" fmla="*/ 122 h 244"/>
                  <a:gd name="T2" fmla="*/ 184 w 185"/>
                  <a:gd name="T3" fmla="*/ 31 h 244"/>
                  <a:gd name="T4" fmla="*/ 161 w 185"/>
                  <a:gd name="T5" fmla="*/ 1 h 244"/>
                  <a:gd name="T6" fmla="*/ 134 w 185"/>
                  <a:gd name="T7" fmla="*/ 12 h 244"/>
                  <a:gd name="T8" fmla="*/ 91 w 185"/>
                  <a:gd name="T9" fmla="*/ 54 h 244"/>
                  <a:gd name="T10" fmla="*/ 47 w 185"/>
                  <a:gd name="T11" fmla="*/ 58 h 244"/>
                  <a:gd name="T12" fmla="*/ 34 w 185"/>
                  <a:gd name="T13" fmla="*/ 71 h 244"/>
                  <a:gd name="T14" fmla="*/ 34 w 185"/>
                  <a:gd name="T15" fmla="*/ 72 h 244"/>
                  <a:gd name="T16" fmla="*/ 48 w 185"/>
                  <a:gd name="T17" fmla="*/ 86 h 244"/>
                  <a:gd name="T18" fmla="*/ 94 w 185"/>
                  <a:gd name="T19" fmla="*/ 86 h 244"/>
                  <a:gd name="T20" fmla="*/ 106 w 185"/>
                  <a:gd name="T21" fmla="*/ 82 h 244"/>
                  <a:gd name="T22" fmla="*/ 124 w 185"/>
                  <a:gd name="T23" fmla="*/ 68 h 244"/>
                  <a:gd name="T24" fmla="*/ 120 w 185"/>
                  <a:gd name="T25" fmla="*/ 113 h 244"/>
                  <a:gd name="T26" fmla="*/ 62 w 185"/>
                  <a:gd name="T27" fmla="*/ 117 h 244"/>
                  <a:gd name="T28" fmla="*/ 31 w 185"/>
                  <a:gd name="T29" fmla="*/ 140 h 244"/>
                  <a:gd name="T30" fmla="*/ 4 w 185"/>
                  <a:gd name="T31" fmla="*/ 215 h 244"/>
                  <a:gd name="T32" fmla="*/ 13 w 185"/>
                  <a:gd name="T33" fmla="*/ 240 h 244"/>
                  <a:gd name="T34" fmla="*/ 37 w 185"/>
                  <a:gd name="T35" fmla="*/ 230 h 244"/>
                  <a:gd name="T36" fmla="*/ 68 w 185"/>
                  <a:gd name="T37" fmla="*/ 164 h 244"/>
                  <a:gd name="T38" fmla="*/ 128 w 185"/>
                  <a:gd name="T39" fmla="*/ 164 h 244"/>
                  <a:gd name="T40" fmla="*/ 175 w 185"/>
                  <a:gd name="T4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44">
                    <a:moveTo>
                      <a:pt x="175" y="122"/>
                    </a:moveTo>
                    <a:cubicBezTo>
                      <a:pt x="184" y="31"/>
                      <a:pt x="184" y="31"/>
                      <a:pt x="184" y="31"/>
                    </a:cubicBezTo>
                    <a:cubicBezTo>
                      <a:pt x="185" y="16"/>
                      <a:pt x="176" y="3"/>
                      <a:pt x="161" y="1"/>
                    </a:cubicBezTo>
                    <a:cubicBezTo>
                      <a:pt x="151" y="0"/>
                      <a:pt x="140" y="5"/>
                      <a:pt x="134" y="12"/>
                    </a:cubicBezTo>
                    <a:cubicBezTo>
                      <a:pt x="91" y="54"/>
                      <a:pt x="91" y="54"/>
                      <a:pt x="91" y="54"/>
                    </a:cubicBezTo>
                    <a:cubicBezTo>
                      <a:pt x="47" y="58"/>
                      <a:pt x="47" y="58"/>
                      <a:pt x="47" y="58"/>
                    </a:cubicBezTo>
                    <a:cubicBezTo>
                      <a:pt x="39" y="58"/>
                      <a:pt x="34" y="64"/>
                      <a:pt x="34" y="71"/>
                    </a:cubicBezTo>
                    <a:cubicBezTo>
                      <a:pt x="34" y="72"/>
                      <a:pt x="34" y="72"/>
                      <a:pt x="34" y="72"/>
                    </a:cubicBezTo>
                    <a:cubicBezTo>
                      <a:pt x="34" y="80"/>
                      <a:pt x="40" y="86"/>
                      <a:pt x="48" y="86"/>
                    </a:cubicBezTo>
                    <a:cubicBezTo>
                      <a:pt x="94" y="86"/>
                      <a:pt x="94" y="86"/>
                      <a:pt x="94" y="86"/>
                    </a:cubicBezTo>
                    <a:cubicBezTo>
                      <a:pt x="98" y="86"/>
                      <a:pt x="102" y="85"/>
                      <a:pt x="106" y="82"/>
                    </a:cubicBezTo>
                    <a:cubicBezTo>
                      <a:pt x="124" y="68"/>
                      <a:pt x="124" y="68"/>
                      <a:pt x="124" y="68"/>
                    </a:cubicBezTo>
                    <a:cubicBezTo>
                      <a:pt x="120" y="113"/>
                      <a:pt x="120" y="113"/>
                      <a:pt x="120" y="113"/>
                    </a:cubicBezTo>
                    <a:cubicBezTo>
                      <a:pt x="62" y="117"/>
                      <a:pt x="62" y="117"/>
                      <a:pt x="62" y="117"/>
                    </a:cubicBezTo>
                    <a:cubicBezTo>
                      <a:pt x="45" y="118"/>
                      <a:pt x="38" y="124"/>
                      <a:pt x="31" y="140"/>
                    </a:cubicBezTo>
                    <a:cubicBezTo>
                      <a:pt x="4" y="215"/>
                      <a:pt x="4" y="215"/>
                      <a:pt x="4" y="215"/>
                    </a:cubicBezTo>
                    <a:cubicBezTo>
                      <a:pt x="0" y="225"/>
                      <a:pt x="4" y="235"/>
                      <a:pt x="13" y="240"/>
                    </a:cubicBezTo>
                    <a:cubicBezTo>
                      <a:pt x="22" y="244"/>
                      <a:pt x="33" y="240"/>
                      <a:pt x="37" y="230"/>
                    </a:cubicBezTo>
                    <a:cubicBezTo>
                      <a:pt x="68" y="164"/>
                      <a:pt x="68" y="164"/>
                      <a:pt x="68" y="164"/>
                    </a:cubicBezTo>
                    <a:cubicBezTo>
                      <a:pt x="128" y="164"/>
                      <a:pt x="128" y="164"/>
                      <a:pt x="128" y="164"/>
                    </a:cubicBezTo>
                    <a:cubicBezTo>
                      <a:pt x="158" y="164"/>
                      <a:pt x="172" y="151"/>
                      <a:pt x="175"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7">
                <a:extLst>
                  <a:ext uri="{FF2B5EF4-FFF2-40B4-BE49-F238E27FC236}">
                    <a16:creationId xmlns:a16="http://schemas.microsoft.com/office/drawing/2014/main" id="{DCCC2D52-722F-4ACA-BA29-0C9C268B60C6}"/>
                  </a:ext>
                </a:extLst>
              </p:cNvPr>
              <p:cNvSpPr>
                <a:spLocks/>
              </p:cNvSpPr>
              <p:nvPr/>
            </p:nvSpPr>
            <p:spPr bwMode="gray">
              <a:xfrm>
                <a:off x="5529263" y="7469188"/>
                <a:ext cx="284162" cy="287338"/>
              </a:xfrm>
              <a:custGeom>
                <a:avLst/>
                <a:gdLst>
                  <a:gd name="T0" fmla="*/ 46 w 75"/>
                  <a:gd name="T1" fmla="*/ 71 h 76"/>
                  <a:gd name="T2" fmla="*/ 71 w 75"/>
                  <a:gd name="T3" fmla="*/ 29 h 76"/>
                  <a:gd name="T4" fmla="*/ 29 w 75"/>
                  <a:gd name="T5" fmla="*/ 5 h 76"/>
                  <a:gd name="T6" fmla="*/ 5 w 75"/>
                  <a:gd name="T7" fmla="*/ 46 h 76"/>
                  <a:gd name="T8" fmla="*/ 46 w 75"/>
                  <a:gd name="T9" fmla="*/ 71 h 76"/>
                </a:gdLst>
                <a:ahLst/>
                <a:cxnLst>
                  <a:cxn ang="0">
                    <a:pos x="T0" y="T1"/>
                  </a:cxn>
                  <a:cxn ang="0">
                    <a:pos x="T2" y="T3"/>
                  </a:cxn>
                  <a:cxn ang="0">
                    <a:pos x="T4" y="T5"/>
                  </a:cxn>
                  <a:cxn ang="0">
                    <a:pos x="T6" y="T7"/>
                  </a:cxn>
                  <a:cxn ang="0">
                    <a:pos x="T8" y="T9"/>
                  </a:cxn>
                </a:cxnLst>
                <a:rect l="0" t="0" r="r" b="b"/>
                <a:pathLst>
                  <a:path w="75" h="76">
                    <a:moveTo>
                      <a:pt x="46" y="71"/>
                    </a:moveTo>
                    <a:cubicBezTo>
                      <a:pt x="64" y="66"/>
                      <a:pt x="75" y="48"/>
                      <a:pt x="71" y="29"/>
                    </a:cubicBezTo>
                    <a:cubicBezTo>
                      <a:pt x="66" y="11"/>
                      <a:pt x="47" y="0"/>
                      <a:pt x="29" y="5"/>
                    </a:cubicBezTo>
                    <a:cubicBezTo>
                      <a:pt x="11" y="9"/>
                      <a:pt x="0" y="28"/>
                      <a:pt x="5" y="46"/>
                    </a:cubicBezTo>
                    <a:cubicBezTo>
                      <a:pt x="9" y="65"/>
                      <a:pt x="28" y="76"/>
                      <a:pt x="4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8">
                <a:extLst>
                  <a:ext uri="{FF2B5EF4-FFF2-40B4-BE49-F238E27FC236}">
                    <a16:creationId xmlns:a16="http://schemas.microsoft.com/office/drawing/2014/main" id="{CA5042F1-F5CF-4CE5-B0AB-4AC28EB164B0}"/>
                  </a:ext>
                </a:extLst>
              </p:cNvPr>
              <p:cNvSpPr>
                <a:spLocks/>
              </p:cNvSpPr>
              <p:nvPr/>
            </p:nvSpPr>
            <p:spPr bwMode="gray">
              <a:xfrm>
                <a:off x="5238750" y="7756525"/>
                <a:ext cx="692150" cy="1258888"/>
              </a:xfrm>
              <a:custGeom>
                <a:avLst/>
                <a:gdLst>
                  <a:gd name="T0" fmla="*/ 180 w 183"/>
                  <a:gd name="T1" fmla="*/ 158 h 333"/>
                  <a:gd name="T2" fmla="*/ 165 w 183"/>
                  <a:gd name="T3" fmla="*/ 37 h 333"/>
                  <a:gd name="T4" fmla="*/ 106 w 183"/>
                  <a:gd name="T5" fmla="*/ 18 h 333"/>
                  <a:gd name="T6" fmla="*/ 58 w 183"/>
                  <a:gd name="T7" fmla="*/ 62 h 333"/>
                  <a:gd name="T8" fmla="*/ 11 w 183"/>
                  <a:gd name="T9" fmla="*/ 79 h 333"/>
                  <a:gd name="T10" fmla="*/ 3 w 183"/>
                  <a:gd name="T11" fmla="*/ 97 h 333"/>
                  <a:gd name="T12" fmla="*/ 3 w 183"/>
                  <a:gd name="T13" fmla="*/ 97 h 333"/>
                  <a:gd name="T14" fmla="*/ 20 w 183"/>
                  <a:gd name="T15" fmla="*/ 107 h 333"/>
                  <a:gd name="T16" fmla="*/ 55 w 183"/>
                  <a:gd name="T17" fmla="*/ 97 h 333"/>
                  <a:gd name="T18" fmla="*/ 77 w 183"/>
                  <a:gd name="T19" fmla="*/ 88 h 333"/>
                  <a:gd name="T20" fmla="*/ 94 w 183"/>
                  <a:gd name="T21" fmla="*/ 77 h 333"/>
                  <a:gd name="T22" fmla="*/ 104 w 183"/>
                  <a:gd name="T23" fmla="*/ 153 h 333"/>
                  <a:gd name="T24" fmla="*/ 96 w 183"/>
                  <a:gd name="T25" fmla="*/ 181 h 333"/>
                  <a:gd name="T26" fmla="*/ 57 w 183"/>
                  <a:gd name="T27" fmla="*/ 302 h 333"/>
                  <a:gd name="T28" fmla="*/ 68 w 183"/>
                  <a:gd name="T29" fmla="*/ 325 h 333"/>
                  <a:gd name="T30" fmla="*/ 69 w 183"/>
                  <a:gd name="T31" fmla="*/ 326 h 333"/>
                  <a:gd name="T32" fmla="*/ 91 w 183"/>
                  <a:gd name="T33" fmla="*/ 315 h 333"/>
                  <a:gd name="T34" fmla="*/ 135 w 183"/>
                  <a:gd name="T35" fmla="*/ 209 h 333"/>
                  <a:gd name="T36" fmla="*/ 146 w 183"/>
                  <a:gd name="T37" fmla="*/ 315 h 333"/>
                  <a:gd name="T38" fmla="*/ 165 w 183"/>
                  <a:gd name="T39" fmla="*/ 332 h 333"/>
                  <a:gd name="T40" fmla="*/ 166 w 183"/>
                  <a:gd name="T41" fmla="*/ 332 h 333"/>
                  <a:gd name="T42" fmla="*/ 183 w 183"/>
                  <a:gd name="T43" fmla="*/ 314 h 333"/>
                  <a:gd name="T44" fmla="*/ 180 w 183"/>
                  <a:gd name="T45" fmla="*/ 15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33">
                    <a:moveTo>
                      <a:pt x="180" y="158"/>
                    </a:moveTo>
                    <a:cubicBezTo>
                      <a:pt x="165" y="37"/>
                      <a:pt x="165" y="37"/>
                      <a:pt x="165" y="37"/>
                    </a:cubicBezTo>
                    <a:cubicBezTo>
                      <a:pt x="161" y="7"/>
                      <a:pt x="126" y="0"/>
                      <a:pt x="106" y="18"/>
                    </a:cubicBezTo>
                    <a:cubicBezTo>
                      <a:pt x="58" y="62"/>
                      <a:pt x="58" y="62"/>
                      <a:pt x="58" y="62"/>
                    </a:cubicBezTo>
                    <a:cubicBezTo>
                      <a:pt x="11" y="79"/>
                      <a:pt x="11" y="79"/>
                      <a:pt x="11" y="79"/>
                    </a:cubicBezTo>
                    <a:cubicBezTo>
                      <a:pt x="4" y="82"/>
                      <a:pt x="0" y="90"/>
                      <a:pt x="3" y="97"/>
                    </a:cubicBezTo>
                    <a:cubicBezTo>
                      <a:pt x="3" y="97"/>
                      <a:pt x="3" y="97"/>
                      <a:pt x="3" y="97"/>
                    </a:cubicBezTo>
                    <a:cubicBezTo>
                      <a:pt x="5" y="105"/>
                      <a:pt x="12" y="109"/>
                      <a:pt x="20" y="107"/>
                    </a:cubicBezTo>
                    <a:cubicBezTo>
                      <a:pt x="55" y="97"/>
                      <a:pt x="55" y="97"/>
                      <a:pt x="55" y="97"/>
                    </a:cubicBezTo>
                    <a:cubicBezTo>
                      <a:pt x="63" y="96"/>
                      <a:pt x="70" y="92"/>
                      <a:pt x="77" y="88"/>
                    </a:cubicBezTo>
                    <a:cubicBezTo>
                      <a:pt x="94" y="77"/>
                      <a:pt x="94" y="77"/>
                      <a:pt x="94" y="77"/>
                    </a:cubicBezTo>
                    <a:cubicBezTo>
                      <a:pt x="104" y="153"/>
                      <a:pt x="104" y="153"/>
                      <a:pt x="104" y="153"/>
                    </a:cubicBezTo>
                    <a:cubicBezTo>
                      <a:pt x="104" y="158"/>
                      <a:pt x="97" y="176"/>
                      <a:pt x="96" y="181"/>
                    </a:cubicBezTo>
                    <a:cubicBezTo>
                      <a:pt x="57" y="302"/>
                      <a:pt x="57" y="302"/>
                      <a:pt x="57" y="302"/>
                    </a:cubicBezTo>
                    <a:cubicBezTo>
                      <a:pt x="53" y="312"/>
                      <a:pt x="59" y="322"/>
                      <a:pt x="68" y="325"/>
                    </a:cubicBezTo>
                    <a:cubicBezTo>
                      <a:pt x="69" y="326"/>
                      <a:pt x="69" y="326"/>
                      <a:pt x="69" y="326"/>
                    </a:cubicBezTo>
                    <a:cubicBezTo>
                      <a:pt x="78" y="328"/>
                      <a:pt x="88" y="324"/>
                      <a:pt x="91" y="315"/>
                    </a:cubicBezTo>
                    <a:cubicBezTo>
                      <a:pt x="135" y="209"/>
                      <a:pt x="135" y="209"/>
                      <a:pt x="135" y="209"/>
                    </a:cubicBezTo>
                    <a:cubicBezTo>
                      <a:pt x="146" y="315"/>
                      <a:pt x="146" y="315"/>
                      <a:pt x="146" y="315"/>
                    </a:cubicBezTo>
                    <a:cubicBezTo>
                      <a:pt x="147" y="325"/>
                      <a:pt x="155" y="333"/>
                      <a:pt x="165" y="332"/>
                    </a:cubicBezTo>
                    <a:cubicBezTo>
                      <a:pt x="166" y="332"/>
                      <a:pt x="166" y="332"/>
                      <a:pt x="166" y="332"/>
                    </a:cubicBezTo>
                    <a:cubicBezTo>
                      <a:pt x="175" y="331"/>
                      <a:pt x="183" y="323"/>
                      <a:pt x="183" y="314"/>
                    </a:cubicBezTo>
                    <a:lnTo>
                      <a:pt x="1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9" name="Freeform 79">
              <a:extLst>
                <a:ext uri="{FF2B5EF4-FFF2-40B4-BE49-F238E27FC236}">
                  <a16:creationId xmlns:a16="http://schemas.microsoft.com/office/drawing/2014/main" id="{CDE05C9E-7B7B-4770-9A30-D32FD9FF2D0B}"/>
                </a:ext>
              </a:extLst>
            </p:cNvPr>
            <p:cNvSpPr>
              <a:spLocks noEditPoints="1"/>
            </p:cNvSpPr>
            <p:nvPr/>
          </p:nvSpPr>
          <p:spPr bwMode="gray">
            <a:xfrm>
              <a:off x="4548782" y="8117982"/>
              <a:ext cx="763667" cy="76183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FF5050"/>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
        <p:nvSpPr>
          <p:cNvPr id="230" name="テキスト ボックス 229"/>
          <p:cNvSpPr txBox="1"/>
          <p:nvPr/>
        </p:nvSpPr>
        <p:spPr bwMode="gray">
          <a:xfrm>
            <a:off x="3806889" y="8020624"/>
            <a:ext cx="800219" cy="215444"/>
          </a:xfrm>
          <a:prstGeom prst="rect">
            <a:avLst/>
          </a:prstGeom>
          <a:noFill/>
        </p:spPr>
        <p:txBody>
          <a:bodyPr wrap="none" rtlCol="0">
            <a:spAutoFit/>
          </a:bodyPr>
          <a:lstStyle/>
          <a:p>
            <a:pPr algn="ctr"/>
            <a:r>
              <a:rPr kumimoji="1" lang="ja-JP" altLang="en-US" sz="800" b="1" dirty="0" smtClean="0"/>
              <a:t>親介護一時金</a:t>
            </a:r>
            <a:endParaRPr kumimoji="1" lang="ja-JP" altLang="en-US" sz="800" b="1" dirty="0"/>
          </a:p>
        </p:txBody>
      </p:sp>
      <p:sp>
        <p:nvSpPr>
          <p:cNvPr id="6" name="テキスト ボックス 5"/>
          <p:cNvSpPr txBox="1"/>
          <p:nvPr/>
        </p:nvSpPr>
        <p:spPr bwMode="gray">
          <a:xfrm>
            <a:off x="833195" y="2886267"/>
            <a:ext cx="716863" cy="261610"/>
          </a:xfrm>
          <a:prstGeom prst="rect">
            <a:avLst/>
          </a:prstGeom>
          <a:noFill/>
        </p:spPr>
        <p:txBody>
          <a:bodyPr wrap="none" rtlCol="0">
            <a:spAutoFit/>
          </a:bodyPr>
          <a:lstStyle/>
          <a:p>
            <a:r>
              <a:rPr kumimoji="1" lang="en-US" altLang="ja-JP" sz="1100" dirty="0" smtClean="0"/>
              <a:t>20</a:t>
            </a:r>
            <a:r>
              <a:rPr kumimoji="1" lang="ja-JP" altLang="en-US" sz="800" dirty="0" smtClean="0"/>
              <a:t>～</a:t>
            </a:r>
            <a:r>
              <a:rPr kumimoji="1" lang="en-US" altLang="ja-JP" sz="1100" dirty="0" smtClean="0"/>
              <a:t>24</a:t>
            </a:r>
            <a:r>
              <a:rPr kumimoji="1" lang="ja-JP" altLang="en-US" sz="800" dirty="0" smtClean="0"/>
              <a:t>才</a:t>
            </a:r>
            <a:endParaRPr kumimoji="1" lang="ja-JP" altLang="en-US" sz="1050" dirty="0"/>
          </a:p>
        </p:txBody>
      </p:sp>
      <p:sp>
        <p:nvSpPr>
          <p:cNvPr id="216" name="テキスト ボックス 215"/>
          <p:cNvSpPr txBox="1"/>
          <p:nvPr/>
        </p:nvSpPr>
        <p:spPr bwMode="gray">
          <a:xfrm>
            <a:off x="2147146" y="2886267"/>
            <a:ext cx="522900" cy="261610"/>
          </a:xfrm>
          <a:prstGeom prst="rect">
            <a:avLst/>
          </a:prstGeom>
          <a:noFill/>
        </p:spPr>
        <p:txBody>
          <a:bodyPr wrap="none" rtlCol="0">
            <a:spAutoFit/>
          </a:bodyPr>
          <a:lstStyle/>
          <a:p>
            <a:r>
              <a:rPr kumimoji="1" lang="en-US" altLang="ja-JP" sz="1100" dirty="0" smtClean="0"/>
              <a:t>690</a:t>
            </a:r>
            <a:r>
              <a:rPr kumimoji="1" lang="ja-JP" altLang="en-US" sz="800" dirty="0" smtClean="0"/>
              <a:t>円</a:t>
            </a:r>
            <a:endParaRPr kumimoji="1" lang="ja-JP" altLang="en-US" sz="1050" dirty="0"/>
          </a:p>
        </p:txBody>
      </p:sp>
      <p:sp>
        <p:nvSpPr>
          <p:cNvPr id="217" name="テキスト ボックス 216"/>
          <p:cNvSpPr txBox="1"/>
          <p:nvPr/>
        </p:nvSpPr>
        <p:spPr bwMode="gray">
          <a:xfrm>
            <a:off x="3029223" y="2886267"/>
            <a:ext cx="522900" cy="261610"/>
          </a:xfrm>
          <a:prstGeom prst="rect">
            <a:avLst/>
          </a:prstGeom>
          <a:noFill/>
        </p:spPr>
        <p:txBody>
          <a:bodyPr wrap="none" rtlCol="0">
            <a:spAutoFit/>
          </a:bodyPr>
          <a:lstStyle/>
          <a:p>
            <a:r>
              <a:rPr kumimoji="1" lang="en-US" altLang="ja-JP" sz="1100" dirty="0" smtClean="0"/>
              <a:t>120</a:t>
            </a:r>
            <a:r>
              <a:rPr kumimoji="1" lang="ja-JP" altLang="en-US" sz="800" dirty="0" smtClean="0"/>
              <a:t>円</a:t>
            </a:r>
            <a:endParaRPr kumimoji="1" lang="ja-JP" altLang="en-US" sz="1050" dirty="0"/>
          </a:p>
        </p:txBody>
      </p:sp>
      <p:sp>
        <p:nvSpPr>
          <p:cNvPr id="218" name="テキスト ボックス 217"/>
          <p:cNvSpPr txBox="1"/>
          <p:nvPr/>
        </p:nvSpPr>
        <p:spPr bwMode="gray">
          <a:xfrm>
            <a:off x="3922844" y="2886267"/>
            <a:ext cx="444352" cy="261610"/>
          </a:xfrm>
          <a:prstGeom prst="rect">
            <a:avLst/>
          </a:prstGeom>
          <a:noFill/>
        </p:spPr>
        <p:txBody>
          <a:bodyPr wrap="none" rtlCol="0">
            <a:spAutoFit/>
          </a:bodyPr>
          <a:lstStyle/>
          <a:p>
            <a:r>
              <a:rPr kumimoji="1" lang="en-US" altLang="ja-JP" sz="1100" dirty="0" smtClean="0"/>
              <a:t>60</a:t>
            </a:r>
            <a:r>
              <a:rPr kumimoji="1" lang="ja-JP" altLang="en-US" sz="800" dirty="0" smtClean="0"/>
              <a:t>円</a:t>
            </a:r>
            <a:endParaRPr kumimoji="1" lang="ja-JP" altLang="en-US" sz="1050" dirty="0"/>
          </a:p>
        </p:txBody>
      </p:sp>
      <p:sp>
        <p:nvSpPr>
          <p:cNvPr id="219" name="テキスト ボックス 218"/>
          <p:cNvSpPr txBox="1"/>
          <p:nvPr/>
        </p:nvSpPr>
        <p:spPr bwMode="gray">
          <a:xfrm>
            <a:off x="2103476" y="3375246"/>
            <a:ext cx="639919" cy="261610"/>
          </a:xfrm>
          <a:prstGeom prst="rect">
            <a:avLst/>
          </a:prstGeom>
          <a:noFill/>
        </p:spPr>
        <p:txBody>
          <a:bodyPr wrap="none" rtlCol="0">
            <a:spAutoFit/>
          </a:bodyPr>
          <a:lstStyle/>
          <a:p>
            <a:r>
              <a:rPr kumimoji="1" lang="en-US" altLang="ja-JP" sz="1100" dirty="0" smtClean="0"/>
              <a:t>1,300</a:t>
            </a:r>
            <a:r>
              <a:rPr kumimoji="1" lang="ja-JP" altLang="en-US" sz="800" dirty="0" smtClean="0"/>
              <a:t>円</a:t>
            </a:r>
            <a:endParaRPr kumimoji="1" lang="ja-JP" altLang="en-US" sz="1050" dirty="0"/>
          </a:p>
        </p:txBody>
      </p:sp>
      <p:sp>
        <p:nvSpPr>
          <p:cNvPr id="220" name="テキスト ボックス 219"/>
          <p:cNvSpPr txBox="1"/>
          <p:nvPr/>
        </p:nvSpPr>
        <p:spPr bwMode="gray">
          <a:xfrm>
            <a:off x="3029223" y="3375246"/>
            <a:ext cx="522900" cy="261610"/>
          </a:xfrm>
          <a:prstGeom prst="rect">
            <a:avLst/>
          </a:prstGeom>
          <a:noFill/>
        </p:spPr>
        <p:txBody>
          <a:bodyPr wrap="none" rtlCol="0">
            <a:spAutoFit/>
          </a:bodyPr>
          <a:lstStyle/>
          <a:p>
            <a:r>
              <a:rPr kumimoji="1" lang="en-US" altLang="ja-JP" sz="1100" dirty="0" smtClean="0"/>
              <a:t>120</a:t>
            </a:r>
            <a:r>
              <a:rPr kumimoji="1" lang="ja-JP" altLang="en-US" sz="800" dirty="0" smtClean="0"/>
              <a:t>円</a:t>
            </a:r>
            <a:endParaRPr kumimoji="1" lang="ja-JP" altLang="en-US" sz="1050" dirty="0"/>
          </a:p>
        </p:txBody>
      </p:sp>
      <p:sp>
        <p:nvSpPr>
          <p:cNvPr id="221" name="テキスト ボックス 220"/>
          <p:cNvSpPr txBox="1"/>
          <p:nvPr/>
        </p:nvSpPr>
        <p:spPr bwMode="gray">
          <a:xfrm>
            <a:off x="3922844" y="3375246"/>
            <a:ext cx="444352" cy="261610"/>
          </a:xfrm>
          <a:prstGeom prst="rect">
            <a:avLst/>
          </a:prstGeom>
          <a:noFill/>
        </p:spPr>
        <p:txBody>
          <a:bodyPr wrap="none" rtlCol="0">
            <a:spAutoFit/>
          </a:bodyPr>
          <a:lstStyle/>
          <a:p>
            <a:r>
              <a:rPr kumimoji="1" lang="en-US" altLang="ja-JP" sz="1100" dirty="0" smtClean="0"/>
              <a:t>60</a:t>
            </a:r>
            <a:r>
              <a:rPr kumimoji="1" lang="ja-JP" altLang="en-US" sz="800" dirty="0" smtClean="0"/>
              <a:t>円</a:t>
            </a:r>
            <a:endParaRPr kumimoji="1" lang="ja-JP" altLang="en-US" sz="1050" dirty="0"/>
          </a:p>
        </p:txBody>
      </p:sp>
      <p:sp>
        <p:nvSpPr>
          <p:cNvPr id="233" name="テキスト ボックス 232"/>
          <p:cNvSpPr txBox="1"/>
          <p:nvPr/>
        </p:nvSpPr>
        <p:spPr bwMode="gray">
          <a:xfrm>
            <a:off x="833195" y="3400168"/>
            <a:ext cx="697627" cy="261610"/>
          </a:xfrm>
          <a:prstGeom prst="rect">
            <a:avLst/>
          </a:prstGeom>
          <a:noFill/>
        </p:spPr>
        <p:txBody>
          <a:bodyPr wrap="none" rtlCol="0">
            <a:spAutoFit/>
          </a:bodyPr>
          <a:lstStyle/>
          <a:p>
            <a:r>
              <a:rPr kumimoji="1" lang="en-US" altLang="ja-JP" sz="1100" dirty="0" smtClean="0"/>
              <a:t>25</a:t>
            </a:r>
            <a:r>
              <a:rPr kumimoji="1" lang="ja-JP" altLang="en-US" sz="800" dirty="0" smtClean="0"/>
              <a:t>～</a:t>
            </a:r>
            <a:r>
              <a:rPr kumimoji="1" lang="en-US" altLang="ja-JP" sz="1100" dirty="0" smtClean="0"/>
              <a:t>29</a:t>
            </a:r>
            <a:r>
              <a:rPr kumimoji="1" lang="ja-JP" altLang="en-US" sz="800" dirty="0" smtClean="0"/>
              <a:t>才</a:t>
            </a:r>
            <a:endParaRPr kumimoji="1" lang="ja-JP" altLang="en-US" sz="1050" dirty="0"/>
          </a:p>
        </p:txBody>
      </p:sp>
      <p:sp>
        <p:nvSpPr>
          <p:cNvPr id="234" name="星 32 233"/>
          <p:cNvSpPr/>
          <p:nvPr/>
        </p:nvSpPr>
        <p:spPr bwMode="gray">
          <a:xfrm>
            <a:off x="4313684" y="2627814"/>
            <a:ext cx="514646" cy="514646"/>
          </a:xfrm>
          <a:prstGeom prst="star32">
            <a:avLst>
              <a:gd name="adj" fmla="val 47241"/>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テキスト ボックス 234"/>
          <p:cNvSpPr txBox="1"/>
          <p:nvPr/>
        </p:nvSpPr>
        <p:spPr bwMode="gray">
          <a:xfrm>
            <a:off x="4314125" y="2705145"/>
            <a:ext cx="516488" cy="369332"/>
          </a:xfrm>
          <a:prstGeom prst="rect">
            <a:avLst/>
          </a:prstGeom>
          <a:noFill/>
        </p:spPr>
        <p:txBody>
          <a:bodyPr wrap="none" rtlCol="0">
            <a:spAutoFit/>
          </a:bodyPr>
          <a:lstStyle/>
          <a:p>
            <a:pPr algn="ctr"/>
            <a:r>
              <a:rPr kumimoji="1" lang="en-US" altLang="ja-JP" sz="800" dirty="0" smtClean="0">
                <a:solidFill>
                  <a:schemeClr val="bg1"/>
                </a:solidFill>
              </a:rPr>
              <a:t>TOTAL</a:t>
            </a:r>
          </a:p>
          <a:p>
            <a:pPr algn="ctr"/>
            <a:r>
              <a:rPr kumimoji="1" lang="en-US" altLang="ja-JP" sz="1000" dirty="0" smtClean="0">
                <a:solidFill>
                  <a:schemeClr val="bg1"/>
                </a:solidFill>
              </a:rPr>
              <a:t>870</a:t>
            </a:r>
            <a:r>
              <a:rPr kumimoji="1" lang="ja-JP" altLang="en-US" sz="800" dirty="0" smtClean="0">
                <a:solidFill>
                  <a:schemeClr val="bg1"/>
                </a:solidFill>
              </a:rPr>
              <a:t>円</a:t>
            </a:r>
            <a:endParaRPr kumimoji="1" lang="ja-JP" altLang="en-US" sz="900" dirty="0">
              <a:solidFill>
                <a:schemeClr val="bg1"/>
              </a:solidFill>
            </a:endParaRPr>
          </a:p>
        </p:txBody>
      </p:sp>
      <p:sp>
        <p:nvSpPr>
          <p:cNvPr id="236" name="星 32 235"/>
          <p:cNvSpPr/>
          <p:nvPr/>
        </p:nvSpPr>
        <p:spPr bwMode="gray">
          <a:xfrm>
            <a:off x="4313684" y="3212484"/>
            <a:ext cx="514646" cy="514646"/>
          </a:xfrm>
          <a:prstGeom prst="star32">
            <a:avLst>
              <a:gd name="adj" fmla="val 47241"/>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テキスト ボックス 236"/>
          <p:cNvSpPr txBox="1"/>
          <p:nvPr/>
        </p:nvSpPr>
        <p:spPr bwMode="gray">
          <a:xfrm>
            <a:off x="4270043" y="3289815"/>
            <a:ext cx="604653" cy="369332"/>
          </a:xfrm>
          <a:prstGeom prst="rect">
            <a:avLst/>
          </a:prstGeom>
          <a:noFill/>
        </p:spPr>
        <p:txBody>
          <a:bodyPr wrap="none" rtlCol="0">
            <a:spAutoFit/>
          </a:bodyPr>
          <a:lstStyle/>
          <a:p>
            <a:pPr algn="ctr"/>
            <a:r>
              <a:rPr kumimoji="1" lang="en-US" altLang="ja-JP" sz="800" dirty="0" smtClean="0">
                <a:solidFill>
                  <a:schemeClr val="bg1"/>
                </a:solidFill>
              </a:rPr>
              <a:t>TOTAL</a:t>
            </a:r>
          </a:p>
          <a:p>
            <a:pPr algn="ctr"/>
            <a:r>
              <a:rPr kumimoji="1" lang="en-US" altLang="ja-JP" sz="1000" dirty="0" smtClean="0">
                <a:solidFill>
                  <a:schemeClr val="bg1"/>
                </a:solidFill>
              </a:rPr>
              <a:t>1,480</a:t>
            </a:r>
            <a:r>
              <a:rPr kumimoji="1" lang="ja-JP" altLang="en-US" sz="800" dirty="0" smtClean="0">
                <a:solidFill>
                  <a:schemeClr val="bg1"/>
                </a:solidFill>
              </a:rPr>
              <a:t>円</a:t>
            </a:r>
            <a:endParaRPr kumimoji="1" lang="ja-JP" altLang="en-US" sz="900" dirty="0">
              <a:solidFill>
                <a:schemeClr val="bg1"/>
              </a:solidFill>
            </a:endParaRPr>
          </a:p>
        </p:txBody>
      </p:sp>
      <p:cxnSp>
        <p:nvCxnSpPr>
          <p:cNvPr id="14" name="直線コネクタ 13"/>
          <p:cNvCxnSpPr/>
          <p:nvPr/>
        </p:nvCxnSpPr>
        <p:spPr bwMode="gray">
          <a:xfrm>
            <a:off x="908374" y="3155903"/>
            <a:ext cx="3458822"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41" name="テキスト ボックス 240"/>
          <p:cNvSpPr txBox="1"/>
          <p:nvPr/>
        </p:nvSpPr>
        <p:spPr bwMode="gray">
          <a:xfrm>
            <a:off x="2087612" y="6086871"/>
            <a:ext cx="639919" cy="261610"/>
          </a:xfrm>
          <a:prstGeom prst="rect">
            <a:avLst/>
          </a:prstGeom>
          <a:noFill/>
        </p:spPr>
        <p:txBody>
          <a:bodyPr wrap="none" rtlCol="0">
            <a:spAutoFit/>
          </a:bodyPr>
          <a:lstStyle/>
          <a:p>
            <a:r>
              <a:rPr kumimoji="1" lang="en-US" altLang="ja-JP" sz="1100" dirty="0" smtClean="0"/>
              <a:t>1,900</a:t>
            </a:r>
            <a:r>
              <a:rPr kumimoji="1" lang="ja-JP" altLang="en-US" sz="800" dirty="0" smtClean="0"/>
              <a:t>円</a:t>
            </a:r>
            <a:endParaRPr kumimoji="1" lang="ja-JP" altLang="en-US" sz="1050" dirty="0"/>
          </a:p>
        </p:txBody>
      </p:sp>
      <p:sp>
        <p:nvSpPr>
          <p:cNvPr id="242" name="テキスト ボックス 241"/>
          <p:cNvSpPr txBox="1"/>
          <p:nvPr/>
        </p:nvSpPr>
        <p:spPr bwMode="gray">
          <a:xfrm>
            <a:off x="3048364" y="6086871"/>
            <a:ext cx="522900" cy="261610"/>
          </a:xfrm>
          <a:prstGeom prst="rect">
            <a:avLst/>
          </a:prstGeom>
          <a:noFill/>
        </p:spPr>
        <p:txBody>
          <a:bodyPr wrap="none" rtlCol="0">
            <a:spAutoFit/>
          </a:bodyPr>
          <a:lstStyle/>
          <a:p>
            <a:r>
              <a:rPr kumimoji="1" lang="en-US" altLang="ja-JP" sz="1100" dirty="0" smtClean="0"/>
              <a:t>120</a:t>
            </a:r>
            <a:r>
              <a:rPr kumimoji="1" lang="ja-JP" altLang="en-US" sz="800" dirty="0" smtClean="0"/>
              <a:t>円</a:t>
            </a:r>
            <a:endParaRPr kumimoji="1" lang="ja-JP" altLang="en-US" sz="1050" dirty="0"/>
          </a:p>
        </p:txBody>
      </p:sp>
      <p:sp>
        <p:nvSpPr>
          <p:cNvPr id="243" name="テキスト ボックス 242"/>
          <p:cNvSpPr txBox="1"/>
          <p:nvPr/>
        </p:nvSpPr>
        <p:spPr bwMode="gray">
          <a:xfrm>
            <a:off x="3990749" y="6086871"/>
            <a:ext cx="522900" cy="261610"/>
          </a:xfrm>
          <a:prstGeom prst="rect">
            <a:avLst/>
          </a:prstGeom>
          <a:noFill/>
        </p:spPr>
        <p:txBody>
          <a:bodyPr wrap="none" rtlCol="0">
            <a:spAutoFit/>
          </a:bodyPr>
          <a:lstStyle/>
          <a:p>
            <a:r>
              <a:rPr kumimoji="1" lang="en-US" altLang="ja-JP" sz="1100" dirty="0" smtClean="0"/>
              <a:t>170</a:t>
            </a:r>
            <a:r>
              <a:rPr kumimoji="1" lang="ja-JP" altLang="en-US" sz="800" dirty="0" smtClean="0"/>
              <a:t>円</a:t>
            </a:r>
            <a:endParaRPr kumimoji="1" lang="ja-JP" altLang="en-US" sz="1050" dirty="0"/>
          </a:p>
        </p:txBody>
      </p:sp>
      <p:sp>
        <p:nvSpPr>
          <p:cNvPr id="244" name="テキスト ボックス 243"/>
          <p:cNvSpPr txBox="1"/>
          <p:nvPr/>
        </p:nvSpPr>
        <p:spPr bwMode="gray">
          <a:xfrm>
            <a:off x="833195" y="6086871"/>
            <a:ext cx="697627" cy="261610"/>
          </a:xfrm>
          <a:prstGeom prst="rect">
            <a:avLst/>
          </a:prstGeom>
          <a:noFill/>
        </p:spPr>
        <p:txBody>
          <a:bodyPr wrap="none" rtlCol="0">
            <a:spAutoFit/>
          </a:bodyPr>
          <a:lstStyle/>
          <a:p>
            <a:r>
              <a:rPr kumimoji="1" lang="en-US" altLang="ja-JP" sz="1100" dirty="0" smtClean="0"/>
              <a:t>30</a:t>
            </a:r>
            <a:r>
              <a:rPr kumimoji="1" lang="ja-JP" altLang="en-US" sz="800" dirty="0" smtClean="0"/>
              <a:t>～</a:t>
            </a:r>
            <a:r>
              <a:rPr kumimoji="1" lang="en-US" altLang="ja-JP" sz="1100" dirty="0" smtClean="0"/>
              <a:t>34</a:t>
            </a:r>
            <a:r>
              <a:rPr kumimoji="1" lang="ja-JP" altLang="en-US" sz="800" dirty="0" smtClean="0"/>
              <a:t>才</a:t>
            </a:r>
            <a:endParaRPr kumimoji="1" lang="ja-JP" altLang="en-US" sz="1050" dirty="0"/>
          </a:p>
        </p:txBody>
      </p:sp>
      <p:sp>
        <p:nvSpPr>
          <p:cNvPr id="245" name="テキスト ボックス 244"/>
          <p:cNvSpPr txBox="1"/>
          <p:nvPr/>
        </p:nvSpPr>
        <p:spPr bwMode="gray">
          <a:xfrm>
            <a:off x="4968645" y="6086871"/>
            <a:ext cx="522900" cy="261610"/>
          </a:xfrm>
          <a:prstGeom prst="rect">
            <a:avLst/>
          </a:prstGeom>
          <a:noFill/>
        </p:spPr>
        <p:txBody>
          <a:bodyPr wrap="none" rtlCol="0">
            <a:spAutoFit/>
          </a:bodyPr>
          <a:lstStyle/>
          <a:p>
            <a:r>
              <a:rPr kumimoji="1" lang="en-US" altLang="ja-JP" sz="1100" dirty="0" smtClean="0"/>
              <a:t>170</a:t>
            </a:r>
            <a:r>
              <a:rPr kumimoji="1" lang="ja-JP" altLang="en-US" sz="800" dirty="0" smtClean="0"/>
              <a:t>円</a:t>
            </a:r>
            <a:endParaRPr kumimoji="1" lang="ja-JP" altLang="en-US" sz="1050" dirty="0"/>
          </a:p>
        </p:txBody>
      </p:sp>
      <p:sp>
        <p:nvSpPr>
          <p:cNvPr id="246" name="テキスト ボックス 245"/>
          <p:cNvSpPr txBox="1"/>
          <p:nvPr/>
        </p:nvSpPr>
        <p:spPr bwMode="gray">
          <a:xfrm>
            <a:off x="5986501" y="6086871"/>
            <a:ext cx="444352" cy="261610"/>
          </a:xfrm>
          <a:prstGeom prst="rect">
            <a:avLst/>
          </a:prstGeom>
          <a:noFill/>
        </p:spPr>
        <p:txBody>
          <a:bodyPr wrap="none" rtlCol="0">
            <a:spAutoFit/>
          </a:bodyPr>
          <a:lstStyle/>
          <a:p>
            <a:r>
              <a:rPr kumimoji="1" lang="en-US" altLang="ja-JP" sz="1100" dirty="0" smtClean="0"/>
              <a:t>60</a:t>
            </a:r>
            <a:r>
              <a:rPr kumimoji="1" lang="ja-JP" altLang="en-US" sz="800" dirty="0" smtClean="0"/>
              <a:t>円</a:t>
            </a:r>
            <a:endParaRPr kumimoji="1" lang="ja-JP" altLang="en-US" sz="1050" dirty="0"/>
          </a:p>
        </p:txBody>
      </p:sp>
      <p:sp>
        <p:nvSpPr>
          <p:cNvPr id="247" name="テキスト ボックス 246"/>
          <p:cNvSpPr txBox="1"/>
          <p:nvPr/>
        </p:nvSpPr>
        <p:spPr bwMode="gray">
          <a:xfrm>
            <a:off x="2087612" y="6386009"/>
            <a:ext cx="639919" cy="261610"/>
          </a:xfrm>
          <a:prstGeom prst="rect">
            <a:avLst/>
          </a:prstGeom>
          <a:noFill/>
        </p:spPr>
        <p:txBody>
          <a:bodyPr wrap="none" rtlCol="0">
            <a:spAutoFit/>
          </a:bodyPr>
          <a:lstStyle/>
          <a:p>
            <a:r>
              <a:rPr kumimoji="1" lang="en-US" altLang="ja-JP" sz="1100" dirty="0" smtClean="0"/>
              <a:t>1,950</a:t>
            </a:r>
            <a:r>
              <a:rPr kumimoji="1" lang="ja-JP" altLang="en-US" sz="800" dirty="0" smtClean="0"/>
              <a:t>円</a:t>
            </a:r>
            <a:endParaRPr kumimoji="1" lang="ja-JP" altLang="en-US" sz="1050" dirty="0"/>
          </a:p>
        </p:txBody>
      </p:sp>
      <p:sp>
        <p:nvSpPr>
          <p:cNvPr id="248" name="テキスト ボックス 247"/>
          <p:cNvSpPr txBox="1"/>
          <p:nvPr/>
        </p:nvSpPr>
        <p:spPr bwMode="gray">
          <a:xfrm>
            <a:off x="3048364" y="6386009"/>
            <a:ext cx="522900" cy="261610"/>
          </a:xfrm>
          <a:prstGeom prst="rect">
            <a:avLst/>
          </a:prstGeom>
          <a:noFill/>
        </p:spPr>
        <p:txBody>
          <a:bodyPr wrap="none" rtlCol="0">
            <a:spAutoFit/>
          </a:bodyPr>
          <a:lstStyle/>
          <a:p>
            <a:r>
              <a:rPr kumimoji="1" lang="en-US" altLang="ja-JP" sz="1100" dirty="0" smtClean="0"/>
              <a:t>120</a:t>
            </a:r>
            <a:r>
              <a:rPr kumimoji="1" lang="ja-JP" altLang="en-US" sz="800" dirty="0" smtClean="0"/>
              <a:t>円</a:t>
            </a:r>
            <a:endParaRPr kumimoji="1" lang="ja-JP" altLang="en-US" sz="1050" dirty="0"/>
          </a:p>
        </p:txBody>
      </p:sp>
      <p:sp>
        <p:nvSpPr>
          <p:cNvPr id="249" name="テキスト ボックス 248"/>
          <p:cNvSpPr txBox="1"/>
          <p:nvPr/>
        </p:nvSpPr>
        <p:spPr bwMode="gray">
          <a:xfrm>
            <a:off x="3990749" y="6386009"/>
            <a:ext cx="522900" cy="261610"/>
          </a:xfrm>
          <a:prstGeom prst="rect">
            <a:avLst/>
          </a:prstGeom>
          <a:noFill/>
        </p:spPr>
        <p:txBody>
          <a:bodyPr wrap="none" rtlCol="0">
            <a:spAutoFit/>
          </a:bodyPr>
          <a:lstStyle/>
          <a:p>
            <a:r>
              <a:rPr kumimoji="1" lang="en-US" altLang="ja-JP" sz="1100" dirty="0" smtClean="0"/>
              <a:t>170</a:t>
            </a:r>
            <a:r>
              <a:rPr kumimoji="1" lang="ja-JP" altLang="en-US" sz="800" dirty="0" smtClean="0"/>
              <a:t>円</a:t>
            </a:r>
            <a:endParaRPr kumimoji="1" lang="ja-JP" altLang="en-US" sz="1050" dirty="0"/>
          </a:p>
        </p:txBody>
      </p:sp>
      <p:sp>
        <p:nvSpPr>
          <p:cNvPr id="250" name="テキスト ボックス 249"/>
          <p:cNvSpPr txBox="1"/>
          <p:nvPr/>
        </p:nvSpPr>
        <p:spPr bwMode="gray">
          <a:xfrm>
            <a:off x="833195" y="6386009"/>
            <a:ext cx="704039" cy="261610"/>
          </a:xfrm>
          <a:prstGeom prst="rect">
            <a:avLst/>
          </a:prstGeom>
          <a:noFill/>
        </p:spPr>
        <p:txBody>
          <a:bodyPr wrap="none" rtlCol="0">
            <a:spAutoFit/>
          </a:bodyPr>
          <a:lstStyle/>
          <a:p>
            <a:r>
              <a:rPr kumimoji="1" lang="en-US" altLang="ja-JP" sz="1100" dirty="0" smtClean="0"/>
              <a:t>40</a:t>
            </a:r>
            <a:r>
              <a:rPr kumimoji="1" lang="ja-JP" altLang="en-US" sz="800" dirty="0" smtClean="0"/>
              <a:t>～</a:t>
            </a:r>
            <a:r>
              <a:rPr kumimoji="1" lang="en-US" altLang="ja-JP" sz="1100" dirty="0" smtClean="0"/>
              <a:t>44</a:t>
            </a:r>
            <a:r>
              <a:rPr kumimoji="1" lang="ja-JP" altLang="en-US" sz="800" dirty="0" smtClean="0"/>
              <a:t>才</a:t>
            </a:r>
            <a:endParaRPr kumimoji="1" lang="ja-JP" altLang="en-US" sz="1050" dirty="0"/>
          </a:p>
        </p:txBody>
      </p:sp>
      <p:sp>
        <p:nvSpPr>
          <p:cNvPr id="251" name="テキスト ボックス 250"/>
          <p:cNvSpPr txBox="1"/>
          <p:nvPr/>
        </p:nvSpPr>
        <p:spPr bwMode="gray">
          <a:xfrm>
            <a:off x="4968645" y="6386009"/>
            <a:ext cx="522900" cy="261610"/>
          </a:xfrm>
          <a:prstGeom prst="rect">
            <a:avLst/>
          </a:prstGeom>
          <a:noFill/>
        </p:spPr>
        <p:txBody>
          <a:bodyPr wrap="none" rtlCol="0">
            <a:spAutoFit/>
          </a:bodyPr>
          <a:lstStyle/>
          <a:p>
            <a:r>
              <a:rPr kumimoji="1" lang="en-US" altLang="ja-JP" sz="1100" dirty="0" smtClean="0"/>
              <a:t>380</a:t>
            </a:r>
            <a:r>
              <a:rPr kumimoji="1" lang="ja-JP" altLang="en-US" sz="800" dirty="0" smtClean="0"/>
              <a:t>円</a:t>
            </a:r>
            <a:endParaRPr kumimoji="1" lang="ja-JP" altLang="en-US" sz="1050" dirty="0"/>
          </a:p>
        </p:txBody>
      </p:sp>
      <p:sp>
        <p:nvSpPr>
          <p:cNvPr id="252" name="テキスト ボックス 251"/>
          <p:cNvSpPr txBox="1"/>
          <p:nvPr/>
        </p:nvSpPr>
        <p:spPr bwMode="gray">
          <a:xfrm>
            <a:off x="5986501" y="6386009"/>
            <a:ext cx="444352" cy="261610"/>
          </a:xfrm>
          <a:prstGeom prst="rect">
            <a:avLst/>
          </a:prstGeom>
          <a:noFill/>
        </p:spPr>
        <p:txBody>
          <a:bodyPr wrap="none" rtlCol="0">
            <a:spAutoFit/>
          </a:bodyPr>
          <a:lstStyle/>
          <a:p>
            <a:r>
              <a:rPr kumimoji="1" lang="en-US" altLang="ja-JP" sz="1100" dirty="0" smtClean="0"/>
              <a:t>60</a:t>
            </a:r>
            <a:r>
              <a:rPr kumimoji="1" lang="ja-JP" altLang="en-US" sz="800" dirty="0" smtClean="0"/>
              <a:t>円</a:t>
            </a:r>
            <a:endParaRPr kumimoji="1" lang="ja-JP" altLang="en-US" sz="1050" dirty="0"/>
          </a:p>
        </p:txBody>
      </p:sp>
      <p:sp>
        <p:nvSpPr>
          <p:cNvPr id="253" name="星 32 252"/>
          <p:cNvSpPr/>
          <p:nvPr/>
        </p:nvSpPr>
        <p:spPr bwMode="gray">
          <a:xfrm>
            <a:off x="6369574" y="5756665"/>
            <a:ext cx="514646" cy="514646"/>
          </a:xfrm>
          <a:prstGeom prst="star32">
            <a:avLst>
              <a:gd name="adj" fmla="val 47241"/>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テキスト ボックス 253"/>
          <p:cNvSpPr txBox="1"/>
          <p:nvPr/>
        </p:nvSpPr>
        <p:spPr bwMode="gray">
          <a:xfrm>
            <a:off x="6325933" y="5833996"/>
            <a:ext cx="604653" cy="369332"/>
          </a:xfrm>
          <a:prstGeom prst="rect">
            <a:avLst/>
          </a:prstGeom>
          <a:noFill/>
        </p:spPr>
        <p:txBody>
          <a:bodyPr wrap="none" rtlCol="0">
            <a:spAutoFit/>
          </a:bodyPr>
          <a:lstStyle/>
          <a:p>
            <a:pPr algn="ctr"/>
            <a:r>
              <a:rPr kumimoji="1" lang="en-US" altLang="ja-JP" sz="800" dirty="0" smtClean="0">
                <a:solidFill>
                  <a:schemeClr val="bg1"/>
                </a:solidFill>
              </a:rPr>
              <a:t>TOTAL</a:t>
            </a:r>
          </a:p>
          <a:p>
            <a:pPr algn="ctr"/>
            <a:r>
              <a:rPr kumimoji="1" lang="en-US" altLang="ja-JP" sz="1000" dirty="0" smtClean="0">
                <a:solidFill>
                  <a:schemeClr val="bg1"/>
                </a:solidFill>
              </a:rPr>
              <a:t>2,420</a:t>
            </a:r>
            <a:r>
              <a:rPr kumimoji="1" lang="ja-JP" altLang="en-US" sz="800" dirty="0" smtClean="0">
                <a:solidFill>
                  <a:schemeClr val="bg1"/>
                </a:solidFill>
              </a:rPr>
              <a:t>円</a:t>
            </a:r>
            <a:endParaRPr kumimoji="1" lang="ja-JP" altLang="en-US" sz="900" dirty="0">
              <a:solidFill>
                <a:schemeClr val="bg1"/>
              </a:solidFill>
            </a:endParaRPr>
          </a:p>
        </p:txBody>
      </p:sp>
      <p:sp>
        <p:nvSpPr>
          <p:cNvPr id="255" name="星 32 254"/>
          <p:cNvSpPr/>
          <p:nvPr/>
        </p:nvSpPr>
        <p:spPr bwMode="gray">
          <a:xfrm>
            <a:off x="6369574" y="6295899"/>
            <a:ext cx="514646" cy="514646"/>
          </a:xfrm>
          <a:prstGeom prst="star32">
            <a:avLst>
              <a:gd name="adj" fmla="val 47241"/>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テキスト ボックス 255"/>
          <p:cNvSpPr txBox="1"/>
          <p:nvPr/>
        </p:nvSpPr>
        <p:spPr bwMode="gray">
          <a:xfrm>
            <a:off x="6325933" y="6373230"/>
            <a:ext cx="604653" cy="369332"/>
          </a:xfrm>
          <a:prstGeom prst="rect">
            <a:avLst/>
          </a:prstGeom>
          <a:noFill/>
        </p:spPr>
        <p:txBody>
          <a:bodyPr wrap="none" rtlCol="0">
            <a:spAutoFit/>
          </a:bodyPr>
          <a:lstStyle/>
          <a:p>
            <a:pPr algn="ctr"/>
            <a:r>
              <a:rPr kumimoji="1" lang="en-US" altLang="ja-JP" sz="800" dirty="0" smtClean="0">
                <a:solidFill>
                  <a:schemeClr val="bg1"/>
                </a:solidFill>
              </a:rPr>
              <a:t>TOTAL</a:t>
            </a:r>
          </a:p>
          <a:p>
            <a:pPr algn="ctr"/>
            <a:r>
              <a:rPr kumimoji="1" lang="en-US" altLang="ja-JP" sz="1000" dirty="0" smtClean="0">
                <a:solidFill>
                  <a:schemeClr val="bg1"/>
                </a:solidFill>
              </a:rPr>
              <a:t>2,680</a:t>
            </a:r>
            <a:r>
              <a:rPr kumimoji="1" lang="ja-JP" altLang="en-US" sz="800" dirty="0" smtClean="0">
                <a:solidFill>
                  <a:schemeClr val="bg1"/>
                </a:solidFill>
              </a:rPr>
              <a:t>円</a:t>
            </a:r>
            <a:endParaRPr kumimoji="1" lang="ja-JP" altLang="en-US" sz="900" dirty="0">
              <a:solidFill>
                <a:schemeClr val="bg1"/>
              </a:solidFill>
            </a:endParaRPr>
          </a:p>
        </p:txBody>
      </p:sp>
      <p:cxnSp>
        <p:nvCxnSpPr>
          <p:cNvPr id="257" name="直線コネクタ 256"/>
          <p:cNvCxnSpPr/>
          <p:nvPr/>
        </p:nvCxnSpPr>
        <p:spPr bwMode="gray">
          <a:xfrm>
            <a:off x="908374" y="6354552"/>
            <a:ext cx="5485310" cy="0"/>
          </a:xfrm>
          <a:prstGeom prst="line">
            <a:avLst/>
          </a:prstGeom>
          <a:ln w="19050" cap="rnd">
            <a:solidFill>
              <a:schemeClr val="bg1">
                <a:lumMod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bwMode="gray">
          <a:xfrm>
            <a:off x="2087612" y="9285123"/>
            <a:ext cx="639919" cy="261610"/>
          </a:xfrm>
          <a:prstGeom prst="rect">
            <a:avLst/>
          </a:prstGeom>
          <a:noFill/>
        </p:spPr>
        <p:txBody>
          <a:bodyPr wrap="none" rtlCol="0">
            <a:spAutoFit/>
          </a:bodyPr>
          <a:lstStyle/>
          <a:p>
            <a:r>
              <a:rPr kumimoji="1" lang="en-US" altLang="ja-JP" sz="1100" dirty="0" smtClean="0"/>
              <a:t>3,280</a:t>
            </a:r>
            <a:r>
              <a:rPr kumimoji="1" lang="ja-JP" altLang="en-US" sz="800" dirty="0" smtClean="0"/>
              <a:t>円</a:t>
            </a:r>
            <a:endParaRPr kumimoji="1" lang="ja-JP" altLang="en-US" sz="1050" dirty="0"/>
          </a:p>
        </p:txBody>
      </p:sp>
      <p:sp>
        <p:nvSpPr>
          <p:cNvPr id="259" name="テキスト ボックス 258"/>
          <p:cNvSpPr txBox="1"/>
          <p:nvPr/>
        </p:nvSpPr>
        <p:spPr bwMode="gray">
          <a:xfrm>
            <a:off x="3048364" y="9285123"/>
            <a:ext cx="522900" cy="261610"/>
          </a:xfrm>
          <a:prstGeom prst="rect">
            <a:avLst/>
          </a:prstGeom>
          <a:noFill/>
        </p:spPr>
        <p:txBody>
          <a:bodyPr wrap="none" rtlCol="0">
            <a:spAutoFit/>
          </a:bodyPr>
          <a:lstStyle/>
          <a:p>
            <a:r>
              <a:rPr kumimoji="1" lang="en-US" altLang="ja-JP" sz="1100" dirty="0" smtClean="0"/>
              <a:t>120</a:t>
            </a:r>
            <a:r>
              <a:rPr kumimoji="1" lang="ja-JP" altLang="en-US" sz="800" dirty="0" smtClean="0"/>
              <a:t>円</a:t>
            </a:r>
            <a:endParaRPr kumimoji="1" lang="ja-JP" altLang="en-US" sz="1050" dirty="0"/>
          </a:p>
        </p:txBody>
      </p:sp>
      <p:sp>
        <p:nvSpPr>
          <p:cNvPr id="260" name="テキスト ボックス 259"/>
          <p:cNvSpPr txBox="1"/>
          <p:nvPr/>
        </p:nvSpPr>
        <p:spPr bwMode="gray">
          <a:xfrm>
            <a:off x="3900306" y="9285123"/>
            <a:ext cx="639919" cy="261610"/>
          </a:xfrm>
          <a:prstGeom prst="rect">
            <a:avLst/>
          </a:prstGeom>
          <a:noFill/>
        </p:spPr>
        <p:txBody>
          <a:bodyPr wrap="none" rtlCol="0">
            <a:spAutoFit/>
          </a:bodyPr>
          <a:lstStyle/>
          <a:p>
            <a:r>
              <a:rPr kumimoji="1" lang="en-US" altLang="ja-JP" sz="1100" dirty="0" smtClean="0"/>
              <a:t>1,580</a:t>
            </a:r>
            <a:r>
              <a:rPr kumimoji="1" lang="ja-JP" altLang="en-US" sz="800" dirty="0" smtClean="0"/>
              <a:t>円</a:t>
            </a:r>
            <a:endParaRPr kumimoji="1" lang="ja-JP" altLang="en-US" sz="1050" dirty="0"/>
          </a:p>
        </p:txBody>
      </p:sp>
      <p:sp>
        <p:nvSpPr>
          <p:cNvPr id="261" name="テキスト ボックス 260"/>
          <p:cNvSpPr txBox="1"/>
          <p:nvPr/>
        </p:nvSpPr>
        <p:spPr bwMode="gray">
          <a:xfrm>
            <a:off x="639073" y="9285123"/>
            <a:ext cx="1274708" cy="415498"/>
          </a:xfrm>
          <a:prstGeom prst="rect">
            <a:avLst/>
          </a:prstGeom>
          <a:noFill/>
        </p:spPr>
        <p:txBody>
          <a:bodyPr wrap="none" rtlCol="0">
            <a:spAutoFit/>
          </a:bodyPr>
          <a:lstStyle/>
          <a:p>
            <a:pPr algn="ctr"/>
            <a:r>
              <a:rPr kumimoji="1" lang="en-US" altLang="ja-JP" sz="1100" dirty="0" smtClean="0"/>
              <a:t>50</a:t>
            </a:r>
            <a:r>
              <a:rPr kumimoji="1" lang="ja-JP" altLang="en-US" sz="800" dirty="0" smtClean="0"/>
              <a:t>～</a:t>
            </a:r>
            <a:r>
              <a:rPr kumimoji="1" lang="en-US" altLang="ja-JP" sz="1100" dirty="0" smtClean="0"/>
              <a:t>54</a:t>
            </a:r>
            <a:r>
              <a:rPr kumimoji="1" lang="ja-JP" altLang="en-US" sz="800" dirty="0" smtClean="0"/>
              <a:t>才</a:t>
            </a:r>
            <a:endParaRPr kumimoji="1" lang="en-US" altLang="ja-JP" sz="800" dirty="0" smtClean="0"/>
          </a:p>
          <a:p>
            <a:pPr algn="ctr"/>
            <a:r>
              <a:rPr kumimoji="1" lang="ja-JP" altLang="en-US" sz="800" dirty="0" smtClean="0"/>
              <a:t>（親御さま</a:t>
            </a:r>
            <a:r>
              <a:rPr kumimoji="1" lang="en-US" altLang="ja-JP" sz="1000" dirty="0" smtClean="0"/>
              <a:t>75</a:t>
            </a:r>
            <a:r>
              <a:rPr kumimoji="1" lang="ja-JP" altLang="en-US" sz="800" dirty="0" smtClean="0"/>
              <a:t>才の場合）</a:t>
            </a:r>
            <a:endParaRPr kumimoji="1" lang="ja-JP" altLang="en-US" sz="1050" dirty="0"/>
          </a:p>
        </p:txBody>
      </p:sp>
      <p:sp>
        <p:nvSpPr>
          <p:cNvPr id="262" name="星 32 261"/>
          <p:cNvSpPr/>
          <p:nvPr/>
        </p:nvSpPr>
        <p:spPr bwMode="gray">
          <a:xfrm>
            <a:off x="4672535" y="9023126"/>
            <a:ext cx="514646" cy="514646"/>
          </a:xfrm>
          <a:prstGeom prst="star32">
            <a:avLst>
              <a:gd name="adj" fmla="val 47241"/>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テキスト ボックス 262"/>
          <p:cNvSpPr txBox="1"/>
          <p:nvPr/>
        </p:nvSpPr>
        <p:spPr bwMode="gray">
          <a:xfrm>
            <a:off x="4628894" y="9100457"/>
            <a:ext cx="604653" cy="369332"/>
          </a:xfrm>
          <a:prstGeom prst="rect">
            <a:avLst/>
          </a:prstGeom>
          <a:noFill/>
        </p:spPr>
        <p:txBody>
          <a:bodyPr wrap="none" rtlCol="0">
            <a:spAutoFit/>
          </a:bodyPr>
          <a:lstStyle/>
          <a:p>
            <a:pPr algn="ctr"/>
            <a:r>
              <a:rPr kumimoji="1" lang="en-US" altLang="ja-JP" sz="800" dirty="0" smtClean="0">
                <a:solidFill>
                  <a:schemeClr val="bg1"/>
                </a:solidFill>
              </a:rPr>
              <a:t>TOTAL</a:t>
            </a:r>
          </a:p>
          <a:p>
            <a:pPr algn="ctr"/>
            <a:r>
              <a:rPr kumimoji="1" lang="en-US" altLang="ja-JP" sz="1000" dirty="0" smtClean="0">
                <a:solidFill>
                  <a:schemeClr val="bg1"/>
                </a:solidFill>
              </a:rPr>
              <a:t>4,980</a:t>
            </a:r>
            <a:r>
              <a:rPr kumimoji="1" lang="ja-JP" altLang="en-US" sz="800" dirty="0" smtClean="0">
                <a:solidFill>
                  <a:schemeClr val="bg1"/>
                </a:solidFill>
              </a:rPr>
              <a:t>円</a:t>
            </a:r>
            <a:endParaRPr kumimoji="1" lang="ja-JP" altLang="en-US" sz="900" dirty="0">
              <a:solidFill>
                <a:schemeClr val="bg1"/>
              </a:solidFill>
            </a:endParaRPr>
          </a:p>
        </p:txBody>
      </p:sp>
      <p:sp>
        <p:nvSpPr>
          <p:cNvPr id="267" name="フリーフォーム 266"/>
          <p:cNvSpPr/>
          <p:nvPr/>
        </p:nvSpPr>
        <p:spPr bwMode="gray">
          <a:xfrm>
            <a:off x="4893796" y="8015744"/>
            <a:ext cx="2016000" cy="1080000"/>
          </a:xfrm>
          <a:custGeom>
            <a:avLst/>
            <a:gdLst/>
            <a:ahLst/>
            <a:cxnLst/>
            <a:rect l="l" t="t" r="r" b="b"/>
            <a:pathLst>
              <a:path w="1210375" h="1110371">
                <a:moveTo>
                  <a:pt x="605184" y="0"/>
                </a:moveTo>
                <a:cubicBezTo>
                  <a:pt x="779040" y="11"/>
                  <a:pt x="924649" y="25871"/>
                  <a:pt x="1039944" y="121063"/>
                </a:cubicBezTo>
                <a:cubicBezTo>
                  <a:pt x="1157099" y="217791"/>
                  <a:pt x="1210375" y="368568"/>
                  <a:pt x="1210375" y="555186"/>
                </a:cubicBezTo>
                <a:cubicBezTo>
                  <a:pt x="1210375" y="741803"/>
                  <a:pt x="1157099" y="892580"/>
                  <a:pt x="1039944" y="989308"/>
                </a:cubicBezTo>
                <a:cubicBezTo>
                  <a:pt x="924649" y="1084501"/>
                  <a:pt x="779040" y="1110360"/>
                  <a:pt x="605184" y="1110371"/>
                </a:cubicBezTo>
                <a:cubicBezTo>
                  <a:pt x="431330" y="1110382"/>
                  <a:pt x="285726" y="1084538"/>
                  <a:pt x="170434" y="989346"/>
                </a:cubicBezTo>
                <a:cubicBezTo>
                  <a:pt x="53278" y="892615"/>
                  <a:pt x="0" y="741824"/>
                  <a:pt x="0" y="555186"/>
                </a:cubicBezTo>
                <a:cubicBezTo>
                  <a:pt x="0" y="368547"/>
                  <a:pt x="53278" y="217756"/>
                  <a:pt x="170434" y="121025"/>
                </a:cubicBezTo>
                <a:cubicBezTo>
                  <a:pt x="285726" y="25833"/>
                  <a:pt x="431330" y="-11"/>
                  <a:pt x="60518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フリーフォーム 267"/>
          <p:cNvSpPr/>
          <p:nvPr/>
        </p:nvSpPr>
        <p:spPr bwMode="gray">
          <a:xfrm rot="20754619" flipH="1">
            <a:off x="5170200" y="8910881"/>
            <a:ext cx="292406" cy="188507"/>
          </a:xfrm>
          <a:custGeom>
            <a:avLst/>
            <a:gdLst/>
            <a:ahLst/>
            <a:cxnLst/>
            <a:rect l="l" t="t" r="r" b="b"/>
            <a:pathLst>
              <a:path w="817760" h="527190">
                <a:moveTo>
                  <a:pt x="507056" y="0"/>
                </a:moveTo>
                <a:cubicBezTo>
                  <a:pt x="564303" y="256187"/>
                  <a:pt x="689305" y="441729"/>
                  <a:pt x="817760" y="515290"/>
                </a:cubicBezTo>
                <a:cubicBezTo>
                  <a:pt x="518219" y="568907"/>
                  <a:pt x="185824" y="437648"/>
                  <a:pt x="0" y="196263"/>
                </a:cubicBezTo>
                <a:cubicBezTo>
                  <a:pt x="172826" y="114926"/>
                  <a:pt x="340673" y="35060"/>
                  <a:pt x="50705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bwMode="gray">
          <a:xfrm>
            <a:off x="5061795" y="8136072"/>
            <a:ext cx="1895071" cy="830997"/>
          </a:xfrm>
          <a:prstGeom prst="rect">
            <a:avLst/>
          </a:prstGeom>
          <a:noFill/>
        </p:spPr>
        <p:txBody>
          <a:bodyPr wrap="none" rtlCol="0">
            <a:spAutoFit/>
          </a:bodyPr>
          <a:lstStyle/>
          <a:p>
            <a:r>
              <a:rPr kumimoji="1" lang="ja-JP" altLang="en-US" sz="800" dirty="0" smtClean="0">
                <a:solidFill>
                  <a:schemeClr val="tx2">
                    <a:lumMod val="50000"/>
                  </a:schemeClr>
                </a:solidFill>
              </a:rPr>
              <a:t>親介護一時金は</a:t>
            </a:r>
            <a:r>
              <a:rPr kumimoji="1" lang="ja-JP" altLang="en-US" sz="800" b="1" dirty="0" smtClean="0">
                <a:solidFill>
                  <a:schemeClr val="tx2">
                    <a:lumMod val="50000"/>
                  </a:schemeClr>
                </a:solidFill>
              </a:rPr>
              <a:t>親御さまの年令</a:t>
            </a:r>
            <a:r>
              <a:rPr kumimoji="1" lang="ja-JP" altLang="en-US" sz="800" dirty="0" smtClean="0">
                <a:solidFill>
                  <a:schemeClr val="tx2">
                    <a:lumMod val="50000"/>
                  </a:schemeClr>
                </a:solidFill>
              </a:rPr>
              <a:t>に</a:t>
            </a:r>
            <a:endParaRPr kumimoji="1" lang="en-US" altLang="ja-JP" sz="800" dirty="0" smtClean="0">
              <a:solidFill>
                <a:schemeClr val="tx2">
                  <a:lumMod val="50000"/>
                </a:schemeClr>
              </a:solidFill>
            </a:endParaRPr>
          </a:p>
          <a:p>
            <a:r>
              <a:rPr kumimoji="1" lang="ja-JP" altLang="en-US" sz="800" dirty="0" smtClean="0">
                <a:solidFill>
                  <a:schemeClr val="tx2">
                    <a:lumMod val="50000"/>
                  </a:schemeClr>
                </a:solidFill>
              </a:rPr>
              <a:t>よって</a:t>
            </a:r>
            <a:r>
              <a:rPr kumimoji="1" lang="ja-JP" altLang="en-US" sz="800" b="1" dirty="0" smtClean="0">
                <a:solidFill>
                  <a:schemeClr val="tx2">
                    <a:lumMod val="50000"/>
                  </a:schemeClr>
                </a:solidFill>
              </a:rPr>
              <a:t>保険料が変わり</a:t>
            </a:r>
            <a:r>
              <a:rPr kumimoji="1" lang="ja-JP" altLang="en-US" sz="800" dirty="0" smtClean="0">
                <a:solidFill>
                  <a:schemeClr val="tx2">
                    <a:lumMod val="50000"/>
                  </a:schemeClr>
                </a:solidFill>
              </a:rPr>
              <a:t>ます。</a:t>
            </a:r>
            <a:endParaRPr kumimoji="1" lang="en-US" altLang="ja-JP" sz="800" dirty="0" smtClean="0">
              <a:solidFill>
                <a:schemeClr val="tx2">
                  <a:lumMod val="50000"/>
                </a:schemeClr>
              </a:solidFill>
            </a:endParaRPr>
          </a:p>
          <a:p>
            <a:r>
              <a:rPr kumimoji="1" lang="ja-JP" altLang="en-US" sz="800" dirty="0" smtClean="0">
                <a:solidFill>
                  <a:schemeClr val="tx2">
                    <a:lumMod val="50000"/>
                  </a:schemeClr>
                </a:solidFill>
              </a:rPr>
              <a:t>病気とケガ補償コース＜本人型＞のケガの</a:t>
            </a:r>
            <a:endParaRPr kumimoji="1" lang="en-US" altLang="ja-JP" sz="800" dirty="0" smtClean="0">
              <a:solidFill>
                <a:schemeClr val="tx2">
                  <a:lumMod val="50000"/>
                </a:schemeClr>
              </a:solidFill>
            </a:endParaRPr>
          </a:p>
          <a:p>
            <a:r>
              <a:rPr kumimoji="1" lang="ja-JP" altLang="en-US" sz="800" dirty="0" smtClean="0">
                <a:solidFill>
                  <a:schemeClr val="tx2">
                    <a:lumMod val="50000"/>
                  </a:schemeClr>
                </a:solidFill>
              </a:rPr>
              <a:t>補償を減らしても</a:t>
            </a:r>
            <a:r>
              <a:rPr kumimoji="1" lang="ja-JP" altLang="en-US" sz="800" b="1" dirty="0" smtClean="0">
                <a:solidFill>
                  <a:schemeClr val="tx2">
                    <a:lumMod val="50000"/>
                  </a:schemeClr>
                </a:solidFill>
              </a:rPr>
              <a:t>病気の補償</a:t>
            </a:r>
            <a:r>
              <a:rPr kumimoji="1" lang="ja-JP" altLang="en-US" sz="800" dirty="0" smtClean="0">
                <a:solidFill>
                  <a:schemeClr val="tx2">
                    <a:lumMod val="50000"/>
                  </a:schemeClr>
                </a:solidFill>
              </a:rPr>
              <a:t>は</a:t>
            </a:r>
            <a:r>
              <a:rPr kumimoji="1" lang="ja-JP" altLang="en-US" sz="800" b="1" dirty="0" smtClean="0">
                <a:solidFill>
                  <a:schemeClr val="tx2">
                    <a:lumMod val="50000"/>
                  </a:schemeClr>
                </a:solidFill>
              </a:rPr>
              <a:t>変わり</a:t>
            </a:r>
            <a:endParaRPr kumimoji="1" lang="en-US" altLang="ja-JP" sz="800" b="1" dirty="0" smtClean="0">
              <a:solidFill>
                <a:schemeClr val="tx2">
                  <a:lumMod val="50000"/>
                </a:schemeClr>
              </a:solidFill>
            </a:endParaRPr>
          </a:p>
          <a:p>
            <a:r>
              <a:rPr kumimoji="1" lang="ja-JP" altLang="en-US" sz="800" b="1" dirty="0" smtClean="0">
                <a:solidFill>
                  <a:schemeClr val="tx2">
                    <a:lumMod val="50000"/>
                  </a:schemeClr>
                </a:solidFill>
              </a:rPr>
              <a:t>ません</a:t>
            </a:r>
            <a:r>
              <a:rPr kumimoji="1" lang="ja-JP" altLang="en-US" sz="800" dirty="0" smtClean="0">
                <a:solidFill>
                  <a:schemeClr val="tx2">
                    <a:lumMod val="50000"/>
                  </a:schemeClr>
                </a:solidFill>
              </a:rPr>
              <a:t>。口数を調整してご自身と</a:t>
            </a:r>
            <a:endParaRPr kumimoji="1" lang="en-US" altLang="ja-JP" sz="800" dirty="0" smtClean="0">
              <a:solidFill>
                <a:schemeClr val="tx2">
                  <a:lumMod val="50000"/>
                </a:schemeClr>
              </a:solidFill>
            </a:endParaRPr>
          </a:p>
          <a:p>
            <a:r>
              <a:rPr kumimoji="1" lang="ja-JP" altLang="en-US" sz="800" dirty="0" smtClean="0">
                <a:solidFill>
                  <a:schemeClr val="tx2">
                    <a:lumMod val="50000"/>
                  </a:schemeClr>
                </a:solidFill>
              </a:rPr>
              <a:t>親御さまの保険料をご検討ください。</a:t>
            </a:r>
            <a:endParaRPr kumimoji="1" lang="en-US" altLang="ja-JP" sz="800" dirty="0" smtClean="0">
              <a:solidFill>
                <a:schemeClr val="tx2">
                  <a:lumMod val="50000"/>
                </a:schemeClr>
              </a:solidFill>
            </a:endParaRPr>
          </a:p>
        </p:txBody>
      </p:sp>
      <p:grpSp>
        <p:nvGrpSpPr>
          <p:cNvPr id="33" name="グループ化 32"/>
          <p:cNvGrpSpPr/>
          <p:nvPr/>
        </p:nvGrpSpPr>
        <p:grpSpPr bwMode="gray">
          <a:xfrm rot="20566625">
            <a:off x="5011199" y="7940012"/>
            <a:ext cx="475138" cy="190747"/>
            <a:chOff x="6001379" y="7666373"/>
            <a:chExt cx="688839" cy="276539"/>
          </a:xfrm>
        </p:grpSpPr>
        <p:sp>
          <p:nvSpPr>
            <p:cNvPr id="266" name="テキスト ボックス 265"/>
            <p:cNvSpPr txBox="1"/>
            <p:nvPr/>
          </p:nvSpPr>
          <p:spPr bwMode="gray">
            <a:xfrm>
              <a:off x="6001379" y="7768336"/>
              <a:ext cx="506202" cy="174576"/>
            </a:xfrm>
            <a:custGeom>
              <a:avLst/>
              <a:gdLst/>
              <a:ahLst/>
              <a:cxnLst/>
              <a:rect l="l" t="t" r="r" b="b"/>
              <a:pathLst>
                <a:path w="506202" h="174576">
                  <a:moveTo>
                    <a:pt x="178129" y="75568"/>
                  </a:moveTo>
                  <a:cubicBezTo>
                    <a:pt x="168662" y="75568"/>
                    <a:pt x="160779" y="78861"/>
                    <a:pt x="154481" y="85446"/>
                  </a:cubicBezTo>
                  <a:cubicBezTo>
                    <a:pt x="148182" y="92032"/>
                    <a:pt x="145033" y="100459"/>
                    <a:pt x="145033" y="110728"/>
                  </a:cubicBezTo>
                  <a:cubicBezTo>
                    <a:pt x="145033" y="121295"/>
                    <a:pt x="148145" y="129853"/>
                    <a:pt x="154369" y="136401"/>
                  </a:cubicBezTo>
                  <a:cubicBezTo>
                    <a:pt x="160593" y="142950"/>
                    <a:pt x="168476" y="146224"/>
                    <a:pt x="178017" y="146224"/>
                  </a:cubicBezTo>
                  <a:cubicBezTo>
                    <a:pt x="187558" y="146224"/>
                    <a:pt x="195497" y="142912"/>
                    <a:pt x="201832" y="136290"/>
                  </a:cubicBezTo>
                  <a:cubicBezTo>
                    <a:pt x="208168" y="129667"/>
                    <a:pt x="211336" y="121146"/>
                    <a:pt x="211336" y="110728"/>
                  </a:cubicBezTo>
                  <a:cubicBezTo>
                    <a:pt x="211336" y="100310"/>
                    <a:pt x="208224" y="91846"/>
                    <a:pt x="202000" y="85335"/>
                  </a:cubicBezTo>
                  <a:cubicBezTo>
                    <a:pt x="195776" y="78823"/>
                    <a:pt x="187819" y="75568"/>
                    <a:pt x="178129" y="75568"/>
                  </a:cubicBezTo>
                  <a:close/>
                  <a:moveTo>
                    <a:pt x="260114" y="50006"/>
                  </a:moveTo>
                  <a:lnTo>
                    <a:pt x="290587" y="50006"/>
                  </a:lnTo>
                  <a:lnTo>
                    <a:pt x="290587" y="171450"/>
                  </a:lnTo>
                  <a:lnTo>
                    <a:pt x="260114" y="171450"/>
                  </a:lnTo>
                  <a:close/>
                  <a:moveTo>
                    <a:pt x="387087" y="46881"/>
                  </a:moveTo>
                  <a:cubicBezTo>
                    <a:pt x="399124" y="46881"/>
                    <a:pt x="409342" y="51085"/>
                    <a:pt x="417739" y="59494"/>
                  </a:cubicBezTo>
                  <a:cubicBezTo>
                    <a:pt x="424798" y="66638"/>
                    <a:pt x="428327" y="77205"/>
                    <a:pt x="428327" y="91195"/>
                  </a:cubicBezTo>
                  <a:lnTo>
                    <a:pt x="428327" y="171450"/>
                  </a:lnTo>
                  <a:lnTo>
                    <a:pt x="398190" y="171450"/>
                  </a:lnTo>
                  <a:lnTo>
                    <a:pt x="398190" y="118268"/>
                  </a:lnTo>
                  <a:cubicBezTo>
                    <a:pt x="398190" y="103775"/>
                    <a:pt x="397540" y="94149"/>
                    <a:pt x="396241" y="89392"/>
                  </a:cubicBezTo>
                  <a:cubicBezTo>
                    <a:pt x="394941" y="84635"/>
                    <a:pt x="392677" y="81011"/>
                    <a:pt x="389447" y="78521"/>
                  </a:cubicBezTo>
                  <a:cubicBezTo>
                    <a:pt x="386218" y="76031"/>
                    <a:pt x="382228" y="74786"/>
                    <a:pt x="377477" y="74786"/>
                  </a:cubicBezTo>
                  <a:cubicBezTo>
                    <a:pt x="371316" y="74786"/>
                    <a:pt x="366026" y="76849"/>
                    <a:pt x="361609" y="80974"/>
                  </a:cubicBezTo>
                  <a:cubicBezTo>
                    <a:pt x="357192" y="85100"/>
                    <a:pt x="354129" y="90805"/>
                    <a:pt x="352421" y="98089"/>
                  </a:cubicBezTo>
                  <a:cubicBezTo>
                    <a:pt x="351531" y="101879"/>
                    <a:pt x="351085" y="110092"/>
                    <a:pt x="351085" y="122728"/>
                  </a:cubicBezTo>
                  <a:lnTo>
                    <a:pt x="351085" y="171450"/>
                  </a:lnTo>
                  <a:lnTo>
                    <a:pt x="320613" y="171450"/>
                  </a:lnTo>
                  <a:lnTo>
                    <a:pt x="320613" y="50006"/>
                  </a:lnTo>
                  <a:lnTo>
                    <a:pt x="351085" y="50006"/>
                  </a:lnTo>
                  <a:lnTo>
                    <a:pt x="351085" y="62452"/>
                  </a:lnTo>
                  <a:cubicBezTo>
                    <a:pt x="357996" y="56627"/>
                    <a:pt x="364256" y="52576"/>
                    <a:pt x="369866" y="50298"/>
                  </a:cubicBezTo>
                  <a:cubicBezTo>
                    <a:pt x="375476" y="48020"/>
                    <a:pt x="381216" y="46881"/>
                    <a:pt x="387087" y="46881"/>
                  </a:cubicBezTo>
                  <a:close/>
                  <a:moveTo>
                    <a:pt x="177626" y="46881"/>
                  </a:moveTo>
                  <a:cubicBezTo>
                    <a:pt x="189086" y="46881"/>
                    <a:pt x="199858" y="49746"/>
                    <a:pt x="209941" y="55476"/>
                  </a:cubicBezTo>
                  <a:cubicBezTo>
                    <a:pt x="220024" y="61206"/>
                    <a:pt x="227893" y="68982"/>
                    <a:pt x="233549" y="78805"/>
                  </a:cubicBezTo>
                  <a:cubicBezTo>
                    <a:pt x="239204" y="88627"/>
                    <a:pt x="242032" y="99231"/>
                    <a:pt x="242032" y="110617"/>
                  </a:cubicBezTo>
                  <a:cubicBezTo>
                    <a:pt x="242032" y="122077"/>
                    <a:pt x="239185" y="132792"/>
                    <a:pt x="233493" y="142764"/>
                  </a:cubicBezTo>
                  <a:cubicBezTo>
                    <a:pt x="227800" y="152735"/>
                    <a:pt x="220042" y="160530"/>
                    <a:pt x="210220" y="166148"/>
                  </a:cubicBezTo>
                  <a:cubicBezTo>
                    <a:pt x="200397" y="171766"/>
                    <a:pt x="189570" y="174576"/>
                    <a:pt x="177738" y="174576"/>
                  </a:cubicBezTo>
                  <a:cubicBezTo>
                    <a:pt x="160325" y="174576"/>
                    <a:pt x="145461" y="168381"/>
                    <a:pt x="133145" y="155991"/>
                  </a:cubicBezTo>
                  <a:cubicBezTo>
                    <a:pt x="120830" y="143601"/>
                    <a:pt x="114672" y="128551"/>
                    <a:pt x="114672" y="110840"/>
                  </a:cubicBezTo>
                  <a:cubicBezTo>
                    <a:pt x="114672" y="91864"/>
                    <a:pt x="121630" y="76051"/>
                    <a:pt x="135545" y="63401"/>
                  </a:cubicBezTo>
                  <a:cubicBezTo>
                    <a:pt x="147749" y="52388"/>
                    <a:pt x="161776" y="46881"/>
                    <a:pt x="177626" y="46881"/>
                  </a:cubicBezTo>
                  <a:close/>
                  <a:moveTo>
                    <a:pt x="31254" y="37728"/>
                  </a:moveTo>
                  <a:lnTo>
                    <a:pt x="31254" y="71438"/>
                  </a:lnTo>
                  <a:lnTo>
                    <a:pt x="41188" y="71438"/>
                  </a:lnTo>
                  <a:cubicBezTo>
                    <a:pt x="49002" y="71438"/>
                    <a:pt x="54434" y="70878"/>
                    <a:pt x="57485" y="69758"/>
                  </a:cubicBezTo>
                  <a:cubicBezTo>
                    <a:pt x="60536" y="68638"/>
                    <a:pt x="62936" y="66791"/>
                    <a:pt x="64684" y="64215"/>
                  </a:cubicBezTo>
                  <a:cubicBezTo>
                    <a:pt x="66433" y="61639"/>
                    <a:pt x="67307" y="58522"/>
                    <a:pt x="67307" y="54864"/>
                  </a:cubicBezTo>
                  <a:cubicBezTo>
                    <a:pt x="67307" y="48516"/>
                    <a:pt x="64852" y="43887"/>
                    <a:pt x="59940" y="40976"/>
                  </a:cubicBezTo>
                  <a:cubicBezTo>
                    <a:pt x="56369" y="38811"/>
                    <a:pt x="49746" y="37728"/>
                    <a:pt x="40072" y="37728"/>
                  </a:cubicBezTo>
                  <a:close/>
                  <a:moveTo>
                    <a:pt x="0" y="7256"/>
                  </a:moveTo>
                  <a:lnTo>
                    <a:pt x="33151" y="7256"/>
                  </a:lnTo>
                  <a:cubicBezTo>
                    <a:pt x="51085" y="7256"/>
                    <a:pt x="64015" y="8911"/>
                    <a:pt x="71940" y="12223"/>
                  </a:cubicBezTo>
                  <a:cubicBezTo>
                    <a:pt x="79865" y="15534"/>
                    <a:pt x="86116" y="20892"/>
                    <a:pt x="90692" y="28296"/>
                  </a:cubicBezTo>
                  <a:cubicBezTo>
                    <a:pt x="95269" y="35700"/>
                    <a:pt x="97557" y="44574"/>
                    <a:pt x="97557" y="54918"/>
                  </a:cubicBezTo>
                  <a:cubicBezTo>
                    <a:pt x="97557" y="66378"/>
                    <a:pt x="94562" y="75903"/>
                    <a:pt x="88571" y="83493"/>
                  </a:cubicBezTo>
                  <a:cubicBezTo>
                    <a:pt x="82581" y="91083"/>
                    <a:pt x="74451" y="96366"/>
                    <a:pt x="64182" y="99343"/>
                  </a:cubicBezTo>
                  <a:cubicBezTo>
                    <a:pt x="58155" y="101055"/>
                    <a:pt x="47178" y="101910"/>
                    <a:pt x="31254" y="101910"/>
                  </a:cubicBezTo>
                  <a:lnTo>
                    <a:pt x="31254" y="171450"/>
                  </a:lnTo>
                  <a:lnTo>
                    <a:pt x="0" y="171450"/>
                  </a:lnTo>
                  <a:close/>
                  <a:moveTo>
                    <a:pt x="457646" y="5246"/>
                  </a:moveTo>
                  <a:lnTo>
                    <a:pt x="488119" y="5246"/>
                  </a:lnTo>
                  <a:lnTo>
                    <a:pt x="488119" y="50006"/>
                  </a:lnTo>
                  <a:lnTo>
                    <a:pt x="506202" y="50006"/>
                  </a:lnTo>
                  <a:lnTo>
                    <a:pt x="506202" y="76237"/>
                  </a:lnTo>
                  <a:lnTo>
                    <a:pt x="488119" y="76237"/>
                  </a:lnTo>
                  <a:lnTo>
                    <a:pt x="488119" y="171450"/>
                  </a:lnTo>
                  <a:lnTo>
                    <a:pt x="457646" y="171450"/>
                  </a:lnTo>
                  <a:lnTo>
                    <a:pt x="457646" y="76237"/>
                  </a:lnTo>
                  <a:lnTo>
                    <a:pt x="442019" y="76237"/>
                  </a:lnTo>
                  <a:lnTo>
                    <a:pt x="442019" y="50006"/>
                  </a:lnTo>
                  <a:lnTo>
                    <a:pt x="457646" y="50006"/>
                  </a:lnTo>
                  <a:close/>
                  <a:moveTo>
                    <a:pt x="275351" y="0"/>
                  </a:moveTo>
                  <a:cubicBezTo>
                    <a:pt x="280693" y="0"/>
                    <a:pt x="285275" y="1935"/>
                    <a:pt x="289097" y="5805"/>
                  </a:cubicBezTo>
                  <a:cubicBezTo>
                    <a:pt x="292918" y="9674"/>
                    <a:pt x="294828" y="14362"/>
                    <a:pt x="294828" y="19869"/>
                  </a:cubicBezTo>
                  <a:cubicBezTo>
                    <a:pt x="294828" y="25301"/>
                    <a:pt x="292936" y="29933"/>
                    <a:pt x="289152" y="33766"/>
                  </a:cubicBezTo>
                  <a:cubicBezTo>
                    <a:pt x="285368" y="37598"/>
                    <a:pt x="280842" y="39514"/>
                    <a:pt x="275574" y="39514"/>
                  </a:cubicBezTo>
                  <a:cubicBezTo>
                    <a:pt x="270157" y="39514"/>
                    <a:pt x="265538" y="37561"/>
                    <a:pt x="261716" y="33654"/>
                  </a:cubicBezTo>
                  <a:cubicBezTo>
                    <a:pt x="257895" y="29747"/>
                    <a:pt x="255984" y="25003"/>
                    <a:pt x="255984" y="19422"/>
                  </a:cubicBezTo>
                  <a:cubicBezTo>
                    <a:pt x="255984" y="14065"/>
                    <a:pt x="257876" y="9488"/>
                    <a:pt x="261660" y="5693"/>
                  </a:cubicBezTo>
                  <a:cubicBezTo>
                    <a:pt x="265444" y="1898"/>
                    <a:pt x="270008" y="0"/>
                    <a:pt x="275351" y="0"/>
                  </a:cubicBezTo>
                  <a:close/>
                </a:path>
              </a:pathLst>
            </a:custGeom>
            <a:solidFill>
              <a:srgbClr val="00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latin typeface="Century Gothic" panose="020B0502020202020204" pitchFamily="34" charset="0"/>
              </a:endParaRPr>
            </a:p>
          </p:txBody>
        </p:sp>
        <p:grpSp>
          <p:nvGrpSpPr>
            <p:cNvPr id="269" name="グループ化 268"/>
            <p:cNvGrpSpPr/>
            <p:nvPr/>
          </p:nvGrpSpPr>
          <p:grpSpPr bwMode="gray">
            <a:xfrm rot="1315040" flipH="1">
              <a:off x="6516100" y="7666373"/>
              <a:ext cx="174118" cy="174716"/>
              <a:chOff x="1142125" y="260288"/>
              <a:chExt cx="1639315" cy="1644947"/>
            </a:xfrm>
            <a:solidFill>
              <a:srgbClr val="FF9900"/>
            </a:solidFill>
          </p:grpSpPr>
          <p:sp>
            <p:nvSpPr>
              <p:cNvPr id="270" name="フリーフォーム 269"/>
              <p:cNvSpPr/>
              <p:nvPr/>
            </p:nvSpPr>
            <p:spPr bwMode="gray">
              <a:xfrm rot="17100000">
                <a:off x="1448125" y="1311235"/>
                <a:ext cx="288000" cy="8999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000" y="10000"/>
                    </a:lnTo>
                    <a:lnTo>
                      <a:pt x="2000" y="10000"/>
                    </a:lnTo>
                    <a:lnTo>
                      <a:pt x="0" y="0"/>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79999" rIns="86400" bIns="180000" numCol="1" spcCol="1270" anchor="ctr" anchorCtr="0">
                <a:noAutofit/>
              </a:bodyPr>
              <a:lstStyle/>
              <a:p>
                <a:pPr lvl="0" algn="ctr" defTabSz="1200150">
                  <a:lnSpc>
                    <a:spcPct val="90000"/>
                  </a:lnSpc>
                  <a:spcBef>
                    <a:spcPct val="0"/>
                  </a:spcBef>
                  <a:spcAft>
                    <a:spcPct val="35000"/>
                  </a:spcAft>
                </a:pPr>
                <a:endParaRPr kumimoji="1" lang="ja-JP" altLang="en-US" sz="2700" kern="1200"/>
              </a:p>
            </p:txBody>
          </p:sp>
          <p:sp>
            <p:nvSpPr>
              <p:cNvPr id="271" name="フリーフォーム 270"/>
              <p:cNvSpPr/>
              <p:nvPr/>
            </p:nvSpPr>
            <p:spPr bwMode="gray">
              <a:xfrm rot="18900000">
                <a:off x="1829982" y="645715"/>
                <a:ext cx="288000" cy="8999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000" y="10000"/>
                    </a:lnTo>
                    <a:lnTo>
                      <a:pt x="2000" y="10000"/>
                    </a:lnTo>
                    <a:lnTo>
                      <a:pt x="0" y="0"/>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79999" rIns="86400" bIns="180000" numCol="1" spcCol="1270" anchor="ctr" anchorCtr="0">
                <a:noAutofit/>
              </a:bodyPr>
              <a:lstStyle/>
              <a:p>
                <a:pPr lvl="0" algn="ctr" defTabSz="1200150">
                  <a:lnSpc>
                    <a:spcPct val="90000"/>
                  </a:lnSpc>
                  <a:spcBef>
                    <a:spcPct val="0"/>
                  </a:spcBef>
                  <a:spcAft>
                    <a:spcPct val="35000"/>
                  </a:spcAft>
                </a:pPr>
                <a:endParaRPr kumimoji="1" lang="ja-JP" altLang="en-US" sz="2700" kern="1200"/>
              </a:p>
            </p:txBody>
          </p:sp>
          <p:sp>
            <p:nvSpPr>
              <p:cNvPr id="272" name="フリーフォーム 271"/>
              <p:cNvSpPr/>
              <p:nvPr/>
            </p:nvSpPr>
            <p:spPr bwMode="gray">
              <a:xfrm rot="20700000">
                <a:off x="2493440" y="260288"/>
                <a:ext cx="288000" cy="89999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8000" y="10000"/>
                    </a:lnTo>
                    <a:lnTo>
                      <a:pt x="2000" y="10000"/>
                    </a:lnTo>
                    <a:lnTo>
                      <a:pt x="0" y="0"/>
                    </a:lnTo>
                    <a:close/>
                  </a:path>
                </a:pathLst>
              </a:cu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79999" rIns="86400" bIns="180000" numCol="1" spcCol="1270" anchor="ctr" anchorCtr="0">
                <a:noAutofit/>
              </a:bodyPr>
              <a:lstStyle/>
              <a:p>
                <a:pPr lvl="0" algn="ctr" defTabSz="1200150">
                  <a:lnSpc>
                    <a:spcPct val="90000"/>
                  </a:lnSpc>
                  <a:spcBef>
                    <a:spcPct val="0"/>
                  </a:spcBef>
                  <a:spcAft>
                    <a:spcPct val="35000"/>
                  </a:spcAft>
                </a:pPr>
                <a:endParaRPr kumimoji="1" lang="ja-JP" altLang="en-US" sz="2700" kern="1200"/>
              </a:p>
            </p:txBody>
          </p:sp>
        </p:grpSp>
      </p:grpSp>
      <p:sp>
        <p:nvSpPr>
          <p:cNvPr id="274" name="テキスト ボックス 273"/>
          <p:cNvSpPr txBox="1"/>
          <p:nvPr/>
        </p:nvSpPr>
        <p:spPr bwMode="gray">
          <a:xfrm rot="20850255">
            <a:off x="525884" y="6033752"/>
            <a:ext cx="392709" cy="106337"/>
          </a:xfrm>
          <a:custGeom>
            <a:avLst/>
            <a:gdLst/>
            <a:ahLst/>
            <a:cxnLst/>
            <a:rect l="l" t="t" r="r" b="b"/>
            <a:pathLst>
              <a:path w="770446" h="208620">
                <a:moveTo>
                  <a:pt x="649449" y="151470"/>
                </a:moveTo>
                <a:cubicBezTo>
                  <a:pt x="645356" y="151470"/>
                  <a:pt x="641710" y="152679"/>
                  <a:pt x="638510" y="155098"/>
                </a:cubicBezTo>
                <a:cubicBezTo>
                  <a:pt x="635310" y="157516"/>
                  <a:pt x="633710" y="160660"/>
                  <a:pt x="633710" y="164530"/>
                </a:cubicBezTo>
                <a:cubicBezTo>
                  <a:pt x="633710" y="168399"/>
                  <a:pt x="635366" y="171431"/>
                  <a:pt x="638677" y="173627"/>
                </a:cubicBezTo>
                <a:cubicBezTo>
                  <a:pt x="641989" y="175822"/>
                  <a:pt x="645840" y="176919"/>
                  <a:pt x="650230" y="176919"/>
                </a:cubicBezTo>
                <a:cubicBezTo>
                  <a:pt x="661243" y="176919"/>
                  <a:pt x="666750" y="172194"/>
                  <a:pt x="666750" y="162744"/>
                </a:cubicBezTo>
                <a:lnTo>
                  <a:pt x="666750" y="154930"/>
                </a:lnTo>
                <a:cubicBezTo>
                  <a:pt x="661839" y="152623"/>
                  <a:pt x="656071" y="151470"/>
                  <a:pt x="649449" y="151470"/>
                </a:cubicBezTo>
                <a:close/>
                <a:moveTo>
                  <a:pt x="81595" y="128922"/>
                </a:moveTo>
                <a:lnTo>
                  <a:pt x="106152" y="140084"/>
                </a:lnTo>
                <a:cubicBezTo>
                  <a:pt x="100273" y="149089"/>
                  <a:pt x="97334" y="156307"/>
                  <a:pt x="97334" y="161739"/>
                </a:cubicBezTo>
                <a:cubicBezTo>
                  <a:pt x="97334" y="164418"/>
                  <a:pt x="98338" y="166576"/>
                  <a:pt x="100347" y="168213"/>
                </a:cubicBezTo>
                <a:cubicBezTo>
                  <a:pt x="102356" y="169850"/>
                  <a:pt x="106431" y="171134"/>
                  <a:pt x="112570" y="172064"/>
                </a:cubicBezTo>
                <a:cubicBezTo>
                  <a:pt x="118709" y="172994"/>
                  <a:pt x="125239" y="173459"/>
                  <a:pt x="132159" y="173459"/>
                </a:cubicBezTo>
                <a:cubicBezTo>
                  <a:pt x="145033" y="173459"/>
                  <a:pt x="157646" y="172008"/>
                  <a:pt x="169999" y="169106"/>
                </a:cubicBezTo>
                <a:lnTo>
                  <a:pt x="171338" y="197904"/>
                </a:lnTo>
                <a:cubicBezTo>
                  <a:pt x="158837" y="200360"/>
                  <a:pt x="144698" y="201588"/>
                  <a:pt x="128922" y="201588"/>
                </a:cubicBezTo>
                <a:cubicBezTo>
                  <a:pt x="116718" y="201588"/>
                  <a:pt x="105984" y="200713"/>
                  <a:pt x="96720" y="198965"/>
                </a:cubicBezTo>
                <a:cubicBezTo>
                  <a:pt x="87455" y="197216"/>
                  <a:pt x="80162" y="193179"/>
                  <a:pt x="74842" y="186854"/>
                </a:cubicBezTo>
                <a:cubicBezTo>
                  <a:pt x="69521" y="180529"/>
                  <a:pt x="66861" y="173050"/>
                  <a:pt x="66861" y="164418"/>
                </a:cubicBezTo>
                <a:cubicBezTo>
                  <a:pt x="66861" y="152958"/>
                  <a:pt x="71772" y="141126"/>
                  <a:pt x="81595" y="128922"/>
                </a:cubicBezTo>
                <a:close/>
                <a:moveTo>
                  <a:pt x="152474" y="73447"/>
                </a:moveTo>
                <a:cubicBezTo>
                  <a:pt x="158204" y="73447"/>
                  <a:pt x="162892" y="73558"/>
                  <a:pt x="166539" y="73782"/>
                </a:cubicBezTo>
                <a:lnTo>
                  <a:pt x="165311" y="100347"/>
                </a:lnTo>
                <a:cubicBezTo>
                  <a:pt x="161888" y="100124"/>
                  <a:pt x="158353" y="100013"/>
                  <a:pt x="154707" y="100013"/>
                </a:cubicBezTo>
                <a:cubicBezTo>
                  <a:pt x="134541" y="100013"/>
                  <a:pt x="109500" y="101724"/>
                  <a:pt x="79586" y="105147"/>
                </a:cubicBezTo>
                <a:lnTo>
                  <a:pt x="77911" y="78581"/>
                </a:lnTo>
                <a:cubicBezTo>
                  <a:pt x="102617" y="75158"/>
                  <a:pt x="127471" y="73447"/>
                  <a:pt x="152474" y="73447"/>
                </a:cubicBezTo>
                <a:close/>
                <a:moveTo>
                  <a:pt x="371177" y="61168"/>
                </a:moveTo>
                <a:lnTo>
                  <a:pt x="486593" y="61168"/>
                </a:lnTo>
                <a:lnTo>
                  <a:pt x="497532" y="79921"/>
                </a:lnTo>
                <a:lnTo>
                  <a:pt x="458465" y="116532"/>
                </a:lnTo>
                <a:cubicBezTo>
                  <a:pt x="465758" y="118393"/>
                  <a:pt x="470222" y="124792"/>
                  <a:pt x="471859" y="135731"/>
                </a:cubicBezTo>
                <a:lnTo>
                  <a:pt x="473199" y="160734"/>
                </a:lnTo>
                <a:cubicBezTo>
                  <a:pt x="473422" y="164902"/>
                  <a:pt x="474111" y="167804"/>
                  <a:pt x="475264" y="169441"/>
                </a:cubicBezTo>
                <a:cubicBezTo>
                  <a:pt x="476417" y="171078"/>
                  <a:pt x="477701" y="172231"/>
                  <a:pt x="479115" y="172901"/>
                </a:cubicBezTo>
                <a:cubicBezTo>
                  <a:pt x="480529" y="173571"/>
                  <a:pt x="482129" y="173980"/>
                  <a:pt x="483915" y="174129"/>
                </a:cubicBezTo>
                <a:lnTo>
                  <a:pt x="523428" y="174129"/>
                </a:lnTo>
                <a:lnTo>
                  <a:pt x="523428" y="202481"/>
                </a:lnTo>
                <a:lnTo>
                  <a:pt x="477106" y="202481"/>
                </a:lnTo>
                <a:cubicBezTo>
                  <a:pt x="470334" y="202481"/>
                  <a:pt x="464753" y="201048"/>
                  <a:pt x="460363" y="198183"/>
                </a:cubicBezTo>
                <a:cubicBezTo>
                  <a:pt x="455972" y="195318"/>
                  <a:pt x="452921" y="191244"/>
                  <a:pt x="451210" y="185961"/>
                </a:cubicBezTo>
                <a:cubicBezTo>
                  <a:pt x="449498" y="180677"/>
                  <a:pt x="448493" y="170371"/>
                  <a:pt x="448196" y="155042"/>
                </a:cubicBezTo>
                <a:cubicBezTo>
                  <a:pt x="448047" y="143954"/>
                  <a:pt x="445666" y="138410"/>
                  <a:pt x="441052" y="138410"/>
                </a:cubicBezTo>
                <a:cubicBezTo>
                  <a:pt x="438671" y="138410"/>
                  <a:pt x="436271" y="139359"/>
                  <a:pt x="433853" y="141257"/>
                </a:cubicBezTo>
                <a:cubicBezTo>
                  <a:pt x="431434" y="143154"/>
                  <a:pt x="423974" y="150651"/>
                  <a:pt x="411472" y="163748"/>
                </a:cubicBezTo>
                <a:lnTo>
                  <a:pt x="368833" y="208397"/>
                </a:lnTo>
                <a:lnTo>
                  <a:pt x="350193" y="187412"/>
                </a:lnTo>
                <a:cubicBezTo>
                  <a:pt x="370284" y="167990"/>
                  <a:pt x="390227" y="148568"/>
                  <a:pt x="410021" y="129146"/>
                </a:cubicBezTo>
                <a:cubicBezTo>
                  <a:pt x="415156" y="123639"/>
                  <a:pt x="422449" y="116495"/>
                  <a:pt x="431899" y="107714"/>
                </a:cubicBezTo>
                <a:cubicBezTo>
                  <a:pt x="442764" y="97817"/>
                  <a:pt x="450168" y="90860"/>
                  <a:pt x="454112" y="86841"/>
                </a:cubicBezTo>
                <a:cubicBezTo>
                  <a:pt x="445554" y="87064"/>
                  <a:pt x="434392" y="87176"/>
                  <a:pt x="420625" y="87176"/>
                </a:cubicBezTo>
                <a:lnTo>
                  <a:pt x="371177" y="86841"/>
                </a:lnTo>
                <a:close/>
                <a:moveTo>
                  <a:pt x="396515" y="14176"/>
                </a:moveTo>
                <a:cubicBezTo>
                  <a:pt x="423676" y="14176"/>
                  <a:pt x="455116" y="16743"/>
                  <a:pt x="490835" y="21878"/>
                </a:cubicBezTo>
                <a:lnTo>
                  <a:pt x="486035" y="47997"/>
                </a:lnTo>
                <a:cubicBezTo>
                  <a:pt x="451135" y="42937"/>
                  <a:pt x="418914" y="40407"/>
                  <a:pt x="389371" y="40407"/>
                </a:cubicBezTo>
                <a:lnTo>
                  <a:pt x="382786" y="40407"/>
                </a:lnTo>
                <a:lnTo>
                  <a:pt x="382786" y="14288"/>
                </a:lnTo>
                <a:cubicBezTo>
                  <a:pt x="386209" y="14213"/>
                  <a:pt x="390785" y="14176"/>
                  <a:pt x="396515" y="14176"/>
                </a:cubicBezTo>
                <a:close/>
                <a:moveTo>
                  <a:pt x="571314" y="12055"/>
                </a:moveTo>
                <a:lnTo>
                  <a:pt x="602568" y="16408"/>
                </a:lnTo>
                <a:cubicBezTo>
                  <a:pt x="593415" y="49523"/>
                  <a:pt x="588838" y="78209"/>
                  <a:pt x="588838" y="102468"/>
                </a:cubicBezTo>
                <a:cubicBezTo>
                  <a:pt x="588838" y="134169"/>
                  <a:pt x="592001" y="165460"/>
                  <a:pt x="598326" y="196342"/>
                </a:cubicBezTo>
                <a:lnTo>
                  <a:pt x="567965" y="202704"/>
                </a:lnTo>
                <a:cubicBezTo>
                  <a:pt x="561789" y="171227"/>
                  <a:pt x="558701" y="140457"/>
                  <a:pt x="558701" y="110393"/>
                </a:cubicBezTo>
                <a:cubicBezTo>
                  <a:pt x="558701" y="79437"/>
                  <a:pt x="562905" y="46658"/>
                  <a:pt x="571314" y="12055"/>
                </a:cubicBezTo>
                <a:close/>
                <a:moveTo>
                  <a:pt x="666750" y="10046"/>
                </a:moveTo>
                <a:lnTo>
                  <a:pt x="697781" y="10046"/>
                </a:lnTo>
                <a:lnTo>
                  <a:pt x="697781" y="50564"/>
                </a:lnTo>
                <a:lnTo>
                  <a:pt x="731044" y="50564"/>
                </a:lnTo>
                <a:lnTo>
                  <a:pt x="731044" y="78246"/>
                </a:lnTo>
                <a:lnTo>
                  <a:pt x="697781" y="78246"/>
                </a:lnTo>
                <a:lnTo>
                  <a:pt x="697781" y="137740"/>
                </a:lnTo>
                <a:cubicBezTo>
                  <a:pt x="711398" y="144661"/>
                  <a:pt x="725425" y="155079"/>
                  <a:pt x="739862" y="168994"/>
                </a:cubicBezTo>
                <a:lnTo>
                  <a:pt x="724570" y="194667"/>
                </a:lnTo>
                <a:cubicBezTo>
                  <a:pt x="715342" y="184472"/>
                  <a:pt x="706338" y="176138"/>
                  <a:pt x="697557" y="169664"/>
                </a:cubicBezTo>
                <a:cubicBezTo>
                  <a:pt x="696888" y="180677"/>
                  <a:pt x="693260" y="189049"/>
                  <a:pt x="686674" y="194779"/>
                </a:cubicBezTo>
                <a:cubicBezTo>
                  <a:pt x="680089" y="200509"/>
                  <a:pt x="667792" y="203374"/>
                  <a:pt x="649783" y="203374"/>
                </a:cubicBezTo>
                <a:cubicBezTo>
                  <a:pt x="636910" y="203374"/>
                  <a:pt x="626045" y="200006"/>
                  <a:pt x="617190" y="193272"/>
                </a:cubicBezTo>
                <a:cubicBezTo>
                  <a:pt x="608335" y="186537"/>
                  <a:pt x="603907" y="177403"/>
                  <a:pt x="603907" y="165869"/>
                </a:cubicBezTo>
                <a:cubicBezTo>
                  <a:pt x="603907" y="154335"/>
                  <a:pt x="608260" y="144940"/>
                  <a:pt x="616967" y="137685"/>
                </a:cubicBezTo>
                <a:cubicBezTo>
                  <a:pt x="625673" y="130429"/>
                  <a:pt x="636017" y="126802"/>
                  <a:pt x="647998" y="126802"/>
                </a:cubicBezTo>
                <a:cubicBezTo>
                  <a:pt x="653281" y="126802"/>
                  <a:pt x="659532" y="127248"/>
                  <a:pt x="666750" y="128141"/>
                </a:cubicBezTo>
                <a:lnTo>
                  <a:pt x="666750" y="78246"/>
                </a:lnTo>
                <a:lnTo>
                  <a:pt x="608819" y="78246"/>
                </a:lnTo>
                <a:lnTo>
                  <a:pt x="608819" y="50564"/>
                </a:lnTo>
                <a:lnTo>
                  <a:pt x="666750" y="50564"/>
                </a:lnTo>
                <a:close/>
                <a:moveTo>
                  <a:pt x="232023" y="9041"/>
                </a:moveTo>
                <a:lnTo>
                  <a:pt x="260821" y="9041"/>
                </a:lnTo>
                <a:lnTo>
                  <a:pt x="260598" y="19087"/>
                </a:lnTo>
                <a:lnTo>
                  <a:pt x="260598" y="22436"/>
                </a:lnTo>
                <a:cubicBezTo>
                  <a:pt x="260598" y="38956"/>
                  <a:pt x="261007" y="56108"/>
                  <a:pt x="261826" y="73893"/>
                </a:cubicBezTo>
                <a:cubicBezTo>
                  <a:pt x="274476" y="67419"/>
                  <a:pt x="293266" y="59382"/>
                  <a:pt x="318194" y="49783"/>
                </a:cubicBezTo>
                <a:lnTo>
                  <a:pt x="325115" y="77688"/>
                </a:lnTo>
                <a:cubicBezTo>
                  <a:pt x="291331" y="89520"/>
                  <a:pt x="265453" y="101371"/>
                  <a:pt x="247483" y="113240"/>
                </a:cubicBezTo>
                <a:cubicBezTo>
                  <a:pt x="229512" y="125109"/>
                  <a:pt x="220526" y="137815"/>
                  <a:pt x="220526" y="151358"/>
                </a:cubicBezTo>
                <a:cubicBezTo>
                  <a:pt x="220526" y="167878"/>
                  <a:pt x="234032" y="176138"/>
                  <a:pt x="261044" y="176138"/>
                </a:cubicBezTo>
                <a:lnTo>
                  <a:pt x="268858" y="176138"/>
                </a:lnTo>
                <a:cubicBezTo>
                  <a:pt x="286196" y="176138"/>
                  <a:pt x="306214" y="174538"/>
                  <a:pt x="328910" y="171338"/>
                </a:cubicBezTo>
                <a:lnTo>
                  <a:pt x="329915" y="201588"/>
                </a:lnTo>
                <a:cubicBezTo>
                  <a:pt x="312279" y="203597"/>
                  <a:pt x="295312" y="204601"/>
                  <a:pt x="279015" y="204601"/>
                </a:cubicBezTo>
                <a:cubicBezTo>
                  <a:pt x="255501" y="204601"/>
                  <a:pt x="239725" y="203522"/>
                  <a:pt x="231688" y="201364"/>
                </a:cubicBezTo>
                <a:cubicBezTo>
                  <a:pt x="220154" y="198462"/>
                  <a:pt x="210796" y="192900"/>
                  <a:pt x="203615" y="184677"/>
                </a:cubicBezTo>
                <a:cubicBezTo>
                  <a:pt x="196434" y="176454"/>
                  <a:pt x="192844" y="165609"/>
                  <a:pt x="192844" y="152140"/>
                </a:cubicBezTo>
                <a:cubicBezTo>
                  <a:pt x="192844" y="127955"/>
                  <a:pt x="206834" y="106152"/>
                  <a:pt x="234814" y="86730"/>
                </a:cubicBezTo>
                <a:cubicBezTo>
                  <a:pt x="233028" y="61057"/>
                  <a:pt x="232097" y="35161"/>
                  <a:pt x="232023" y="9041"/>
                </a:cubicBezTo>
                <a:close/>
                <a:moveTo>
                  <a:pt x="39849" y="5916"/>
                </a:moveTo>
                <a:lnTo>
                  <a:pt x="70879" y="5916"/>
                </a:lnTo>
                <a:cubicBezTo>
                  <a:pt x="71028" y="8669"/>
                  <a:pt x="71103" y="13432"/>
                  <a:pt x="71103" y="20203"/>
                </a:cubicBezTo>
                <a:cubicBezTo>
                  <a:pt x="71103" y="25264"/>
                  <a:pt x="70991" y="30212"/>
                  <a:pt x="70768" y="35049"/>
                </a:cubicBezTo>
                <a:lnTo>
                  <a:pt x="128699" y="35049"/>
                </a:lnTo>
                <a:lnTo>
                  <a:pt x="128699" y="61838"/>
                </a:lnTo>
                <a:lnTo>
                  <a:pt x="68424" y="61838"/>
                </a:lnTo>
                <a:cubicBezTo>
                  <a:pt x="66712" y="86544"/>
                  <a:pt x="61745" y="113184"/>
                  <a:pt x="53522" y="141759"/>
                </a:cubicBezTo>
                <a:cubicBezTo>
                  <a:pt x="45300" y="170334"/>
                  <a:pt x="36240" y="192621"/>
                  <a:pt x="26343" y="208620"/>
                </a:cubicBezTo>
                <a:lnTo>
                  <a:pt x="0" y="193328"/>
                </a:lnTo>
                <a:cubicBezTo>
                  <a:pt x="9079" y="177403"/>
                  <a:pt x="17060" y="157181"/>
                  <a:pt x="23943" y="132662"/>
                </a:cubicBezTo>
                <a:cubicBezTo>
                  <a:pt x="30826" y="108142"/>
                  <a:pt x="35347" y="84534"/>
                  <a:pt x="37505" y="61838"/>
                </a:cubicBezTo>
                <a:lnTo>
                  <a:pt x="6251" y="61838"/>
                </a:lnTo>
                <a:lnTo>
                  <a:pt x="6251" y="35049"/>
                </a:lnTo>
                <a:lnTo>
                  <a:pt x="39068" y="35049"/>
                </a:lnTo>
                <a:cubicBezTo>
                  <a:pt x="39588" y="23068"/>
                  <a:pt x="39849" y="13357"/>
                  <a:pt x="39849" y="5916"/>
                </a:cubicBezTo>
                <a:close/>
                <a:moveTo>
                  <a:pt x="721109" y="3237"/>
                </a:moveTo>
                <a:cubicBezTo>
                  <a:pt x="728030" y="16557"/>
                  <a:pt x="733276" y="27682"/>
                  <a:pt x="736848" y="36612"/>
                </a:cubicBezTo>
                <a:lnTo>
                  <a:pt x="720886" y="42304"/>
                </a:lnTo>
                <a:cubicBezTo>
                  <a:pt x="716496" y="31514"/>
                  <a:pt x="711324" y="20389"/>
                  <a:pt x="705371" y="8930"/>
                </a:cubicBezTo>
                <a:close/>
                <a:moveTo>
                  <a:pt x="754931" y="0"/>
                </a:moveTo>
                <a:cubicBezTo>
                  <a:pt x="760065" y="9748"/>
                  <a:pt x="765237" y="20873"/>
                  <a:pt x="770446" y="33375"/>
                </a:cubicBezTo>
                <a:lnTo>
                  <a:pt x="754484" y="39291"/>
                </a:lnTo>
                <a:cubicBezTo>
                  <a:pt x="748903" y="25524"/>
                  <a:pt x="743955" y="14325"/>
                  <a:pt x="739639" y="5693"/>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sp>
        <p:nvSpPr>
          <p:cNvPr id="275" name="テキスト ボックス 274"/>
          <p:cNvSpPr txBox="1"/>
          <p:nvPr/>
        </p:nvSpPr>
        <p:spPr bwMode="gray">
          <a:xfrm rot="20850255">
            <a:off x="525883" y="2725422"/>
            <a:ext cx="392709" cy="106337"/>
          </a:xfrm>
          <a:custGeom>
            <a:avLst/>
            <a:gdLst/>
            <a:ahLst/>
            <a:cxnLst/>
            <a:rect l="l" t="t" r="r" b="b"/>
            <a:pathLst>
              <a:path w="770446" h="208620">
                <a:moveTo>
                  <a:pt x="649449" y="151470"/>
                </a:moveTo>
                <a:cubicBezTo>
                  <a:pt x="645356" y="151470"/>
                  <a:pt x="641710" y="152679"/>
                  <a:pt x="638510" y="155098"/>
                </a:cubicBezTo>
                <a:cubicBezTo>
                  <a:pt x="635310" y="157516"/>
                  <a:pt x="633710" y="160660"/>
                  <a:pt x="633710" y="164530"/>
                </a:cubicBezTo>
                <a:cubicBezTo>
                  <a:pt x="633710" y="168399"/>
                  <a:pt x="635366" y="171431"/>
                  <a:pt x="638677" y="173627"/>
                </a:cubicBezTo>
                <a:cubicBezTo>
                  <a:pt x="641989" y="175822"/>
                  <a:pt x="645840" y="176919"/>
                  <a:pt x="650230" y="176919"/>
                </a:cubicBezTo>
                <a:cubicBezTo>
                  <a:pt x="661243" y="176919"/>
                  <a:pt x="666750" y="172194"/>
                  <a:pt x="666750" y="162744"/>
                </a:cubicBezTo>
                <a:lnTo>
                  <a:pt x="666750" y="154930"/>
                </a:lnTo>
                <a:cubicBezTo>
                  <a:pt x="661839" y="152623"/>
                  <a:pt x="656071" y="151470"/>
                  <a:pt x="649449" y="151470"/>
                </a:cubicBezTo>
                <a:close/>
                <a:moveTo>
                  <a:pt x="81595" y="128922"/>
                </a:moveTo>
                <a:lnTo>
                  <a:pt x="106152" y="140084"/>
                </a:lnTo>
                <a:cubicBezTo>
                  <a:pt x="100273" y="149089"/>
                  <a:pt x="97334" y="156307"/>
                  <a:pt x="97334" y="161739"/>
                </a:cubicBezTo>
                <a:cubicBezTo>
                  <a:pt x="97334" y="164418"/>
                  <a:pt x="98338" y="166576"/>
                  <a:pt x="100347" y="168213"/>
                </a:cubicBezTo>
                <a:cubicBezTo>
                  <a:pt x="102356" y="169850"/>
                  <a:pt x="106431" y="171134"/>
                  <a:pt x="112570" y="172064"/>
                </a:cubicBezTo>
                <a:cubicBezTo>
                  <a:pt x="118709" y="172994"/>
                  <a:pt x="125239" y="173459"/>
                  <a:pt x="132159" y="173459"/>
                </a:cubicBezTo>
                <a:cubicBezTo>
                  <a:pt x="145033" y="173459"/>
                  <a:pt x="157646" y="172008"/>
                  <a:pt x="169999" y="169106"/>
                </a:cubicBezTo>
                <a:lnTo>
                  <a:pt x="171338" y="197904"/>
                </a:lnTo>
                <a:cubicBezTo>
                  <a:pt x="158837" y="200360"/>
                  <a:pt x="144698" y="201588"/>
                  <a:pt x="128922" y="201588"/>
                </a:cubicBezTo>
                <a:cubicBezTo>
                  <a:pt x="116718" y="201588"/>
                  <a:pt x="105984" y="200713"/>
                  <a:pt x="96720" y="198965"/>
                </a:cubicBezTo>
                <a:cubicBezTo>
                  <a:pt x="87455" y="197216"/>
                  <a:pt x="80162" y="193179"/>
                  <a:pt x="74842" y="186854"/>
                </a:cubicBezTo>
                <a:cubicBezTo>
                  <a:pt x="69521" y="180529"/>
                  <a:pt x="66861" y="173050"/>
                  <a:pt x="66861" y="164418"/>
                </a:cubicBezTo>
                <a:cubicBezTo>
                  <a:pt x="66861" y="152958"/>
                  <a:pt x="71772" y="141126"/>
                  <a:pt x="81595" y="128922"/>
                </a:cubicBezTo>
                <a:close/>
                <a:moveTo>
                  <a:pt x="152474" y="73447"/>
                </a:moveTo>
                <a:cubicBezTo>
                  <a:pt x="158204" y="73447"/>
                  <a:pt x="162892" y="73558"/>
                  <a:pt x="166539" y="73782"/>
                </a:cubicBezTo>
                <a:lnTo>
                  <a:pt x="165311" y="100347"/>
                </a:lnTo>
                <a:cubicBezTo>
                  <a:pt x="161888" y="100124"/>
                  <a:pt x="158353" y="100013"/>
                  <a:pt x="154707" y="100013"/>
                </a:cubicBezTo>
                <a:cubicBezTo>
                  <a:pt x="134541" y="100013"/>
                  <a:pt x="109500" y="101724"/>
                  <a:pt x="79586" y="105147"/>
                </a:cubicBezTo>
                <a:lnTo>
                  <a:pt x="77911" y="78581"/>
                </a:lnTo>
                <a:cubicBezTo>
                  <a:pt x="102617" y="75158"/>
                  <a:pt x="127471" y="73447"/>
                  <a:pt x="152474" y="73447"/>
                </a:cubicBezTo>
                <a:close/>
                <a:moveTo>
                  <a:pt x="371177" y="61168"/>
                </a:moveTo>
                <a:lnTo>
                  <a:pt x="486593" y="61168"/>
                </a:lnTo>
                <a:lnTo>
                  <a:pt x="497532" y="79921"/>
                </a:lnTo>
                <a:lnTo>
                  <a:pt x="458465" y="116532"/>
                </a:lnTo>
                <a:cubicBezTo>
                  <a:pt x="465758" y="118393"/>
                  <a:pt x="470222" y="124792"/>
                  <a:pt x="471859" y="135731"/>
                </a:cubicBezTo>
                <a:lnTo>
                  <a:pt x="473199" y="160734"/>
                </a:lnTo>
                <a:cubicBezTo>
                  <a:pt x="473422" y="164902"/>
                  <a:pt x="474111" y="167804"/>
                  <a:pt x="475264" y="169441"/>
                </a:cubicBezTo>
                <a:cubicBezTo>
                  <a:pt x="476417" y="171078"/>
                  <a:pt x="477701" y="172231"/>
                  <a:pt x="479115" y="172901"/>
                </a:cubicBezTo>
                <a:cubicBezTo>
                  <a:pt x="480529" y="173571"/>
                  <a:pt x="482129" y="173980"/>
                  <a:pt x="483915" y="174129"/>
                </a:cubicBezTo>
                <a:lnTo>
                  <a:pt x="523428" y="174129"/>
                </a:lnTo>
                <a:lnTo>
                  <a:pt x="523428" y="202481"/>
                </a:lnTo>
                <a:lnTo>
                  <a:pt x="477106" y="202481"/>
                </a:lnTo>
                <a:cubicBezTo>
                  <a:pt x="470334" y="202481"/>
                  <a:pt x="464753" y="201048"/>
                  <a:pt x="460363" y="198183"/>
                </a:cubicBezTo>
                <a:cubicBezTo>
                  <a:pt x="455972" y="195318"/>
                  <a:pt x="452921" y="191244"/>
                  <a:pt x="451210" y="185961"/>
                </a:cubicBezTo>
                <a:cubicBezTo>
                  <a:pt x="449498" y="180677"/>
                  <a:pt x="448493" y="170371"/>
                  <a:pt x="448196" y="155042"/>
                </a:cubicBezTo>
                <a:cubicBezTo>
                  <a:pt x="448047" y="143954"/>
                  <a:pt x="445666" y="138410"/>
                  <a:pt x="441052" y="138410"/>
                </a:cubicBezTo>
                <a:cubicBezTo>
                  <a:pt x="438671" y="138410"/>
                  <a:pt x="436271" y="139359"/>
                  <a:pt x="433853" y="141257"/>
                </a:cubicBezTo>
                <a:cubicBezTo>
                  <a:pt x="431434" y="143154"/>
                  <a:pt x="423974" y="150651"/>
                  <a:pt x="411472" y="163748"/>
                </a:cubicBezTo>
                <a:lnTo>
                  <a:pt x="368833" y="208397"/>
                </a:lnTo>
                <a:lnTo>
                  <a:pt x="350193" y="187412"/>
                </a:lnTo>
                <a:cubicBezTo>
                  <a:pt x="370284" y="167990"/>
                  <a:pt x="390227" y="148568"/>
                  <a:pt x="410021" y="129146"/>
                </a:cubicBezTo>
                <a:cubicBezTo>
                  <a:pt x="415156" y="123639"/>
                  <a:pt x="422449" y="116495"/>
                  <a:pt x="431899" y="107714"/>
                </a:cubicBezTo>
                <a:cubicBezTo>
                  <a:pt x="442764" y="97817"/>
                  <a:pt x="450168" y="90860"/>
                  <a:pt x="454112" y="86841"/>
                </a:cubicBezTo>
                <a:cubicBezTo>
                  <a:pt x="445554" y="87064"/>
                  <a:pt x="434392" y="87176"/>
                  <a:pt x="420625" y="87176"/>
                </a:cubicBezTo>
                <a:lnTo>
                  <a:pt x="371177" y="86841"/>
                </a:lnTo>
                <a:close/>
                <a:moveTo>
                  <a:pt x="396515" y="14176"/>
                </a:moveTo>
                <a:cubicBezTo>
                  <a:pt x="423676" y="14176"/>
                  <a:pt x="455116" y="16743"/>
                  <a:pt x="490835" y="21878"/>
                </a:cubicBezTo>
                <a:lnTo>
                  <a:pt x="486035" y="47997"/>
                </a:lnTo>
                <a:cubicBezTo>
                  <a:pt x="451135" y="42937"/>
                  <a:pt x="418914" y="40407"/>
                  <a:pt x="389371" y="40407"/>
                </a:cubicBezTo>
                <a:lnTo>
                  <a:pt x="382786" y="40407"/>
                </a:lnTo>
                <a:lnTo>
                  <a:pt x="382786" y="14288"/>
                </a:lnTo>
                <a:cubicBezTo>
                  <a:pt x="386209" y="14213"/>
                  <a:pt x="390785" y="14176"/>
                  <a:pt x="396515" y="14176"/>
                </a:cubicBezTo>
                <a:close/>
                <a:moveTo>
                  <a:pt x="571314" y="12055"/>
                </a:moveTo>
                <a:lnTo>
                  <a:pt x="602568" y="16408"/>
                </a:lnTo>
                <a:cubicBezTo>
                  <a:pt x="593415" y="49523"/>
                  <a:pt x="588838" y="78209"/>
                  <a:pt x="588838" y="102468"/>
                </a:cubicBezTo>
                <a:cubicBezTo>
                  <a:pt x="588838" y="134169"/>
                  <a:pt x="592001" y="165460"/>
                  <a:pt x="598326" y="196342"/>
                </a:cubicBezTo>
                <a:lnTo>
                  <a:pt x="567965" y="202704"/>
                </a:lnTo>
                <a:cubicBezTo>
                  <a:pt x="561789" y="171227"/>
                  <a:pt x="558701" y="140457"/>
                  <a:pt x="558701" y="110393"/>
                </a:cubicBezTo>
                <a:cubicBezTo>
                  <a:pt x="558701" y="79437"/>
                  <a:pt x="562905" y="46658"/>
                  <a:pt x="571314" y="12055"/>
                </a:cubicBezTo>
                <a:close/>
                <a:moveTo>
                  <a:pt x="666750" y="10046"/>
                </a:moveTo>
                <a:lnTo>
                  <a:pt x="697781" y="10046"/>
                </a:lnTo>
                <a:lnTo>
                  <a:pt x="697781" y="50564"/>
                </a:lnTo>
                <a:lnTo>
                  <a:pt x="731044" y="50564"/>
                </a:lnTo>
                <a:lnTo>
                  <a:pt x="731044" y="78246"/>
                </a:lnTo>
                <a:lnTo>
                  <a:pt x="697781" y="78246"/>
                </a:lnTo>
                <a:lnTo>
                  <a:pt x="697781" y="137740"/>
                </a:lnTo>
                <a:cubicBezTo>
                  <a:pt x="711398" y="144661"/>
                  <a:pt x="725425" y="155079"/>
                  <a:pt x="739862" y="168994"/>
                </a:cubicBezTo>
                <a:lnTo>
                  <a:pt x="724570" y="194667"/>
                </a:lnTo>
                <a:cubicBezTo>
                  <a:pt x="715342" y="184472"/>
                  <a:pt x="706338" y="176138"/>
                  <a:pt x="697557" y="169664"/>
                </a:cubicBezTo>
                <a:cubicBezTo>
                  <a:pt x="696888" y="180677"/>
                  <a:pt x="693260" y="189049"/>
                  <a:pt x="686674" y="194779"/>
                </a:cubicBezTo>
                <a:cubicBezTo>
                  <a:pt x="680089" y="200509"/>
                  <a:pt x="667792" y="203374"/>
                  <a:pt x="649783" y="203374"/>
                </a:cubicBezTo>
                <a:cubicBezTo>
                  <a:pt x="636910" y="203374"/>
                  <a:pt x="626045" y="200006"/>
                  <a:pt x="617190" y="193272"/>
                </a:cubicBezTo>
                <a:cubicBezTo>
                  <a:pt x="608335" y="186537"/>
                  <a:pt x="603907" y="177403"/>
                  <a:pt x="603907" y="165869"/>
                </a:cubicBezTo>
                <a:cubicBezTo>
                  <a:pt x="603907" y="154335"/>
                  <a:pt x="608260" y="144940"/>
                  <a:pt x="616967" y="137685"/>
                </a:cubicBezTo>
                <a:cubicBezTo>
                  <a:pt x="625673" y="130429"/>
                  <a:pt x="636017" y="126802"/>
                  <a:pt x="647998" y="126802"/>
                </a:cubicBezTo>
                <a:cubicBezTo>
                  <a:pt x="653281" y="126802"/>
                  <a:pt x="659532" y="127248"/>
                  <a:pt x="666750" y="128141"/>
                </a:cubicBezTo>
                <a:lnTo>
                  <a:pt x="666750" y="78246"/>
                </a:lnTo>
                <a:lnTo>
                  <a:pt x="608819" y="78246"/>
                </a:lnTo>
                <a:lnTo>
                  <a:pt x="608819" y="50564"/>
                </a:lnTo>
                <a:lnTo>
                  <a:pt x="666750" y="50564"/>
                </a:lnTo>
                <a:close/>
                <a:moveTo>
                  <a:pt x="232023" y="9041"/>
                </a:moveTo>
                <a:lnTo>
                  <a:pt x="260821" y="9041"/>
                </a:lnTo>
                <a:lnTo>
                  <a:pt x="260598" y="19087"/>
                </a:lnTo>
                <a:lnTo>
                  <a:pt x="260598" y="22436"/>
                </a:lnTo>
                <a:cubicBezTo>
                  <a:pt x="260598" y="38956"/>
                  <a:pt x="261007" y="56108"/>
                  <a:pt x="261826" y="73893"/>
                </a:cubicBezTo>
                <a:cubicBezTo>
                  <a:pt x="274476" y="67419"/>
                  <a:pt x="293266" y="59382"/>
                  <a:pt x="318194" y="49783"/>
                </a:cubicBezTo>
                <a:lnTo>
                  <a:pt x="325115" y="77688"/>
                </a:lnTo>
                <a:cubicBezTo>
                  <a:pt x="291331" y="89520"/>
                  <a:pt x="265453" y="101371"/>
                  <a:pt x="247483" y="113240"/>
                </a:cubicBezTo>
                <a:cubicBezTo>
                  <a:pt x="229512" y="125109"/>
                  <a:pt x="220526" y="137815"/>
                  <a:pt x="220526" y="151358"/>
                </a:cubicBezTo>
                <a:cubicBezTo>
                  <a:pt x="220526" y="167878"/>
                  <a:pt x="234032" y="176138"/>
                  <a:pt x="261044" y="176138"/>
                </a:cubicBezTo>
                <a:lnTo>
                  <a:pt x="268858" y="176138"/>
                </a:lnTo>
                <a:cubicBezTo>
                  <a:pt x="286196" y="176138"/>
                  <a:pt x="306214" y="174538"/>
                  <a:pt x="328910" y="171338"/>
                </a:cubicBezTo>
                <a:lnTo>
                  <a:pt x="329915" y="201588"/>
                </a:lnTo>
                <a:cubicBezTo>
                  <a:pt x="312279" y="203597"/>
                  <a:pt x="295312" y="204601"/>
                  <a:pt x="279015" y="204601"/>
                </a:cubicBezTo>
                <a:cubicBezTo>
                  <a:pt x="255501" y="204601"/>
                  <a:pt x="239725" y="203522"/>
                  <a:pt x="231688" y="201364"/>
                </a:cubicBezTo>
                <a:cubicBezTo>
                  <a:pt x="220154" y="198462"/>
                  <a:pt x="210796" y="192900"/>
                  <a:pt x="203615" y="184677"/>
                </a:cubicBezTo>
                <a:cubicBezTo>
                  <a:pt x="196434" y="176454"/>
                  <a:pt x="192844" y="165609"/>
                  <a:pt x="192844" y="152140"/>
                </a:cubicBezTo>
                <a:cubicBezTo>
                  <a:pt x="192844" y="127955"/>
                  <a:pt x="206834" y="106152"/>
                  <a:pt x="234814" y="86730"/>
                </a:cubicBezTo>
                <a:cubicBezTo>
                  <a:pt x="233028" y="61057"/>
                  <a:pt x="232097" y="35161"/>
                  <a:pt x="232023" y="9041"/>
                </a:cubicBezTo>
                <a:close/>
                <a:moveTo>
                  <a:pt x="39849" y="5916"/>
                </a:moveTo>
                <a:lnTo>
                  <a:pt x="70879" y="5916"/>
                </a:lnTo>
                <a:cubicBezTo>
                  <a:pt x="71028" y="8669"/>
                  <a:pt x="71103" y="13432"/>
                  <a:pt x="71103" y="20203"/>
                </a:cubicBezTo>
                <a:cubicBezTo>
                  <a:pt x="71103" y="25264"/>
                  <a:pt x="70991" y="30212"/>
                  <a:pt x="70768" y="35049"/>
                </a:cubicBezTo>
                <a:lnTo>
                  <a:pt x="128699" y="35049"/>
                </a:lnTo>
                <a:lnTo>
                  <a:pt x="128699" y="61838"/>
                </a:lnTo>
                <a:lnTo>
                  <a:pt x="68424" y="61838"/>
                </a:lnTo>
                <a:cubicBezTo>
                  <a:pt x="66712" y="86544"/>
                  <a:pt x="61745" y="113184"/>
                  <a:pt x="53522" y="141759"/>
                </a:cubicBezTo>
                <a:cubicBezTo>
                  <a:pt x="45300" y="170334"/>
                  <a:pt x="36240" y="192621"/>
                  <a:pt x="26343" y="208620"/>
                </a:cubicBezTo>
                <a:lnTo>
                  <a:pt x="0" y="193328"/>
                </a:lnTo>
                <a:cubicBezTo>
                  <a:pt x="9079" y="177403"/>
                  <a:pt x="17060" y="157181"/>
                  <a:pt x="23943" y="132662"/>
                </a:cubicBezTo>
                <a:cubicBezTo>
                  <a:pt x="30826" y="108142"/>
                  <a:pt x="35347" y="84534"/>
                  <a:pt x="37505" y="61838"/>
                </a:cubicBezTo>
                <a:lnTo>
                  <a:pt x="6251" y="61838"/>
                </a:lnTo>
                <a:lnTo>
                  <a:pt x="6251" y="35049"/>
                </a:lnTo>
                <a:lnTo>
                  <a:pt x="39068" y="35049"/>
                </a:lnTo>
                <a:cubicBezTo>
                  <a:pt x="39588" y="23068"/>
                  <a:pt x="39849" y="13357"/>
                  <a:pt x="39849" y="5916"/>
                </a:cubicBezTo>
                <a:close/>
                <a:moveTo>
                  <a:pt x="721109" y="3237"/>
                </a:moveTo>
                <a:cubicBezTo>
                  <a:pt x="728030" y="16557"/>
                  <a:pt x="733276" y="27682"/>
                  <a:pt x="736848" y="36612"/>
                </a:cubicBezTo>
                <a:lnTo>
                  <a:pt x="720886" y="42304"/>
                </a:lnTo>
                <a:cubicBezTo>
                  <a:pt x="716496" y="31514"/>
                  <a:pt x="711324" y="20389"/>
                  <a:pt x="705371" y="8930"/>
                </a:cubicBezTo>
                <a:close/>
                <a:moveTo>
                  <a:pt x="754931" y="0"/>
                </a:moveTo>
                <a:cubicBezTo>
                  <a:pt x="760065" y="9748"/>
                  <a:pt x="765237" y="20873"/>
                  <a:pt x="770446" y="33375"/>
                </a:cubicBezTo>
                <a:lnTo>
                  <a:pt x="754484" y="39291"/>
                </a:lnTo>
                <a:cubicBezTo>
                  <a:pt x="748903" y="25524"/>
                  <a:pt x="743955" y="14325"/>
                  <a:pt x="739639" y="5693"/>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sp>
        <p:nvSpPr>
          <p:cNvPr id="276" name="テキスト ボックス 275"/>
          <p:cNvSpPr txBox="1"/>
          <p:nvPr/>
        </p:nvSpPr>
        <p:spPr bwMode="gray">
          <a:xfrm rot="20850255">
            <a:off x="525884" y="9302235"/>
            <a:ext cx="392709" cy="106337"/>
          </a:xfrm>
          <a:custGeom>
            <a:avLst/>
            <a:gdLst/>
            <a:ahLst/>
            <a:cxnLst/>
            <a:rect l="l" t="t" r="r" b="b"/>
            <a:pathLst>
              <a:path w="770446" h="208620">
                <a:moveTo>
                  <a:pt x="649449" y="151470"/>
                </a:moveTo>
                <a:cubicBezTo>
                  <a:pt x="645356" y="151470"/>
                  <a:pt x="641710" y="152679"/>
                  <a:pt x="638510" y="155098"/>
                </a:cubicBezTo>
                <a:cubicBezTo>
                  <a:pt x="635310" y="157516"/>
                  <a:pt x="633710" y="160660"/>
                  <a:pt x="633710" y="164530"/>
                </a:cubicBezTo>
                <a:cubicBezTo>
                  <a:pt x="633710" y="168399"/>
                  <a:pt x="635366" y="171431"/>
                  <a:pt x="638677" y="173627"/>
                </a:cubicBezTo>
                <a:cubicBezTo>
                  <a:pt x="641989" y="175822"/>
                  <a:pt x="645840" y="176919"/>
                  <a:pt x="650230" y="176919"/>
                </a:cubicBezTo>
                <a:cubicBezTo>
                  <a:pt x="661243" y="176919"/>
                  <a:pt x="666750" y="172194"/>
                  <a:pt x="666750" y="162744"/>
                </a:cubicBezTo>
                <a:lnTo>
                  <a:pt x="666750" y="154930"/>
                </a:lnTo>
                <a:cubicBezTo>
                  <a:pt x="661839" y="152623"/>
                  <a:pt x="656071" y="151470"/>
                  <a:pt x="649449" y="151470"/>
                </a:cubicBezTo>
                <a:close/>
                <a:moveTo>
                  <a:pt x="81595" y="128922"/>
                </a:moveTo>
                <a:lnTo>
                  <a:pt x="106152" y="140084"/>
                </a:lnTo>
                <a:cubicBezTo>
                  <a:pt x="100273" y="149089"/>
                  <a:pt x="97334" y="156307"/>
                  <a:pt x="97334" y="161739"/>
                </a:cubicBezTo>
                <a:cubicBezTo>
                  <a:pt x="97334" y="164418"/>
                  <a:pt x="98338" y="166576"/>
                  <a:pt x="100347" y="168213"/>
                </a:cubicBezTo>
                <a:cubicBezTo>
                  <a:pt x="102356" y="169850"/>
                  <a:pt x="106431" y="171134"/>
                  <a:pt x="112570" y="172064"/>
                </a:cubicBezTo>
                <a:cubicBezTo>
                  <a:pt x="118709" y="172994"/>
                  <a:pt x="125239" y="173459"/>
                  <a:pt x="132159" y="173459"/>
                </a:cubicBezTo>
                <a:cubicBezTo>
                  <a:pt x="145033" y="173459"/>
                  <a:pt x="157646" y="172008"/>
                  <a:pt x="169999" y="169106"/>
                </a:cubicBezTo>
                <a:lnTo>
                  <a:pt x="171338" y="197904"/>
                </a:lnTo>
                <a:cubicBezTo>
                  <a:pt x="158837" y="200360"/>
                  <a:pt x="144698" y="201588"/>
                  <a:pt x="128922" y="201588"/>
                </a:cubicBezTo>
                <a:cubicBezTo>
                  <a:pt x="116718" y="201588"/>
                  <a:pt x="105984" y="200713"/>
                  <a:pt x="96720" y="198965"/>
                </a:cubicBezTo>
                <a:cubicBezTo>
                  <a:pt x="87455" y="197216"/>
                  <a:pt x="80162" y="193179"/>
                  <a:pt x="74842" y="186854"/>
                </a:cubicBezTo>
                <a:cubicBezTo>
                  <a:pt x="69521" y="180529"/>
                  <a:pt x="66861" y="173050"/>
                  <a:pt x="66861" y="164418"/>
                </a:cubicBezTo>
                <a:cubicBezTo>
                  <a:pt x="66861" y="152958"/>
                  <a:pt x="71772" y="141126"/>
                  <a:pt x="81595" y="128922"/>
                </a:cubicBezTo>
                <a:close/>
                <a:moveTo>
                  <a:pt x="152474" y="73447"/>
                </a:moveTo>
                <a:cubicBezTo>
                  <a:pt x="158204" y="73447"/>
                  <a:pt x="162892" y="73558"/>
                  <a:pt x="166539" y="73782"/>
                </a:cubicBezTo>
                <a:lnTo>
                  <a:pt x="165311" y="100347"/>
                </a:lnTo>
                <a:cubicBezTo>
                  <a:pt x="161888" y="100124"/>
                  <a:pt x="158353" y="100013"/>
                  <a:pt x="154707" y="100013"/>
                </a:cubicBezTo>
                <a:cubicBezTo>
                  <a:pt x="134541" y="100013"/>
                  <a:pt x="109500" y="101724"/>
                  <a:pt x="79586" y="105147"/>
                </a:cubicBezTo>
                <a:lnTo>
                  <a:pt x="77911" y="78581"/>
                </a:lnTo>
                <a:cubicBezTo>
                  <a:pt x="102617" y="75158"/>
                  <a:pt x="127471" y="73447"/>
                  <a:pt x="152474" y="73447"/>
                </a:cubicBezTo>
                <a:close/>
                <a:moveTo>
                  <a:pt x="371177" y="61168"/>
                </a:moveTo>
                <a:lnTo>
                  <a:pt x="486593" y="61168"/>
                </a:lnTo>
                <a:lnTo>
                  <a:pt x="497532" y="79921"/>
                </a:lnTo>
                <a:lnTo>
                  <a:pt x="458465" y="116532"/>
                </a:lnTo>
                <a:cubicBezTo>
                  <a:pt x="465758" y="118393"/>
                  <a:pt x="470222" y="124792"/>
                  <a:pt x="471859" y="135731"/>
                </a:cubicBezTo>
                <a:lnTo>
                  <a:pt x="473199" y="160734"/>
                </a:lnTo>
                <a:cubicBezTo>
                  <a:pt x="473422" y="164902"/>
                  <a:pt x="474111" y="167804"/>
                  <a:pt x="475264" y="169441"/>
                </a:cubicBezTo>
                <a:cubicBezTo>
                  <a:pt x="476417" y="171078"/>
                  <a:pt x="477701" y="172231"/>
                  <a:pt x="479115" y="172901"/>
                </a:cubicBezTo>
                <a:cubicBezTo>
                  <a:pt x="480529" y="173571"/>
                  <a:pt x="482129" y="173980"/>
                  <a:pt x="483915" y="174129"/>
                </a:cubicBezTo>
                <a:lnTo>
                  <a:pt x="523428" y="174129"/>
                </a:lnTo>
                <a:lnTo>
                  <a:pt x="523428" y="202481"/>
                </a:lnTo>
                <a:lnTo>
                  <a:pt x="477106" y="202481"/>
                </a:lnTo>
                <a:cubicBezTo>
                  <a:pt x="470334" y="202481"/>
                  <a:pt x="464753" y="201048"/>
                  <a:pt x="460363" y="198183"/>
                </a:cubicBezTo>
                <a:cubicBezTo>
                  <a:pt x="455972" y="195318"/>
                  <a:pt x="452921" y="191244"/>
                  <a:pt x="451210" y="185961"/>
                </a:cubicBezTo>
                <a:cubicBezTo>
                  <a:pt x="449498" y="180677"/>
                  <a:pt x="448493" y="170371"/>
                  <a:pt x="448196" y="155042"/>
                </a:cubicBezTo>
                <a:cubicBezTo>
                  <a:pt x="448047" y="143954"/>
                  <a:pt x="445666" y="138410"/>
                  <a:pt x="441052" y="138410"/>
                </a:cubicBezTo>
                <a:cubicBezTo>
                  <a:pt x="438671" y="138410"/>
                  <a:pt x="436271" y="139359"/>
                  <a:pt x="433853" y="141257"/>
                </a:cubicBezTo>
                <a:cubicBezTo>
                  <a:pt x="431434" y="143154"/>
                  <a:pt x="423974" y="150651"/>
                  <a:pt x="411472" y="163748"/>
                </a:cubicBezTo>
                <a:lnTo>
                  <a:pt x="368833" y="208397"/>
                </a:lnTo>
                <a:lnTo>
                  <a:pt x="350193" y="187412"/>
                </a:lnTo>
                <a:cubicBezTo>
                  <a:pt x="370284" y="167990"/>
                  <a:pt x="390227" y="148568"/>
                  <a:pt x="410021" y="129146"/>
                </a:cubicBezTo>
                <a:cubicBezTo>
                  <a:pt x="415156" y="123639"/>
                  <a:pt x="422449" y="116495"/>
                  <a:pt x="431899" y="107714"/>
                </a:cubicBezTo>
                <a:cubicBezTo>
                  <a:pt x="442764" y="97817"/>
                  <a:pt x="450168" y="90860"/>
                  <a:pt x="454112" y="86841"/>
                </a:cubicBezTo>
                <a:cubicBezTo>
                  <a:pt x="445554" y="87064"/>
                  <a:pt x="434392" y="87176"/>
                  <a:pt x="420625" y="87176"/>
                </a:cubicBezTo>
                <a:lnTo>
                  <a:pt x="371177" y="86841"/>
                </a:lnTo>
                <a:close/>
                <a:moveTo>
                  <a:pt x="396515" y="14176"/>
                </a:moveTo>
                <a:cubicBezTo>
                  <a:pt x="423676" y="14176"/>
                  <a:pt x="455116" y="16743"/>
                  <a:pt x="490835" y="21878"/>
                </a:cubicBezTo>
                <a:lnTo>
                  <a:pt x="486035" y="47997"/>
                </a:lnTo>
                <a:cubicBezTo>
                  <a:pt x="451135" y="42937"/>
                  <a:pt x="418914" y="40407"/>
                  <a:pt x="389371" y="40407"/>
                </a:cubicBezTo>
                <a:lnTo>
                  <a:pt x="382786" y="40407"/>
                </a:lnTo>
                <a:lnTo>
                  <a:pt x="382786" y="14288"/>
                </a:lnTo>
                <a:cubicBezTo>
                  <a:pt x="386209" y="14213"/>
                  <a:pt x="390785" y="14176"/>
                  <a:pt x="396515" y="14176"/>
                </a:cubicBezTo>
                <a:close/>
                <a:moveTo>
                  <a:pt x="571314" y="12055"/>
                </a:moveTo>
                <a:lnTo>
                  <a:pt x="602568" y="16408"/>
                </a:lnTo>
                <a:cubicBezTo>
                  <a:pt x="593415" y="49523"/>
                  <a:pt x="588838" y="78209"/>
                  <a:pt x="588838" y="102468"/>
                </a:cubicBezTo>
                <a:cubicBezTo>
                  <a:pt x="588838" y="134169"/>
                  <a:pt x="592001" y="165460"/>
                  <a:pt x="598326" y="196342"/>
                </a:cubicBezTo>
                <a:lnTo>
                  <a:pt x="567965" y="202704"/>
                </a:lnTo>
                <a:cubicBezTo>
                  <a:pt x="561789" y="171227"/>
                  <a:pt x="558701" y="140457"/>
                  <a:pt x="558701" y="110393"/>
                </a:cubicBezTo>
                <a:cubicBezTo>
                  <a:pt x="558701" y="79437"/>
                  <a:pt x="562905" y="46658"/>
                  <a:pt x="571314" y="12055"/>
                </a:cubicBezTo>
                <a:close/>
                <a:moveTo>
                  <a:pt x="666750" y="10046"/>
                </a:moveTo>
                <a:lnTo>
                  <a:pt x="697781" y="10046"/>
                </a:lnTo>
                <a:lnTo>
                  <a:pt x="697781" y="50564"/>
                </a:lnTo>
                <a:lnTo>
                  <a:pt x="731044" y="50564"/>
                </a:lnTo>
                <a:lnTo>
                  <a:pt x="731044" y="78246"/>
                </a:lnTo>
                <a:lnTo>
                  <a:pt x="697781" y="78246"/>
                </a:lnTo>
                <a:lnTo>
                  <a:pt x="697781" y="137740"/>
                </a:lnTo>
                <a:cubicBezTo>
                  <a:pt x="711398" y="144661"/>
                  <a:pt x="725425" y="155079"/>
                  <a:pt x="739862" y="168994"/>
                </a:cubicBezTo>
                <a:lnTo>
                  <a:pt x="724570" y="194667"/>
                </a:lnTo>
                <a:cubicBezTo>
                  <a:pt x="715342" y="184472"/>
                  <a:pt x="706338" y="176138"/>
                  <a:pt x="697557" y="169664"/>
                </a:cubicBezTo>
                <a:cubicBezTo>
                  <a:pt x="696888" y="180677"/>
                  <a:pt x="693260" y="189049"/>
                  <a:pt x="686674" y="194779"/>
                </a:cubicBezTo>
                <a:cubicBezTo>
                  <a:pt x="680089" y="200509"/>
                  <a:pt x="667792" y="203374"/>
                  <a:pt x="649783" y="203374"/>
                </a:cubicBezTo>
                <a:cubicBezTo>
                  <a:pt x="636910" y="203374"/>
                  <a:pt x="626045" y="200006"/>
                  <a:pt x="617190" y="193272"/>
                </a:cubicBezTo>
                <a:cubicBezTo>
                  <a:pt x="608335" y="186537"/>
                  <a:pt x="603907" y="177403"/>
                  <a:pt x="603907" y="165869"/>
                </a:cubicBezTo>
                <a:cubicBezTo>
                  <a:pt x="603907" y="154335"/>
                  <a:pt x="608260" y="144940"/>
                  <a:pt x="616967" y="137685"/>
                </a:cubicBezTo>
                <a:cubicBezTo>
                  <a:pt x="625673" y="130429"/>
                  <a:pt x="636017" y="126802"/>
                  <a:pt x="647998" y="126802"/>
                </a:cubicBezTo>
                <a:cubicBezTo>
                  <a:pt x="653281" y="126802"/>
                  <a:pt x="659532" y="127248"/>
                  <a:pt x="666750" y="128141"/>
                </a:cubicBezTo>
                <a:lnTo>
                  <a:pt x="666750" y="78246"/>
                </a:lnTo>
                <a:lnTo>
                  <a:pt x="608819" y="78246"/>
                </a:lnTo>
                <a:lnTo>
                  <a:pt x="608819" y="50564"/>
                </a:lnTo>
                <a:lnTo>
                  <a:pt x="666750" y="50564"/>
                </a:lnTo>
                <a:close/>
                <a:moveTo>
                  <a:pt x="232023" y="9041"/>
                </a:moveTo>
                <a:lnTo>
                  <a:pt x="260821" y="9041"/>
                </a:lnTo>
                <a:lnTo>
                  <a:pt x="260598" y="19087"/>
                </a:lnTo>
                <a:lnTo>
                  <a:pt x="260598" y="22436"/>
                </a:lnTo>
                <a:cubicBezTo>
                  <a:pt x="260598" y="38956"/>
                  <a:pt x="261007" y="56108"/>
                  <a:pt x="261826" y="73893"/>
                </a:cubicBezTo>
                <a:cubicBezTo>
                  <a:pt x="274476" y="67419"/>
                  <a:pt x="293266" y="59382"/>
                  <a:pt x="318194" y="49783"/>
                </a:cubicBezTo>
                <a:lnTo>
                  <a:pt x="325115" y="77688"/>
                </a:lnTo>
                <a:cubicBezTo>
                  <a:pt x="291331" y="89520"/>
                  <a:pt x="265453" y="101371"/>
                  <a:pt x="247483" y="113240"/>
                </a:cubicBezTo>
                <a:cubicBezTo>
                  <a:pt x="229512" y="125109"/>
                  <a:pt x="220526" y="137815"/>
                  <a:pt x="220526" y="151358"/>
                </a:cubicBezTo>
                <a:cubicBezTo>
                  <a:pt x="220526" y="167878"/>
                  <a:pt x="234032" y="176138"/>
                  <a:pt x="261044" y="176138"/>
                </a:cubicBezTo>
                <a:lnTo>
                  <a:pt x="268858" y="176138"/>
                </a:lnTo>
                <a:cubicBezTo>
                  <a:pt x="286196" y="176138"/>
                  <a:pt x="306214" y="174538"/>
                  <a:pt x="328910" y="171338"/>
                </a:cubicBezTo>
                <a:lnTo>
                  <a:pt x="329915" y="201588"/>
                </a:lnTo>
                <a:cubicBezTo>
                  <a:pt x="312279" y="203597"/>
                  <a:pt x="295312" y="204601"/>
                  <a:pt x="279015" y="204601"/>
                </a:cubicBezTo>
                <a:cubicBezTo>
                  <a:pt x="255501" y="204601"/>
                  <a:pt x="239725" y="203522"/>
                  <a:pt x="231688" y="201364"/>
                </a:cubicBezTo>
                <a:cubicBezTo>
                  <a:pt x="220154" y="198462"/>
                  <a:pt x="210796" y="192900"/>
                  <a:pt x="203615" y="184677"/>
                </a:cubicBezTo>
                <a:cubicBezTo>
                  <a:pt x="196434" y="176454"/>
                  <a:pt x="192844" y="165609"/>
                  <a:pt x="192844" y="152140"/>
                </a:cubicBezTo>
                <a:cubicBezTo>
                  <a:pt x="192844" y="127955"/>
                  <a:pt x="206834" y="106152"/>
                  <a:pt x="234814" y="86730"/>
                </a:cubicBezTo>
                <a:cubicBezTo>
                  <a:pt x="233028" y="61057"/>
                  <a:pt x="232097" y="35161"/>
                  <a:pt x="232023" y="9041"/>
                </a:cubicBezTo>
                <a:close/>
                <a:moveTo>
                  <a:pt x="39849" y="5916"/>
                </a:moveTo>
                <a:lnTo>
                  <a:pt x="70879" y="5916"/>
                </a:lnTo>
                <a:cubicBezTo>
                  <a:pt x="71028" y="8669"/>
                  <a:pt x="71103" y="13432"/>
                  <a:pt x="71103" y="20203"/>
                </a:cubicBezTo>
                <a:cubicBezTo>
                  <a:pt x="71103" y="25264"/>
                  <a:pt x="70991" y="30212"/>
                  <a:pt x="70768" y="35049"/>
                </a:cubicBezTo>
                <a:lnTo>
                  <a:pt x="128699" y="35049"/>
                </a:lnTo>
                <a:lnTo>
                  <a:pt x="128699" y="61838"/>
                </a:lnTo>
                <a:lnTo>
                  <a:pt x="68424" y="61838"/>
                </a:lnTo>
                <a:cubicBezTo>
                  <a:pt x="66712" y="86544"/>
                  <a:pt x="61745" y="113184"/>
                  <a:pt x="53522" y="141759"/>
                </a:cubicBezTo>
                <a:cubicBezTo>
                  <a:pt x="45300" y="170334"/>
                  <a:pt x="36240" y="192621"/>
                  <a:pt x="26343" y="208620"/>
                </a:cubicBezTo>
                <a:lnTo>
                  <a:pt x="0" y="193328"/>
                </a:lnTo>
                <a:cubicBezTo>
                  <a:pt x="9079" y="177403"/>
                  <a:pt x="17060" y="157181"/>
                  <a:pt x="23943" y="132662"/>
                </a:cubicBezTo>
                <a:cubicBezTo>
                  <a:pt x="30826" y="108142"/>
                  <a:pt x="35347" y="84534"/>
                  <a:pt x="37505" y="61838"/>
                </a:cubicBezTo>
                <a:lnTo>
                  <a:pt x="6251" y="61838"/>
                </a:lnTo>
                <a:lnTo>
                  <a:pt x="6251" y="35049"/>
                </a:lnTo>
                <a:lnTo>
                  <a:pt x="39068" y="35049"/>
                </a:lnTo>
                <a:cubicBezTo>
                  <a:pt x="39588" y="23068"/>
                  <a:pt x="39849" y="13357"/>
                  <a:pt x="39849" y="5916"/>
                </a:cubicBezTo>
                <a:close/>
                <a:moveTo>
                  <a:pt x="721109" y="3237"/>
                </a:moveTo>
                <a:cubicBezTo>
                  <a:pt x="728030" y="16557"/>
                  <a:pt x="733276" y="27682"/>
                  <a:pt x="736848" y="36612"/>
                </a:cubicBezTo>
                <a:lnTo>
                  <a:pt x="720886" y="42304"/>
                </a:lnTo>
                <a:cubicBezTo>
                  <a:pt x="716496" y="31514"/>
                  <a:pt x="711324" y="20389"/>
                  <a:pt x="705371" y="8930"/>
                </a:cubicBezTo>
                <a:close/>
                <a:moveTo>
                  <a:pt x="754931" y="0"/>
                </a:moveTo>
                <a:cubicBezTo>
                  <a:pt x="760065" y="9748"/>
                  <a:pt x="765237" y="20873"/>
                  <a:pt x="770446" y="33375"/>
                </a:cubicBezTo>
                <a:lnTo>
                  <a:pt x="754484" y="39291"/>
                </a:lnTo>
                <a:cubicBezTo>
                  <a:pt x="748903" y="25524"/>
                  <a:pt x="743955" y="14325"/>
                  <a:pt x="739639" y="5693"/>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sp>
        <p:nvSpPr>
          <p:cNvPr id="283" name="フリーフォーム 282"/>
          <p:cNvSpPr/>
          <p:nvPr/>
        </p:nvSpPr>
        <p:spPr bwMode="gray">
          <a:xfrm flipH="1">
            <a:off x="3518569" y="76975"/>
            <a:ext cx="45719" cy="114054"/>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フリーフォーム 283"/>
          <p:cNvSpPr/>
          <p:nvPr/>
        </p:nvSpPr>
        <p:spPr bwMode="gray">
          <a:xfrm rot="-1800000" flipH="1">
            <a:off x="3352963" y="110883"/>
            <a:ext cx="45719" cy="114054"/>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リーフォーム 284"/>
          <p:cNvSpPr/>
          <p:nvPr/>
        </p:nvSpPr>
        <p:spPr bwMode="gray">
          <a:xfrm rot="1800000">
            <a:off x="3722269" y="110880"/>
            <a:ext cx="45719" cy="114054"/>
          </a:xfrm>
          <a:custGeom>
            <a:avLst/>
            <a:gdLst>
              <a:gd name="connsiteX0" fmla="*/ 0 w 0"/>
              <a:gd name="connsiteY0" fmla="*/ 0 h 152400"/>
              <a:gd name="connsiteX1" fmla="*/ 0 w 0"/>
              <a:gd name="connsiteY1" fmla="*/ 152400 h 152400"/>
            </a:gdLst>
            <a:ahLst/>
            <a:cxnLst>
              <a:cxn ang="0">
                <a:pos x="connsiteX0" y="connsiteY0"/>
              </a:cxn>
              <a:cxn ang="0">
                <a:pos x="connsiteX1" y="connsiteY1"/>
              </a:cxn>
            </a:cxnLst>
            <a:rect l="l" t="t" r="r" b="b"/>
            <a:pathLst>
              <a:path h="152400">
                <a:moveTo>
                  <a:pt x="0" y="0"/>
                </a:moveTo>
                <a:lnTo>
                  <a:pt x="0" y="15240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bwMode="gray">
          <a:xfrm>
            <a:off x="4537143" y="206269"/>
            <a:ext cx="575799" cy="261610"/>
          </a:xfrm>
          <a:prstGeom prst="rect">
            <a:avLst/>
          </a:prstGeom>
          <a:noFill/>
        </p:spPr>
        <p:txBody>
          <a:bodyPr wrap="none" rtlCol="0">
            <a:prstTxWarp prst="textArchUp">
              <a:avLst/>
            </a:prstTxWarp>
            <a:spAutoFit/>
          </a:bodyPr>
          <a:lstStyle/>
          <a:p>
            <a:pPr algn="r"/>
            <a:r>
              <a:rPr kumimoji="1" lang="ja-JP" altLang="en-US" sz="1050" b="1" dirty="0" smtClean="0">
                <a:solidFill>
                  <a:srgbClr val="FF9900"/>
                </a:solidFill>
              </a:rPr>
              <a:t>ご紹介</a:t>
            </a:r>
            <a:endParaRPr kumimoji="1" lang="ja-JP" altLang="en-US" sz="1050" b="1" dirty="0">
              <a:solidFill>
                <a:srgbClr val="FF9900"/>
              </a:solidFill>
            </a:endParaRPr>
          </a:p>
        </p:txBody>
      </p:sp>
      <p:sp>
        <p:nvSpPr>
          <p:cNvPr id="288" name="テキスト ボックス 287"/>
          <p:cNvSpPr txBox="1"/>
          <p:nvPr/>
        </p:nvSpPr>
        <p:spPr bwMode="gray">
          <a:xfrm>
            <a:off x="5156656" y="2886267"/>
            <a:ext cx="522900" cy="261610"/>
          </a:xfrm>
          <a:prstGeom prst="rect">
            <a:avLst/>
          </a:prstGeom>
          <a:noFill/>
        </p:spPr>
        <p:txBody>
          <a:bodyPr wrap="none" rtlCol="0">
            <a:spAutoFit/>
          </a:bodyPr>
          <a:lstStyle/>
          <a:p>
            <a:r>
              <a:rPr kumimoji="1" lang="en-US" altLang="ja-JP" sz="1100" dirty="0"/>
              <a:t>8</a:t>
            </a:r>
            <a:r>
              <a:rPr kumimoji="1" lang="en-US" altLang="ja-JP" sz="1100" dirty="0" smtClean="0"/>
              <a:t>80</a:t>
            </a:r>
            <a:r>
              <a:rPr kumimoji="1" lang="ja-JP" altLang="en-US" sz="800" dirty="0" smtClean="0"/>
              <a:t>円</a:t>
            </a:r>
            <a:endParaRPr kumimoji="1" lang="ja-JP" altLang="en-US" sz="1050" dirty="0"/>
          </a:p>
        </p:txBody>
      </p:sp>
      <p:sp>
        <p:nvSpPr>
          <p:cNvPr id="289" name="テキスト ボックス 288"/>
          <p:cNvSpPr txBox="1"/>
          <p:nvPr/>
        </p:nvSpPr>
        <p:spPr bwMode="gray">
          <a:xfrm>
            <a:off x="6038733" y="2886267"/>
            <a:ext cx="522900" cy="261610"/>
          </a:xfrm>
          <a:prstGeom prst="rect">
            <a:avLst/>
          </a:prstGeom>
          <a:noFill/>
        </p:spPr>
        <p:txBody>
          <a:bodyPr wrap="none" rtlCol="0">
            <a:spAutoFit/>
          </a:bodyPr>
          <a:lstStyle/>
          <a:p>
            <a:r>
              <a:rPr kumimoji="1" lang="en-US" altLang="ja-JP" sz="1100" dirty="0" smtClean="0"/>
              <a:t>120</a:t>
            </a:r>
            <a:r>
              <a:rPr kumimoji="1" lang="ja-JP" altLang="en-US" sz="800" dirty="0" smtClean="0"/>
              <a:t>円</a:t>
            </a:r>
            <a:endParaRPr kumimoji="1" lang="ja-JP" altLang="en-US" sz="1050" dirty="0"/>
          </a:p>
        </p:txBody>
      </p:sp>
      <p:sp>
        <p:nvSpPr>
          <p:cNvPr id="9" name="テキスト ボックス 8"/>
          <p:cNvSpPr txBox="1"/>
          <p:nvPr/>
        </p:nvSpPr>
        <p:spPr>
          <a:xfrm>
            <a:off x="2178044" y="8851002"/>
            <a:ext cx="962123" cy="220573"/>
          </a:xfrm>
          <a:prstGeom prst="rect">
            <a:avLst/>
          </a:prstGeom>
          <a:noFill/>
        </p:spPr>
        <p:txBody>
          <a:bodyPr wrap="none" rtlCol="0">
            <a:spAutoFit/>
          </a:bodyPr>
          <a:lstStyle/>
          <a:p>
            <a:pPr algn="ctr">
              <a:lnSpc>
                <a:spcPts val="1000"/>
              </a:lnSpc>
            </a:pPr>
            <a:r>
              <a:rPr kumimoji="1" lang="en-US" altLang="ja-JP" sz="1000" dirty="0" smtClean="0">
                <a:solidFill>
                  <a:schemeClr val="accent1">
                    <a:lumMod val="75000"/>
                  </a:schemeClr>
                </a:solidFill>
              </a:rPr>
              <a:t>10</a:t>
            </a:r>
            <a:r>
              <a:rPr kumimoji="1" lang="ja-JP" altLang="en-US" sz="800" dirty="0" smtClean="0">
                <a:solidFill>
                  <a:schemeClr val="accent1">
                    <a:lumMod val="75000"/>
                  </a:schemeClr>
                </a:solidFill>
              </a:rPr>
              <a:t>口ならより安心</a:t>
            </a:r>
            <a:r>
              <a:rPr kumimoji="1" lang="en-US" altLang="ja-JP" sz="800" dirty="0" smtClean="0">
                <a:solidFill>
                  <a:schemeClr val="accent1">
                    <a:lumMod val="75000"/>
                  </a:schemeClr>
                </a:solidFill>
              </a:rPr>
              <a:t>!</a:t>
            </a:r>
            <a:endParaRPr kumimoji="1" lang="ja-JP" altLang="en-US" sz="800" dirty="0">
              <a:solidFill>
                <a:schemeClr val="accent1">
                  <a:lumMod val="75000"/>
                </a:schemeClr>
              </a:solidFill>
            </a:endParaRPr>
          </a:p>
        </p:txBody>
      </p:sp>
      <p:sp>
        <p:nvSpPr>
          <p:cNvPr id="238" name="フリーフォーム 237"/>
          <p:cNvSpPr/>
          <p:nvPr/>
        </p:nvSpPr>
        <p:spPr>
          <a:xfrm>
            <a:off x="2286431" y="8931171"/>
            <a:ext cx="785812" cy="147637"/>
          </a:xfrm>
          <a:custGeom>
            <a:avLst/>
            <a:gdLst>
              <a:gd name="connsiteX0" fmla="*/ 785812 w 785812"/>
              <a:gd name="connsiteY0" fmla="*/ 0 h 147637"/>
              <a:gd name="connsiteX1" fmla="*/ 785812 w 785812"/>
              <a:gd name="connsiteY1" fmla="*/ 104775 h 147637"/>
              <a:gd name="connsiteX2" fmla="*/ 328612 w 785812"/>
              <a:gd name="connsiteY2" fmla="*/ 104775 h 147637"/>
              <a:gd name="connsiteX3" fmla="*/ 285750 w 785812"/>
              <a:gd name="connsiteY3" fmla="*/ 147637 h 147637"/>
              <a:gd name="connsiteX4" fmla="*/ 285750 w 785812"/>
              <a:gd name="connsiteY4" fmla="*/ 100012 h 147637"/>
              <a:gd name="connsiteX5" fmla="*/ 0 w 785812"/>
              <a:gd name="connsiteY5" fmla="*/ 100012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12" h="147637">
                <a:moveTo>
                  <a:pt x="785812" y="0"/>
                </a:moveTo>
                <a:lnTo>
                  <a:pt x="785812" y="104775"/>
                </a:lnTo>
                <a:lnTo>
                  <a:pt x="328612" y="104775"/>
                </a:lnTo>
                <a:lnTo>
                  <a:pt x="285750" y="147637"/>
                </a:lnTo>
                <a:lnTo>
                  <a:pt x="285750" y="100012"/>
                </a:lnTo>
                <a:lnTo>
                  <a:pt x="0" y="100012"/>
                </a:lnTo>
              </a:path>
            </a:pathLst>
          </a:cu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9820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r="2780"/>
          <a:stretch/>
        </p:blipFill>
        <p:spPr>
          <a:xfrm>
            <a:off x="323448" y="1655252"/>
            <a:ext cx="2448328" cy="1675194"/>
          </a:xfrm>
          <a:prstGeom prst="rect">
            <a:avLst/>
          </a:prstGeom>
        </p:spPr>
      </p:pic>
      <p:sp>
        <p:nvSpPr>
          <p:cNvPr id="2" name="スライド番号プレースホルダー 1"/>
          <p:cNvSpPr>
            <a:spLocks noGrp="1"/>
          </p:cNvSpPr>
          <p:nvPr>
            <p:ph type="sldNum" sz="quarter" idx="12"/>
          </p:nvPr>
        </p:nvSpPr>
        <p:spPr/>
        <p:txBody>
          <a:bodyPr/>
          <a:lstStyle/>
          <a:p>
            <a:fld id="{873389BF-BA6F-4A8C-A5BD-04EF09348BD3}" type="slidenum">
              <a:rPr kumimoji="1" lang="ja-JP" altLang="en-US" smtClean="0"/>
              <a:pPr/>
              <a:t>5</a:t>
            </a:fld>
            <a:endParaRPr kumimoji="1" lang="ja-JP" altLang="en-US" dirty="0"/>
          </a:p>
        </p:txBody>
      </p:sp>
      <p:sp>
        <p:nvSpPr>
          <p:cNvPr id="3" name="正方形/長方形 2"/>
          <p:cNvSpPr/>
          <p:nvPr/>
        </p:nvSpPr>
        <p:spPr bwMode="gray">
          <a:xfrm>
            <a:off x="0" y="1"/>
            <a:ext cx="7129463" cy="304800"/>
          </a:xfrm>
          <a:prstGeom prst="rect">
            <a:avLst/>
          </a:prstGeom>
          <a:pattFill prst="dkUpDiag">
            <a:fgClr>
              <a:schemeClr val="accent1"/>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bwMode="gray">
          <a:xfrm>
            <a:off x="1657351" y="228600"/>
            <a:ext cx="430850" cy="352425"/>
          </a:xfrm>
          <a:custGeom>
            <a:avLst/>
            <a:gdLst>
              <a:gd name="connsiteX0" fmla="*/ 0 w 1860550"/>
              <a:gd name="connsiteY0" fmla="*/ 352425 h 352425"/>
              <a:gd name="connsiteX1" fmla="*/ 0 w 1860550"/>
              <a:gd name="connsiteY1" fmla="*/ 0 h 352425"/>
              <a:gd name="connsiteX2" fmla="*/ 1860550 w 1860550"/>
              <a:gd name="connsiteY2" fmla="*/ 0 h 352425"/>
              <a:gd name="connsiteX3" fmla="*/ 0 w 1860550"/>
              <a:gd name="connsiteY3" fmla="*/ 352425 h 352425"/>
            </a:gdLst>
            <a:ahLst/>
            <a:cxnLst>
              <a:cxn ang="0">
                <a:pos x="connsiteX0" y="connsiteY0"/>
              </a:cxn>
              <a:cxn ang="0">
                <a:pos x="connsiteX1" y="connsiteY1"/>
              </a:cxn>
              <a:cxn ang="0">
                <a:pos x="connsiteX2" y="connsiteY2"/>
              </a:cxn>
              <a:cxn ang="0">
                <a:pos x="connsiteX3" y="connsiteY3"/>
              </a:cxn>
            </a:cxnLst>
            <a:rect l="l" t="t" r="r" b="b"/>
            <a:pathLst>
              <a:path w="1860550" h="352425">
                <a:moveTo>
                  <a:pt x="0" y="352425"/>
                </a:moveTo>
                <a:lnTo>
                  <a:pt x="0" y="0"/>
                </a:lnTo>
                <a:lnTo>
                  <a:pt x="1860550" y="0"/>
                </a:lnTo>
                <a:lnTo>
                  <a:pt x="0" y="352425"/>
                </a:lnTo>
                <a:close/>
              </a:path>
            </a:pathLst>
          </a:custGeom>
          <a:pattFill prst="dkUpDiag">
            <a:fgClr>
              <a:schemeClr val="accent1"/>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処理 7"/>
          <p:cNvSpPr/>
          <p:nvPr/>
        </p:nvSpPr>
        <p:spPr bwMode="gray">
          <a:xfrm>
            <a:off x="0" y="165100"/>
            <a:ext cx="1657350" cy="415925"/>
          </a:xfrm>
          <a:prstGeom prst="flowChartProcess">
            <a:avLst/>
          </a:prstGeom>
          <a:pattFill prst="dkUpDiag">
            <a:fgClr>
              <a:schemeClr val="accent1"/>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gray">
          <a:xfrm>
            <a:off x="156825" y="86380"/>
            <a:ext cx="1280800" cy="430887"/>
          </a:xfrm>
          <a:prstGeom prst="rect">
            <a:avLst/>
          </a:prstGeom>
          <a:noFill/>
        </p:spPr>
        <p:txBody>
          <a:bodyPr wrap="none" lIns="0" tIns="0" rIns="0" bIns="0" rtlCol="0">
            <a:spAutoFit/>
          </a:bodyPr>
          <a:lstStyle/>
          <a:p>
            <a:r>
              <a:rPr kumimoji="1" lang="ja-JP" altLang="en-US" sz="2800" b="1" dirty="0" smtClean="0">
                <a:solidFill>
                  <a:schemeClr val="bg1"/>
                </a:solidFill>
              </a:rPr>
              <a:t>基本</a:t>
            </a:r>
            <a:r>
              <a:rPr kumimoji="1" lang="ja-JP" altLang="en-US" b="1" dirty="0" smtClean="0">
                <a:solidFill>
                  <a:schemeClr val="bg1"/>
                </a:solidFill>
              </a:rPr>
              <a:t>コース</a:t>
            </a:r>
            <a:endParaRPr kumimoji="1" lang="ja-JP" altLang="en-US" b="1" dirty="0">
              <a:solidFill>
                <a:schemeClr val="bg1"/>
              </a:solidFill>
            </a:endParaRPr>
          </a:p>
        </p:txBody>
      </p:sp>
      <p:sp>
        <p:nvSpPr>
          <p:cNvPr id="11" name="テキスト ボックス 10"/>
          <p:cNvSpPr txBox="1"/>
          <p:nvPr/>
        </p:nvSpPr>
        <p:spPr bwMode="gray">
          <a:xfrm>
            <a:off x="1961586" y="97820"/>
            <a:ext cx="2039341" cy="523220"/>
          </a:xfrm>
          <a:prstGeom prst="rect">
            <a:avLst/>
          </a:prstGeom>
          <a:noFill/>
        </p:spPr>
        <p:txBody>
          <a:bodyPr wrap="none" rtlCol="0">
            <a:spAutoFit/>
            <a:scene3d>
              <a:camera prst="orthographicFront"/>
              <a:lightRig rig="threePt" dir="t"/>
            </a:scene3d>
            <a:sp3d contourW="31750">
              <a:bevelT w="0"/>
              <a:extrusionClr>
                <a:schemeClr val="tx1"/>
              </a:extrusionClr>
              <a:contourClr>
                <a:schemeClr val="bg1"/>
              </a:contourClr>
            </a:sp3d>
          </a:bodyPr>
          <a:lstStyle/>
          <a:p>
            <a:r>
              <a:rPr kumimoji="1" lang="en-US" altLang="ja-JP" sz="2800" b="1" dirty="0" smtClean="0">
                <a:solidFill>
                  <a:srgbClr val="D00054"/>
                </a:solidFill>
              </a:rPr>
              <a:t>2</a:t>
            </a:r>
            <a:r>
              <a:rPr kumimoji="1" lang="ja-JP" altLang="en-US" sz="1100" b="1" dirty="0" err="1" smtClean="0"/>
              <a:t>つの</a:t>
            </a:r>
            <a:r>
              <a:rPr kumimoji="1" lang="ja-JP" altLang="en-US" sz="1100" b="1" dirty="0" smtClean="0"/>
              <a:t>コースからお選びください</a:t>
            </a:r>
            <a:endParaRPr kumimoji="1" lang="ja-JP" altLang="en-US" sz="1050" b="1" dirty="0"/>
          </a:p>
        </p:txBody>
      </p:sp>
      <p:sp>
        <p:nvSpPr>
          <p:cNvPr id="14" name="テキスト ボックス 13"/>
          <p:cNvSpPr txBox="1"/>
          <p:nvPr/>
        </p:nvSpPr>
        <p:spPr bwMode="gray">
          <a:xfrm>
            <a:off x="577992" y="706963"/>
            <a:ext cx="2957541" cy="307777"/>
          </a:xfrm>
          <a:prstGeom prst="rect">
            <a:avLst/>
          </a:prstGeom>
          <a:noFill/>
        </p:spPr>
        <p:txBody>
          <a:bodyPr wrap="none" lIns="0" tIns="0" rIns="0" bIns="0" rtlCol="0">
            <a:spAutoFit/>
          </a:bodyPr>
          <a:lstStyle/>
          <a:p>
            <a:r>
              <a:rPr kumimoji="1" lang="ja-JP" altLang="en-US" sz="2000" b="1" dirty="0" smtClean="0">
                <a:solidFill>
                  <a:schemeClr val="accent5">
                    <a:lumMod val="50000"/>
                  </a:schemeClr>
                </a:solidFill>
              </a:rPr>
              <a:t>病気とケガ補償</a:t>
            </a:r>
            <a:r>
              <a:rPr kumimoji="1" lang="ja-JP" altLang="en-US" sz="1400" b="1" dirty="0" smtClean="0">
                <a:solidFill>
                  <a:schemeClr val="accent5">
                    <a:lumMod val="50000"/>
                  </a:schemeClr>
                </a:solidFill>
              </a:rPr>
              <a:t>コース＜本人型＞</a:t>
            </a:r>
            <a:endParaRPr kumimoji="1" lang="ja-JP" altLang="en-US" sz="1400" b="1" dirty="0">
              <a:solidFill>
                <a:schemeClr val="accent5">
                  <a:lumMod val="50000"/>
                </a:schemeClr>
              </a:solidFill>
            </a:endParaRPr>
          </a:p>
        </p:txBody>
      </p:sp>
      <p:sp>
        <p:nvSpPr>
          <p:cNvPr id="16" name="テキスト ボックス 15"/>
          <p:cNvSpPr txBox="1"/>
          <p:nvPr/>
        </p:nvSpPr>
        <p:spPr bwMode="gray">
          <a:xfrm>
            <a:off x="3522220" y="703589"/>
            <a:ext cx="3491661" cy="469359"/>
          </a:xfrm>
          <a:prstGeom prst="rect">
            <a:avLst/>
          </a:prstGeom>
          <a:noFill/>
        </p:spPr>
        <p:txBody>
          <a:bodyPr wrap="none" rtlCol="0">
            <a:spAutoFit/>
          </a:bodyPr>
          <a:lstStyle/>
          <a:p>
            <a:r>
              <a:rPr kumimoji="1" lang="ja-JP" altLang="en-US" sz="1050" dirty="0" smtClean="0"/>
              <a:t>事故によるケガだけで</a:t>
            </a:r>
            <a:r>
              <a:rPr kumimoji="1" lang="ja-JP" altLang="en-US" sz="1050" dirty="0"/>
              <a:t>は</a:t>
            </a:r>
            <a:r>
              <a:rPr kumimoji="1" lang="ja-JP" altLang="en-US" sz="1050" dirty="0" smtClean="0"/>
              <a:t>なく、</a:t>
            </a:r>
            <a:endParaRPr kumimoji="1" lang="en-US" altLang="ja-JP" sz="1050" dirty="0" smtClean="0"/>
          </a:p>
          <a:p>
            <a:r>
              <a:rPr kumimoji="1" lang="ja-JP" altLang="en-US" sz="1400" b="1" dirty="0" smtClean="0"/>
              <a:t>病気</a:t>
            </a:r>
            <a:r>
              <a:rPr kumimoji="1" lang="ja-JP" altLang="en-US" sz="1050" dirty="0" smtClean="0"/>
              <a:t>による</a:t>
            </a:r>
            <a:r>
              <a:rPr kumimoji="1" lang="ja-JP" altLang="en-US" sz="1400" b="1" dirty="0" smtClean="0"/>
              <a:t>入院・手術・放射線治療</a:t>
            </a:r>
            <a:r>
              <a:rPr kumimoji="1" lang="ja-JP" altLang="en-US" sz="1050" dirty="0" smtClean="0"/>
              <a:t>にも備えたい方</a:t>
            </a:r>
            <a:endParaRPr kumimoji="1" lang="ja-JP" altLang="en-US" sz="1050" dirty="0"/>
          </a:p>
        </p:txBody>
      </p:sp>
      <p:sp>
        <p:nvSpPr>
          <p:cNvPr id="17" name="テキスト ボックス 16"/>
          <p:cNvSpPr txBox="1"/>
          <p:nvPr/>
        </p:nvSpPr>
        <p:spPr bwMode="gray">
          <a:xfrm>
            <a:off x="5416593" y="1100736"/>
            <a:ext cx="1609736" cy="276999"/>
          </a:xfrm>
          <a:prstGeom prst="rect">
            <a:avLst/>
          </a:prstGeom>
          <a:noFill/>
        </p:spPr>
        <p:txBody>
          <a:bodyPr wrap="none" rtlCol="0">
            <a:spAutoFit/>
          </a:bodyPr>
          <a:lstStyle/>
          <a:p>
            <a:r>
              <a:rPr kumimoji="1" lang="ja-JP" altLang="en-US" sz="1200" b="1" dirty="0" smtClean="0"/>
              <a:t>食中毒</a:t>
            </a:r>
            <a:r>
              <a:rPr kumimoji="1" lang="ja-JP" altLang="en-US" sz="1200" dirty="0" smtClean="0"/>
              <a:t>・</a:t>
            </a:r>
            <a:r>
              <a:rPr kumimoji="1" lang="ja-JP" altLang="en-US" sz="1200" b="1" dirty="0" smtClean="0"/>
              <a:t>熱中症</a:t>
            </a:r>
            <a:r>
              <a:rPr kumimoji="1" lang="ja-JP" altLang="en-US" sz="1050" dirty="0" smtClean="0"/>
              <a:t>も補償</a:t>
            </a:r>
            <a:endParaRPr kumimoji="1" lang="ja-JP" altLang="en-US" sz="1050" dirty="0"/>
          </a:p>
        </p:txBody>
      </p:sp>
      <p:sp>
        <p:nvSpPr>
          <p:cNvPr id="18" name="Freeform 6"/>
          <p:cNvSpPr>
            <a:spLocks/>
          </p:cNvSpPr>
          <p:nvPr/>
        </p:nvSpPr>
        <p:spPr bwMode="auto">
          <a:xfrm>
            <a:off x="4978210" y="2088696"/>
            <a:ext cx="370357" cy="596928"/>
          </a:xfrm>
          <a:custGeom>
            <a:avLst/>
            <a:gdLst>
              <a:gd name="T0" fmla="*/ 0 w 907"/>
              <a:gd name="T1" fmla="*/ 0 h 1479"/>
              <a:gd name="T2" fmla="*/ 907 w 907"/>
              <a:gd name="T3" fmla="*/ 310 h 1479"/>
              <a:gd name="T4" fmla="*/ 0 w 907"/>
              <a:gd name="T5" fmla="*/ 1479 h 1479"/>
              <a:gd name="T6" fmla="*/ 0 w 907"/>
              <a:gd name="T7" fmla="*/ 0 h 1479"/>
            </a:gdLst>
            <a:ahLst/>
            <a:cxnLst>
              <a:cxn ang="0">
                <a:pos x="T0" y="T1"/>
              </a:cxn>
              <a:cxn ang="0">
                <a:pos x="T2" y="T3"/>
              </a:cxn>
              <a:cxn ang="0">
                <a:pos x="T4" y="T5"/>
              </a:cxn>
              <a:cxn ang="0">
                <a:pos x="T6" y="T7"/>
              </a:cxn>
            </a:cxnLst>
            <a:rect l="0" t="0" r="r" b="b"/>
            <a:pathLst>
              <a:path w="907" h="1479">
                <a:moveTo>
                  <a:pt x="0" y="0"/>
                </a:moveTo>
                <a:cubicBezTo>
                  <a:pt x="328" y="0"/>
                  <a:pt x="647" y="109"/>
                  <a:pt x="907" y="310"/>
                </a:cubicBezTo>
                <a:lnTo>
                  <a:pt x="0" y="1479"/>
                </a:lnTo>
                <a:lnTo>
                  <a:pt x="0" y="0"/>
                </a:lnTo>
                <a:close/>
              </a:path>
            </a:pathLst>
          </a:custGeom>
          <a:solidFill>
            <a:schemeClr val="bg1">
              <a:lumMod val="95000"/>
            </a:schemeClr>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p:cNvSpPr>
          <p:nvPr/>
        </p:nvSpPr>
        <p:spPr bwMode="auto">
          <a:xfrm>
            <a:off x="4298497" y="2088696"/>
            <a:ext cx="1361605" cy="1271195"/>
          </a:xfrm>
          <a:custGeom>
            <a:avLst/>
            <a:gdLst>
              <a:gd name="T0" fmla="*/ 2576 w 3339"/>
              <a:gd name="T1" fmla="*/ 310 h 3149"/>
              <a:gd name="T2" fmla="*/ 2839 w 3339"/>
              <a:gd name="T3" fmla="*/ 2385 h 3149"/>
              <a:gd name="T4" fmla="*/ 763 w 3339"/>
              <a:gd name="T5" fmla="*/ 2649 h 3149"/>
              <a:gd name="T6" fmla="*/ 500 w 3339"/>
              <a:gd name="T7" fmla="*/ 573 h 3149"/>
              <a:gd name="T8" fmla="*/ 1669 w 3339"/>
              <a:gd name="T9" fmla="*/ 0 h 3149"/>
              <a:gd name="T10" fmla="*/ 1669 w 3339"/>
              <a:gd name="T11" fmla="*/ 1479 h 3149"/>
              <a:gd name="T12" fmla="*/ 2576 w 3339"/>
              <a:gd name="T13" fmla="*/ 310 h 3149"/>
            </a:gdLst>
            <a:ahLst/>
            <a:cxnLst>
              <a:cxn ang="0">
                <a:pos x="T0" y="T1"/>
              </a:cxn>
              <a:cxn ang="0">
                <a:pos x="T2" y="T3"/>
              </a:cxn>
              <a:cxn ang="0">
                <a:pos x="T4" y="T5"/>
              </a:cxn>
              <a:cxn ang="0">
                <a:pos x="T6" y="T7"/>
              </a:cxn>
              <a:cxn ang="0">
                <a:pos x="T8" y="T9"/>
              </a:cxn>
              <a:cxn ang="0">
                <a:pos x="T10" y="T11"/>
              </a:cxn>
              <a:cxn ang="0">
                <a:pos x="T12" y="T13"/>
              </a:cxn>
            </a:cxnLst>
            <a:rect l="0" t="0" r="r" b="b"/>
            <a:pathLst>
              <a:path w="3339" h="3149">
                <a:moveTo>
                  <a:pt x="2576" y="310"/>
                </a:moveTo>
                <a:cubicBezTo>
                  <a:pt x="3221" y="810"/>
                  <a:pt x="3339" y="1740"/>
                  <a:pt x="2839" y="2385"/>
                </a:cubicBezTo>
                <a:cubicBezTo>
                  <a:pt x="2339" y="3031"/>
                  <a:pt x="1409" y="3149"/>
                  <a:pt x="763" y="2649"/>
                </a:cubicBezTo>
                <a:cubicBezTo>
                  <a:pt x="118" y="2148"/>
                  <a:pt x="0" y="1219"/>
                  <a:pt x="500" y="573"/>
                </a:cubicBezTo>
                <a:cubicBezTo>
                  <a:pt x="780" y="212"/>
                  <a:pt x="1212" y="0"/>
                  <a:pt x="1669" y="0"/>
                </a:cubicBezTo>
                <a:lnTo>
                  <a:pt x="1669" y="1479"/>
                </a:lnTo>
                <a:lnTo>
                  <a:pt x="2576" y="310"/>
                </a:lnTo>
                <a:close/>
              </a:path>
            </a:pathLst>
          </a:custGeom>
          <a:solidFill>
            <a:schemeClr val="accent1">
              <a:lumMod val="60000"/>
              <a:lumOff val="40000"/>
            </a:schemeClr>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8"/>
          <p:cNvSpPr>
            <a:spLocks/>
          </p:cNvSpPr>
          <p:nvPr/>
        </p:nvSpPr>
        <p:spPr bwMode="auto">
          <a:xfrm>
            <a:off x="4218239" y="1998750"/>
            <a:ext cx="1361605" cy="1271195"/>
          </a:xfrm>
          <a:custGeom>
            <a:avLst/>
            <a:gdLst>
              <a:gd name="T0" fmla="*/ 2576 w 3339"/>
              <a:gd name="T1" fmla="*/ 310 h 3149"/>
              <a:gd name="T2" fmla="*/ 2839 w 3339"/>
              <a:gd name="T3" fmla="*/ 2385 h 3149"/>
              <a:gd name="T4" fmla="*/ 763 w 3339"/>
              <a:gd name="T5" fmla="*/ 2649 h 3149"/>
              <a:gd name="T6" fmla="*/ 500 w 3339"/>
              <a:gd name="T7" fmla="*/ 573 h 3149"/>
              <a:gd name="T8" fmla="*/ 1669 w 3339"/>
              <a:gd name="T9" fmla="*/ 0 h 3149"/>
              <a:gd name="T10" fmla="*/ 1669 w 3339"/>
              <a:gd name="T11" fmla="*/ 1479 h 3149"/>
              <a:gd name="T12" fmla="*/ 2576 w 3339"/>
              <a:gd name="T13" fmla="*/ 310 h 3149"/>
            </a:gdLst>
            <a:ahLst/>
            <a:cxnLst>
              <a:cxn ang="0">
                <a:pos x="T0" y="T1"/>
              </a:cxn>
              <a:cxn ang="0">
                <a:pos x="T2" y="T3"/>
              </a:cxn>
              <a:cxn ang="0">
                <a:pos x="T4" y="T5"/>
              </a:cxn>
              <a:cxn ang="0">
                <a:pos x="T6" y="T7"/>
              </a:cxn>
              <a:cxn ang="0">
                <a:pos x="T8" y="T9"/>
              </a:cxn>
              <a:cxn ang="0">
                <a:pos x="T10" y="T11"/>
              </a:cxn>
              <a:cxn ang="0">
                <a:pos x="T12" y="T13"/>
              </a:cxn>
            </a:cxnLst>
            <a:rect l="0" t="0" r="r" b="b"/>
            <a:pathLst>
              <a:path w="3339" h="3149">
                <a:moveTo>
                  <a:pt x="2576" y="310"/>
                </a:moveTo>
                <a:cubicBezTo>
                  <a:pt x="3221" y="810"/>
                  <a:pt x="3339" y="1740"/>
                  <a:pt x="2839" y="2385"/>
                </a:cubicBezTo>
                <a:cubicBezTo>
                  <a:pt x="2339" y="3031"/>
                  <a:pt x="1409" y="3149"/>
                  <a:pt x="763" y="2649"/>
                </a:cubicBezTo>
                <a:cubicBezTo>
                  <a:pt x="118" y="2148"/>
                  <a:pt x="0" y="1219"/>
                  <a:pt x="500" y="573"/>
                </a:cubicBezTo>
                <a:cubicBezTo>
                  <a:pt x="780" y="212"/>
                  <a:pt x="1212" y="0"/>
                  <a:pt x="1669" y="0"/>
                </a:cubicBezTo>
                <a:lnTo>
                  <a:pt x="1669" y="1479"/>
                </a:lnTo>
                <a:lnTo>
                  <a:pt x="2576" y="310"/>
                </a:lnTo>
                <a:close/>
              </a:path>
            </a:pathLst>
          </a:custGeom>
          <a:solidFill>
            <a:schemeClr val="accent5">
              <a:lumMod val="60000"/>
              <a:lumOff val="40000"/>
              <a:alpha val="40000"/>
            </a:schemeClr>
          </a:solidFill>
          <a:ln w="25400">
            <a:solidFill>
              <a:schemeClr val="accent1">
                <a:lumMod val="50000"/>
              </a:schemeClr>
            </a:solidFill>
            <a:prstDash val="solid"/>
            <a:round/>
            <a:headEnd/>
            <a:tailEnd/>
          </a:ln>
          <a:effectLst>
            <a:outerShdw blurRad="50800" dist="127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4263566" y="1725579"/>
            <a:ext cx="1396536" cy="253916"/>
          </a:xfrm>
          <a:prstGeom prst="rect">
            <a:avLst/>
          </a:prstGeom>
          <a:noFill/>
        </p:spPr>
        <p:txBody>
          <a:bodyPr wrap="none" rtlCol="0">
            <a:spAutoFit/>
          </a:bodyPr>
          <a:lstStyle/>
          <a:p>
            <a:r>
              <a:rPr kumimoji="1" lang="ja-JP" altLang="en-US" sz="1050" dirty="0" smtClean="0"/>
              <a:t>＜推定入院患者数＞</a:t>
            </a:r>
            <a:endParaRPr kumimoji="1" lang="ja-JP" altLang="en-US" sz="1050" dirty="0"/>
          </a:p>
        </p:txBody>
      </p:sp>
      <p:sp>
        <p:nvSpPr>
          <p:cNvPr id="35" name="テキスト ボックス 34"/>
          <p:cNvSpPr txBox="1"/>
          <p:nvPr/>
        </p:nvSpPr>
        <p:spPr>
          <a:xfrm>
            <a:off x="2786457" y="2163826"/>
            <a:ext cx="1561646" cy="430887"/>
          </a:xfrm>
          <a:prstGeom prst="rect">
            <a:avLst/>
          </a:prstGeom>
          <a:noFill/>
        </p:spPr>
        <p:txBody>
          <a:bodyPr wrap="none" rtlCol="0">
            <a:spAutoFit/>
          </a:bodyPr>
          <a:lstStyle/>
          <a:p>
            <a:r>
              <a:rPr kumimoji="1" lang="ja-JP" altLang="en-US" sz="1100" dirty="0" smtClean="0"/>
              <a:t>ケガ以外</a:t>
            </a:r>
            <a:endParaRPr kumimoji="1" lang="en-US" altLang="ja-JP" sz="1100" dirty="0" smtClean="0"/>
          </a:p>
          <a:p>
            <a:r>
              <a:rPr kumimoji="1" lang="ja-JP" altLang="en-US" sz="1100" spc="-150" dirty="0" smtClean="0"/>
              <a:t>（病気等）に起因する入院</a:t>
            </a:r>
            <a:endParaRPr kumimoji="1" lang="en-US" altLang="ja-JP" sz="1100" spc="-150" dirty="0" smtClean="0"/>
          </a:p>
        </p:txBody>
      </p:sp>
      <p:sp>
        <p:nvSpPr>
          <p:cNvPr id="36" name="テキスト ボックス 35"/>
          <p:cNvSpPr txBox="1"/>
          <p:nvPr/>
        </p:nvSpPr>
        <p:spPr>
          <a:xfrm>
            <a:off x="3057337" y="2524576"/>
            <a:ext cx="1223412" cy="369332"/>
          </a:xfrm>
          <a:prstGeom prst="rect">
            <a:avLst/>
          </a:prstGeom>
          <a:noFill/>
        </p:spPr>
        <p:txBody>
          <a:bodyPr wrap="none" rtlCol="0">
            <a:spAutoFit/>
          </a:bodyPr>
          <a:lstStyle/>
          <a:p>
            <a:r>
              <a:rPr kumimoji="1" lang="en-US" altLang="ja-JP" b="1" dirty="0" smtClean="0"/>
              <a:t>1,174.9</a:t>
            </a:r>
            <a:r>
              <a:rPr kumimoji="1" lang="ja-JP" altLang="en-US" sz="1050" dirty="0"/>
              <a:t>千人</a:t>
            </a:r>
            <a:endParaRPr kumimoji="1" lang="en-US" altLang="ja-JP" sz="1050" dirty="0" smtClean="0"/>
          </a:p>
        </p:txBody>
      </p:sp>
      <p:sp>
        <p:nvSpPr>
          <p:cNvPr id="37" name="テキスト ボックス 36"/>
          <p:cNvSpPr txBox="1"/>
          <p:nvPr/>
        </p:nvSpPr>
        <p:spPr>
          <a:xfrm>
            <a:off x="3989705" y="1395167"/>
            <a:ext cx="2036135" cy="400110"/>
          </a:xfrm>
          <a:prstGeom prst="rect">
            <a:avLst/>
          </a:prstGeom>
          <a:noFill/>
        </p:spPr>
        <p:txBody>
          <a:bodyPr wrap="none" rtlCol="0">
            <a:spAutoFit/>
          </a:bodyPr>
          <a:lstStyle/>
          <a:p>
            <a:r>
              <a:rPr kumimoji="1" lang="ja-JP" altLang="en-US" b="1" dirty="0" smtClean="0"/>
              <a:t>病気</a:t>
            </a:r>
            <a:r>
              <a:rPr kumimoji="1" lang="ja-JP" altLang="en-US" sz="1200" dirty="0" smtClean="0"/>
              <a:t>による</a:t>
            </a:r>
            <a:r>
              <a:rPr kumimoji="1" lang="ja-JP" altLang="en-US" b="1" dirty="0" smtClean="0"/>
              <a:t>入院</a:t>
            </a:r>
            <a:r>
              <a:rPr kumimoji="1" lang="ja-JP" altLang="en-US" sz="1200" dirty="0" smtClean="0"/>
              <a:t>が約</a:t>
            </a:r>
            <a:r>
              <a:rPr kumimoji="1" lang="en-US" altLang="ja-JP" sz="2000" b="1" dirty="0" smtClean="0">
                <a:solidFill>
                  <a:srgbClr val="D00054"/>
                </a:solidFill>
              </a:rPr>
              <a:t>9</a:t>
            </a:r>
            <a:r>
              <a:rPr kumimoji="1" lang="ja-JP" altLang="en-US" sz="1200" dirty="0" smtClean="0"/>
              <a:t>割</a:t>
            </a:r>
            <a:endParaRPr kumimoji="1" lang="ja-JP" altLang="en-US" dirty="0"/>
          </a:p>
        </p:txBody>
      </p:sp>
      <p:sp>
        <p:nvSpPr>
          <p:cNvPr id="38" name="テキスト ボックス 37"/>
          <p:cNvSpPr txBox="1"/>
          <p:nvPr/>
        </p:nvSpPr>
        <p:spPr>
          <a:xfrm>
            <a:off x="5497784" y="1859486"/>
            <a:ext cx="1309974" cy="261610"/>
          </a:xfrm>
          <a:prstGeom prst="rect">
            <a:avLst/>
          </a:prstGeom>
          <a:noFill/>
        </p:spPr>
        <p:txBody>
          <a:bodyPr wrap="none" rtlCol="0">
            <a:spAutoFit/>
          </a:bodyPr>
          <a:lstStyle/>
          <a:p>
            <a:r>
              <a:rPr kumimoji="1" lang="ja-JP" altLang="en-US" sz="1100" dirty="0" smtClean="0"/>
              <a:t>ケガに起因する入院</a:t>
            </a:r>
            <a:endParaRPr kumimoji="1" lang="en-US" altLang="ja-JP" sz="1100" dirty="0" smtClean="0"/>
          </a:p>
        </p:txBody>
      </p:sp>
      <p:sp>
        <p:nvSpPr>
          <p:cNvPr id="39" name="テキスト ボックス 38"/>
          <p:cNvSpPr txBox="1"/>
          <p:nvPr/>
        </p:nvSpPr>
        <p:spPr>
          <a:xfrm>
            <a:off x="5683111" y="2074930"/>
            <a:ext cx="1031051" cy="369332"/>
          </a:xfrm>
          <a:prstGeom prst="rect">
            <a:avLst/>
          </a:prstGeom>
          <a:noFill/>
        </p:spPr>
        <p:txBody>
          <a:bodyPr wrap="none" rtlCol="0">
            <a:spAutoFit/>
          </a:bodyPr>
          <a:lstStyle/>
          <a:p>
            <a:r>
              <a:rPr kumimoji="1" lang="en-US" altLang="ja-JP" b="1" dirty="0" smtClean="0"/>
              <a:t>137.7</a:t>
            </a:r>
            <a:r>
              <a:rPr kumimoji="1" lang="ja-JP" altLang="en-US" sz="1050" dirty="0"/>
              <a:t>千人</a:t>
            </a:r>
            <a:endParaRPr kumimoji="1" lang="en-US" altLang="ja-JP" sz="1050" dirty="0" smtClean="0"/>
          </a:p>
        </p:txBody>
      </p:sp>
      <p:sp>
        <p:nvSpPr>
          <p:cNvPr id="43" name="フリーフォーム 42"/>
          <p:cNvSpPr/>
          <p:nvPr/>
        </p:nvSpPr>
        <p:spPr>
          <a:xfrm>
            <a:off x="5102701" y="1974170"/>
            <a:ext cx="412750" cy="215900"/>
          </a:xfrm>
          <a:custGeom>
            <a:avLst/>
            <a:gdLst>
              <a:gd name="connsiteX0" fmla="*/ 412750 w 412750"/>
              <a:gd name="connsiteY0" fmla="*/ 0 h 215900"/>
              <a:gd name="connsiteX1" fmla="*/ 215900 w 412750"/>
              <a:gd name="connsiteY1" fmla="*/ 0 h 215900"/>
              <a:gd name="connsiteX2" fmla="*/ 0 w 412750"/>
              <a:gd name="connsiteY2" fmla="*/ 215900 h 215900"/>
            </a:gdLst>
            <a:ahLst/>
            <a:cxnLst>
              <a:cxn ang="0">
                <a:pos x="connsiteX0" y="connsiteY0"/>
              </a:cxn>
              <a:cxn ang="0">
                <a:pos x="connsiteX1" y="connsiteY1"/>
              </a:cxn>
              <a:cxn ang="0">
                <a:pos x="connsiteX2" y="connsiteY2"/>
              </a:cxn>
            </a:cxnLst>
            <a:rect l="l" t="t" r="r" b="b"/>
            <a:pathLst>
              <a:path w="412750" h="215900">
                <a:moveTo>
                  <a:pt x="412750" y="0"/>
                </a:moveTo>
                <a:lnTo>
                  <a:pt x="215900" y="0"/>
                </a:lnTo>
                <a:lnTo>
                  <a:pt x="0" y="2159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3794601" y="2266746"/>
            <a:ext cx="692150" cy="203200"/>
          </a:xfrm>
          <a:custGeom>
            <a:avLst/>
            <a:gdLst>
              <a:gd name="connsiteX0" fmla="*/ 0 w 692150"/>
              <a:gd name="connsiteY0" fmla="*/ 0 h 203200"/>
              <a:gd name="connsiteX1" fmla="*/ 501650 w 692150"/>
              <a:gd name="connsiteY1" fmla="*/ 0 h 203200"/>
              <a:gd name="connsiteX2" fmla="*/ 692150 w 692150"/>
              <a:gd name="connsiteY2" fmla="*/ 203200 h 203200"/>
            </a:gdLst>
            <a:ahLst/>
            <a:cxnLst>
              <a:cxn ang="0">
                <a:pos x="connsiteX0" y="connsiteY0"/>
              </a:cxn>
              <a:cxn ang="0">
                <a:pos x="connsiteX1" y="connsiteY1"/>
              </a:cxn>
              <a:cxn ang="0">
                <a:pos x="connsiteX2" y="connsiteY2"/>
              </a:cxn>
            </a:cxnLst>
            <a:rect l="l" t="t" r="r" b="b"/>
            <a:pathLst>
              <a:path w="692150" h="203200">
                <a:moveTo>
                  <a:pt x="0" y="0"/>
                </a:moveTo>
                <a:lnTo>
                  <a:pt x="501650" y="0"/>
                </a:lnTo>
                <a:lnTo>
                  <a:pt x="692150" y="20320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058701" y="3145845"/>
            <a:ext cx="2010487" cy="215444"/>
          </a:xfrm>
          <a:prstGeom prst="rect">
            <a:avLst/>
          </a:prstGeom>
          <a:noFill/>
        </p:spPr>
        <p:txBody>
          <a:bodyPr wrap="none" rtlCol="0">
            <a:spAutoFit/>
          </a:bodyPr>
          <a:lstStyle/>
          <a:p>
            <a:r>
              <a:rPr kumimoji="1" lang="ja-JP" altLang="en-US" sz="800" dirty="0" smtClean="0"/>
              <a:t>出典：厚生労働省「平成</a:t>
            </a:r>
            <a:r>
              <a:rPr kumimoji="1" lang="en-US" altLang="ja-JP" sz="800" dirty="0" smtClean="0"/>
              <a:t>29</a:t>
            </a:r>
            <a:r>
              <a:rPr kumimoji="1" lang="ja-JP" altLang="en-US" sz="800" dirty="0" smtClean="0"/>
              <a:t>年　患者調査」</a:t>
            </a:r>
            <a:endParaRPr kumimoji="1" lang="ja-JP" altLang="en-US" sz="800" dirty="0"/>
          </a:p>
        </p:txBody>
      </p:sp>
      <p:sp>
        <p:nvSpPr>
          <p:cNvPr id="47" name="正方形/長方形 46"/>
          <p:cNvSpPr/>
          <p:nvPr/>
        </p:nvSpPr>
        <p:spPr>
          <a:xfrm>
            <a:off x="2825597" y="1393239"/>
            <a:ext cx="4159403" cy="1938077"/>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rot="20725516">
            <a:off x="2683700" y="1429072"/>
            <a:ext cx="1050563" cy="284495"/>
          </a:xfrm>
          <a:prstGeom prst="roundRect">
            <a:avLst>
              <a:gd name="adj" fmla="val 50000"/>
            </a:avLst>
          </a:prstGeom>
          <a:pattFill prst="dkUpDiag">
            <a:fgClr>
              <a:srgbClr val="FF9900"/>
            </a:fgClr>
            <a:bgClr>
              <a:srgbClr val="FFCC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rot="20725516">
            <a:off x="2811729" y="1461832"/>
            <a:ext cx="798295" cy="215444"/>
          </a:xfrm>
          <a:prstGeom prst="rect">
            <a:avLst/>
          </a:prstGeom>
          <a:noFill/>
        </p:spPr>
        <p:txBody>
          <a:bodyPr wrap="none" lIns="0" tIns="0" rIns="0" bIns="0" rtlCol="0">
            <a:spAutoFit/>
          </a:bodyPr>
          <a:lstStyle/>
          <a:p>
            <a:r>
              <a:rPr kumimoji="1" lang="ja-JP" altLang="en-US" sz="1400" b="1" dirty="0">
                <a:solidFill>
                  <a:schemeClr val="bg1"/>
                </a:solidFill>
              </a:rPr>
              <a:t>知</a:t>
            </a:r>
            <a:r>
              <a:rPr kumimoji="1" lang="ja-JP" altLang="en-US" sz="1100" dirty="0" smtClean="0">
                <a:solidFill>
                  <a:schemeClr val="bg1"/>
                </a:solidFill>
              </a:rPr>
              <a:t>ってますか</a:t>
            </a:r>
            <a:r>
              <a:rPr kumimoji="1" lang="en-US" altLang="ja-JP" sz="1100" dirty="0" smtClean="0">
                <a:solidFill>
                  <a:schemeClr val="bg1"/>
                </a:solidFill>
              </a:rPr>
              <a:t>?</a:t>
            </a:r>
            <a:endParaRPr kumimoji="1" lang="ja-JP" altLang="en-US" sz="1100" dirty="0">
              <a:solidFill>
                <a:schemeClr val="bg1"/>
              </a:solidFill>
            </a:endParaRPr>
          </a:p>
        </p:txBody>
      </p:sp>
      <p:sp>
        <p:nvSpPr>
          <p:cNvPr id="48" name="テキスト ボックス 47"/>
          <p:cNvSpPr txBox="1"/>
          <p:nvPr/>
        </p:nvSpPr>
        <p:spPr>
          <a:xfrm>
            <a:off x="274416" y="1163441"/>
            <a:ext cx="2464136" cy="369332"/>
          </a:xfrm>
          <a:prstGeom prst="rect">
            <a:avLst/>
          </a:prstGeom>
          <a:noFill/>
        </p:spPr>
        <p:txBody>
          <a:bodyPr wrap="none" rtlCol="0">
            <a:spAutoFit/>
          </a:bodyPr>
          <a:lstStyle/>
          <a:p>
            <a:r>
              <a:rPr kumimoji="1" lang="ja-JP" altLang="en-US" b="1" dirty="0"/>
              <a:t>病気</a:t>
            </a:r>
            <a:r>
              <a:rPr kumimoji="1" lang="ja-JP" altLang="en-US" sz="1200" dirty="0" smtClean="0"/>
              <a:t>による</a:t>
            </a:r>
            <a:r>
              <a:rPr kumimoji="1" lang="ja-JP" altLang="en-US" b="1" dirty="0" smtClean="0"/>
              <a:t>入院</a:t>
            </a:r>
            <a:r>
              <a:rPr kumimoji="1" lang="ja-JP" altLang="en-US" sz="1200" dirty="0" smtClean="0"/>
              <a:t>も</a:t>
            </a:r>
            <a:r>
              <a:rPr kumimoji="1" lang="ja-JP" altLang="en-US" b="1" dirty="0" smtClean="0"/>
              <a:t>備え</a:t>
            </a:r>
            <a:r>
              <a:rPr kumimoji="1" lang="ja-JP" altLang="en-US" sz="1200" dirty="0" smtClean="0"/>
              <a:t>ましょう</a:t>
            </a:r>
            <a:r>
              <a:rPr kumimoji="1" lang="en-US" altLang="ja-JP" sz="1200" dirty="0" smtClean="0"/>
              <a:t>!</a:t>
            </a:r>
            <a:endParaRPr kumimoji="1" lang="ja-JP" altLang="en-US" sz="1600" dirty="0"/>
          </a:p>
        </p:txBody>
      </p:sp>
      <p:graphicFrame>
        <p:nvGraphicFramePr>
          <p:cNvPr id="50" name="表 49"/>
          <p:cNvGraphicFramePr>
            <a:graphicFrameLocks noGrp="1"/>
          </p:cNvGraphicFramePr>
          <p:nvPr>
            <p:extLst>
              <p:ext uri="{D42A27DB-BD31-4B8C-83A1-F6EECF244321}">
                <p14:modId xmlns:p14="http://schemas.microsoft.com/office/powerpoint/2010/main" val="1523337207"/>
              </p:ext>
            </p:extLst>
          </p:nvPr>
        </p:nvGraphicFramePr>
        <p:xfrm>
          <a:off x="335637" y="3530238"/>
          <a:ext cx="6649365" cy="6233700"/>
        </p:xfrm>
        <a:graphic>
          <a:graphicData uri="http://schemas.openxmlformats.org/drawingml/2006/table">
            <a:tbl>
              <a:tblPr>
                <a:tableStyleId>{616DA210-FB5B-4158-B5E0-FEB733F419BA}</a:tableStyleId>
              </a:tblPr>
              <a:tblGrid>
                <a:gridCol w="515263">
                  <a:extLst>
                    <a:ext uri="{9D8B030D-6E8A-4147-A177-3AD203B41FA5}">
                      <a16:colId xmlns:a16="http://schemas.microsoft.com/office/drawing/2014/main" val="2490859958"/>
                    </a:ext>
                  </a:extLst>
                </a:gridCol>
                <a:gridCol w="1671320">
                  <a:extLst>
                    <a:ext uri="{9D8B030D-6E8A-4147-A177-3AD203B41FA5}">
                      <a16:colId xmlns:a16="http://schemas.microsoft.com/office/drawing/2014/main" val="3796485049"/>
                    </a:ext>
                  </a:extLst>
                </a:gridCol>
                <a:gridCol w="929640">
                  <a:extLst>
                    <a:ext uri="{9D8B030D-6E8A-4147-A177-3AD203B41FA5}">
                      <a16:colId xmlns:a16="http://schemas.microsoft.com/office/drawing/2014/main" val="2002573484"/>
                    </a:ext>
                  </a:extLst>
                </a:gridCol>
                <a:gridCol w="1766571">
                  <a:extLst>
                    <a:ext uri="{9D8B030D-6E8A-4147-A177-3AD203B41FA5}">
                      <a16:colId xmlns:a16="http://schemas.microsoft.com/office/drawing/2014/main" val="2735941729"/>
                    </a:ext>
                  </a:extLst>
                </a:gridCol>
                <a:gridCol w="1766571">
                  <a:extLst>
                    <a:ext uri="{9D8B030D-6E8A-4147-A177-3AD203B41FA5}">
                      <a16:colId xmlns:a16="http://schemas.microsoft.com/office/drawing/2014/main" val="889982653"/>
                    </a:ext>
                  </a:extLst>
                </a:gridCol>
              </a:tblGrid>
              <a:tr h="241022">
                <a:tc gridSpan="3">
                  <a:txBody>
                    <a:bodyPr/>
                    <a:lstStyle/>
                    <a:p>
                      <a:pPr algn="ctr"/>
                      <a:r>
                        <a:rPr kumimoji="1" lang="ja-JP" altLang="en-US" sz="1050" b="1" dirty="0" smtClean="0"/>
                        <a:t>保険金額と保険料　</a:t>
                      </a:r>
                      <a:r>
                        <a:rPr kumimoji="1" lang="en-US" altLang="ja-JP" sz="1050" b="1" dirty="0" smtClean="0"/>
                        <a:t>【1</a:t>
                      </a:r>
                      <a:r>
                        <a:rPr kumimoji="1" lang="ja-JP" altLang="en-US" sz="1050" b="1" dirty="0" smtClean="0"/>
                        <a:t>口あたり</a:t>
                      </a:r>
                      <a:r>
                        <a:rPr kumimoji="1" lang="en-US" altLang="ja-JP" sz="1050" b="1" dirty="0" smtClean="0"/>
                        <a:t>】</a:t>
                      </a:r>
                      <a:endParaRPr kumimoji="1" lang="ja-JP" altLang="en-US" sz="1050" b="1" dirty="0"/>
                    </a:p>
                  </a:txBody>
                  <a:tcPr anchor="ctr"/>
                </a:tc>
                <a:tc hMerge="1">
                  <a:txBody>
                    <a:bodyPr/>
                    <a:lstStyle/>
                    <a:p>
                      <a:pPr algn="l"/>
                      <a:endParaRPr kumimoji="1" lang="ja-JP" altLang="en-US" sz="900" dirty="0"/>
                    </a:p>
                  </a:txBody>
                  <a:tcPr anchor="ctr"/>
                </a:tc>
                <a:tc hMerge="1">
                  <a:txBody>
                    <a:bodyPr/>
                    <a:lstStyle/>
                    <a:p>
                      <a:endParaRPr kumimoji="1" lang="ja-JP" altLang="en-US"/>
                    </a:p>
                  </a:txBody>
                  <a:tcPr/>
                </a:tc>
                <a:tc>
                  <a:txBody>
                    <a:bodyPr/>
                    <a:lstStyle/>
                    <a:p>
                      <a:pPr algn="ctr"/>
                      <a:r>
                        <a:rPr kumimoji="1" lang="en-US" altLang="ja-JP" sz="1000" b="1" dirty="0" smtClean="0">
                          <a:solidFill>
                            <a:schemeClr val="bg1"/>
                          </a:solidFill>
                        </a:rPr>
                        <a:t>A2</a:t>
                      </a:r>
                      <a:endParaRPr kumimoji="1" lang="ja-JP" altLang="en-US" sz="1000" b="1" dirty="0">
                        <a:solidFill>
                          <a:schemeClr val="bg1"/>
                        </a:solidFill>
                      </a:endParaRPr>
                    </a:p>
                  </a:txBody>
                  <a:tcPr anchor="ctr">
                    <a:solidFill>
                      <a:schemeClr val="accent5">
                        <a:lumMod val="50000"/>
                      </a:schemeClr>
                    </a:solidFill>
                  </a:tcPr>
                </a:tc>
                <a:tc>
                  <a:txBody>
                    <a:bodyPr/>
                    <a:lstStyle/>
                    <a:p>
                      <a:pPr algn="ctr"/>
                      <a:r>
                        <a:rPr kumimoji="1" lang="en-US" altLang="ja-JP" sz="1000" b="1" dirty="0" smtClean="0">
                          <a:solidFill>
                            <a:schemeClr val="bg1"/>
                          </a:solidFill>
                        </a:rPr>
                        <a:t>A3</a:t>
                      </a:r>
                      <a:endParaRPr kumimoji="1" lang="ja-JP" altLang="en-US" sz="1000" b="1" dirty="0">
                        <a:solidFill>
                          <a:schemeClr val="bg1"/>
                        </a:solidFill>
                      </a:endParaRPr>
                    </a:p>
                  </a:txBody>
                  <a:tcPr anchor="ctr">
                    <a:solidFill>
                      <a:schemeClr val="accent5">
                        <a:lumMod val="50000"/>
                      </a:schemeClr>
                    </a:solidFill>
                  </a:tcPr>
                </a:tc>
                <a:extLst>
                  <a:ext uri="{0D108BD9-81ED-4DB2-BD59-A6C34878D82A}">
                    <a16:rowId xmlns:a16="http://schemas.microsoft.com/office/drawing/2014/main" val="1251695021"/>
                  </a:ext>
                </a:extLst>
              </a:tr>
              <a:tr h="367200">
                <a:tc rowSpan="3">
                  <a:txBody>
                    <a:bodyPr/>
                    <a:lstStyle/>
                    <a:p>
                      <a:pPr algn="ctr"/>
                      <a:r>
                        <a:rPr kumimoji="1" lang="ja-JP" altLang="en-US" sz="1000" b="1" dirty="0" smtClean="0">
                          <a:solidFill>
                            <a:schemeClr val="bg1"/>
                          </a:solidFill>
                        </a:rPr>
                        <a:t>ケガ</a:t>
                      </a:r>
                      <a:endParaRPr kumimoji="1" lang="ja-JP" altLang="en-US" sz="1000" b="1" dirty="0">
                        <a:solidFill>
                          <a:schemeClr val="bg1"/>
                        </a:solidFill>
                      </a:endParaRPr>
                    </a:p>
                  </a:txBody>
                  <a:tcPr anchor="ctr">
                    <a:solidFill>
                      <a:srgbClr val="6699FF"/>
                    </a:solidFill>
                  </a:tcPr>
                </a:tc>
                <a:tc gridSpan="2">
                  <a:txBody>
                    <a:bodyPr/>
                    <a:lstStyle/>
                    <a:p>
                      <a:pPr algn="l"/>
                      <a:r>
                        <a:rPr kumimoji="1" lang="ja-JP" altLang="en-US" sz="1000" b="1" dirty="0" smtClean="0"/>
                        <a:t>傷害死亡・後遺障害保険金額</a:t>
                      </a:r>
                      <a:endParaRPr kumimoji="1" lang="ja-JP" altLang="en-US" sz="1000" b="1" dirty="0"/>
                    </a:p>
                  </a:txBody>
                  <a:tcPr anchor="ctr">
                    <a:lnB w="6350" cap="flat" cmpd="sng" algn="ctr">
                      <a:solidFill>
                        <a:schemeClr val="tx1"/>
                      </a:solidFill>
                      <a:prstDash val="sysDot"/>
                      <a:round/>
                      <a:headEnd type="none" w="med" len="med"/>
                      <a:tailEnd type="none" w="med" len="med"/>
                    </a:lnB>
                    <a:noFill/>
                  </a:tcPr>
                </a:tc>
                <a:tc hMerge="1">
                  <a:txBody>
                    <a:bodyPr/>
                    <a:lstStyle/>
                    <a:p>
                      <a:endParaRPr kumimoji="1" lang="ja-JP" altLang="en-US"/>
                    </a:p>
                  </a:txBody>
                  <a:tcPr/>
                </a:tc>
                <a:tc>
                  <a:txBody>
                    <a:bodyPr/>
                    <a:lstStyle/>
                    <a:p>
                      <a:pPr algn="l">
                        <a:tabLst>
                          <a:tab pos="1092200" algn="r"/>
                        </a:tabLst>
                      </a:pPr>
                      <a:r>
                        <a:rPr kumimoji="1" lang="en-US" altLang="ja-JP" sz="1400" b="1" dirty="0" smtClean="0"/>
                        <a:t>	200</a:t>
                      </a:r>
                      <a:r>
                        <a:rPr kumimoji="1" lang="ja-JP" altLang="en-US" sz="900" dirty="0" smtClean="0"/>
                        <a:t>万円</a:t>
                      </a:r>
                      <a:endParaRPr kumimoji="1" lang="ja-JP" altLang="en-US" sz="900" dirty="0"/>
                    </a:p>
                  </a:txBody>
                  <a:tcPr anchor="ctr">
                    <a:lnB w="6350" cap="flat" cmpd="sng" algn="ctr">
                      <a:solidFill>
                        <a:schemeClr val="tx1"/>
                      </a:solidFill>
                      <a:prstDash val="sysDot"/>
                      <a:round/>
                      <a:headEnd type="none" w="med" len="med"/>
                      <a:tailEnd type="none" w="med" len="med"/>
                    </a:lnB>
                  </a:tcPr>
                </a:tc>
                <a:tc>
                  <a:txBody>
                    <a:bodyPr/>
                    <a:lstStyle/>
                    <a:p>
                      <a:pPr algn="l">
                        <a:tabLst>
                          <a:tab pos="1104900" algn="r"/>
                        </a:tabLst>
                      </a:pPr>
                      <a:r>
                        <a:rPr kumimoji="1" lang="en-US" altLang="ja-JP" sz="1400" b="1" dirty="0" smtClean="0"/>
                        <a:t>	100</a:t>
                      </a:r>
                      <a:r>
                        <a:rPr kumimoji="1" lang="ja-JP" altLang="en-US" sz="900" dirty="0" smtClean="0"/>
                        <a:t>万円</a:t>
                      </a:r>
                      <a:endParaRPr kumimoji="1" lang="ja-JP" altLang="en-US" sz="900" dirty="0"/>
                    </a:p>
                  </a:txBody>
                  <a:tcPr anchor="ctr">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6103306"/>
                  </a:ext>
                </a:extLst>
              </a:tr>
              <a:tr h="367200">
                <a:tc vMerge="1">
                  <a:txBody>
                    <a:bodyPr/>
                    <a:lstStyle/>
                    <a:p>
                      <a:pPr algn="l"/>
                      <a:endParaRPr kumimoji="1" lang="ja-JP" altLang="en-US" sz="900" dirty="0"/>
                    </a:p>
                  </a:txBody>
                  <a:tcPr anchor="ctr"/>
                </a:tc>
                <a:tc gridSpan="2">
                  <a:txBody>
                    <a:bodyPr/>
                    <a:lstStyle/>
                    <a:p>
                      <a:pPr algn="l"/>
                      <a:r>
                        <a:rPr kumimoji="1" lang="ja-JP" altLang="en-US" sz="1000" b="1" dirty="0" smtClean="0"/>
                        <a:t>傷害入院保険金日額</a:t>
                      </a:r>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hMerge="1">
                  <a:txBody>
                    <a:bodyPr/>
                    <a:lstStyle/>
                    <a:p>
                      <a:endParaRPr kumimoji="1" lang="ja-JP" altLang="en-US"/>
                    </a:p>
                  </a:txBody>
                  <a:tcPr/>
                </a:tc>
                <a:tc>
                  <a:txBody>
                    <a:bodyPr/>
                    <a:lstStyle/>
                    <a:p>
                      <a:pPr algn="l">
                        <a:tabLst>
                          <a:tab pos="1098550" algn="r"/>
                        </a:tabLst>
                      </a:pPr>
                      <a:r>
                        <a:rPr kumimoji="1" lang="en-US" altLang="ja-JP" sz="1400" b="1" dirty="0" smtClean="0"/>
                        <a:t>	1,000</a:t>
                      </a:r>
                      <a:r>
                        <a:rPr kumimoji="1" lang="ja-JP" altLang="en-US" sz="900" dirty="0" smtClean="0"/>
                        <a:t>円</a:t>
                      </a:r>
                      <a:endParaRPr kumimoji="1" lang="ja-JP" altLang="en-US" sz="900"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l">
                        <a:tabLst>
                          <a:tab pos="1098550" algn="r"/>
                        </a:tabLst>
                      </a:pPr>
                      <a:r>
                        <a:rPr kumimoji="1" lang="en-US" altLang="ja-JP" sz="1400" b="1" dirty="0" smtClean="0"/>
                        <a:t>	1,000</a:t>
                      </a:r>
                      <a:r>
                        <a:rPr kumimoji="1" lang="ja-JP" altLang="en-US" sz="900" dirty="0" smtClean="0"/>
                        <a:t>円</a:t>
                      </a:r>
                      <a:endParaRPr kumimoji="1" lang="ja-JP" altLang="en-US" sz="900"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40780906"/>
                  </a:ext>
                </a:extLst>
              </a:tr>
              <a:tr h="367200">
                <a:tc vMerge="1">
                  <a:txBody>
                    <a:bodyPr/>
                    <a:lstStyle/>
                    <a:p>
                      <a:pPr algn="l"/>
                      <a:endParaRPr kumimoji="1" lang="ja-JP" altLang="en-US" sz="900" dirty="0"/>
                    </a:p>
                  </a:txBody>
                  <a:tcPr anchor="ctr"/>
                </a:tc>
                <a:tc gridSpan="2">
                  <a:txBody>
                    <a:bodyPr/>
                    <a:lstStyle/>
                    <a:p>
                      <a:pPr algn="l"/>
                      <a:r>
                        <a:rPr kumimoji="1" lang="ja-JP" altLang="en-US" sz="1000" b="1" dirty="0" smtClean="0"/>
                        <a:t>傷害手術保険金</a:t>
                      </a:r>
                      <a:endParaRPr kumimoji="1" lang="ja-JP" altLang="en-US" sz="1000" b="1" dirty="0"/>
                    </a:p>
                  </a:txBody>
                  <a:tcPr anchor="ctr">
                    <a:lnT w="6350" cap="flat" cmpd="sng" algn="ctr">
                      <a:solidFill>
                        <a:schemeClr val="tx1"/>
                      </a:solidFill>
                      <a:prstDash val="sysDot"/>
                      <a:round/>
                      <a:headEnd type="none" w="med" len="med"/>
                      <a:tailEnd type="none" w="med" len="med"/>
                    </a:lnT>
                    <a:noFill/>
                  </a:tcPr>
                </a:tc>
                <a:tc hMerge="1">
                  <a:txBody>
                    <a:bodyPr/>
                    <a:lstStyle/>
                    <a:p>
                      <a:endParaRPr kumimoji="1" lang="ja-JP" altLang="en-US"/>
                    </a:p>
                  </a:txBody>
                  <a:tcPr/>
                </a:tc>
                <a:tc gridSpan="2">
                  <a:txBody>
                    <a:bodyPr/>
                    <a:lstStyle/>
                    <a:p>
                      <a:pPr marL="361950" indent="0" algn="l">
                        <a:tabLst>
                          <a:tab pos="1270000" algn="l"/>
                        </a:tabLst>
                      </a:pPr>
                      <a:r>
                        <a:rPr kumimoji="1" lang="ja-JP" altLang="en-US" sz="900" dirty="0" smtClean="0"/>
                        <a:t>入院中の手術</a:t>
                      </a:r>
                      <a:r>
                        <a:rPr kumimoji="1" lang="en-US" altLang="ja-JP" sz="900" dirty="0" smtClean="0"/>
                        <a:t>	</a:t>
                      </a:r>
                      <a:r>
                        <a:rPr kumimoji="1" lang="ja-JP" altLang="en-US" sz="900" dirty="0" smtClean="0"/>
                        <a:t>：傷害入院保険金日額</a:t>
                      </a:r>
                      <a:r>
                        <a:rPr kumimoji="1" lang="en-US" altLang="ja-JP" sz="900" dirty="0" smtClean="0"/>
                        <a:t>×</a:t>
                      </a:r>
                      <a:r>
                        <a:rPr kumimoji="1" lang="en-US" altLang="ja-JP" sz="900" b="1" dirty="0" smtClean="0"/>
                        <a:t>10</a:t>
                      </a:r>
                    </a:p>
                    <a:p>
                      <a:pPr marL="361950" indent="0" algn="l">
                        <a:tabLst>
                          <a:tab pos="1270000" algn="l"/>
                        </a:tabLst>
                      </a:pPr>
                      <a:r>
                        <a:rPr kumimoji="1" lang="ja-JP" altLang="en-US" sz="900" dirty="0" smtClean="0"/>
                        <a:t>入院中以外の手術</a:t>
                      </a:r>
                      <a:r>
                        <a:rPr kumimoji="1" lang="en-US" altLang="ja-JP" sz="900" dirty="0" smtClean="0"/>
                        <a:t>	</a:t>
                      </a:r>
                      <a:r>
                        <a:rPr kumimoji="1" lang="ja-JP" altLang="en-US" sz="900" dirty="0" smtClean="0"/>
                        <a:t>：傷害入院保険金日額</a:t>
                      </a:r>
                      <a:r>
                        <a:rPr kumimoji="1" lang="en-US" altLang="ja-JP" sz="900" dirty="0" smtClean="0"/>
                        <a:t>×</a:t>
                      </a:r>
                      <a:r>
                        <a:rPr kumimoji="1" lang="en-US" altLang="ja-JP" sz="900" b="1" dirty="0" smtClean="0"/>
                        <a:t>5</a:t>
                      </a:r>
                      <a:endParaRPr kumimoji="1" lang="ja-JP" altLang="en-US" sz="900" b="1" dirty="0"/>
                    </a:p>
                  </a:txBody>
                  <a:tcPr anchor="ctr">
                    <a:lnT w="6350" cap="flat" cmpd="sng" algn="ctr">
                      <a:solidFill>
                        <a:schemeClr val="tx1"/>
                      </a:solidFill>
                      <a:prstDash val="sysDot"/>
                      <a:round/>
                      <a:headEnd type="none" w="med" len="med"/>
                      <a:tailEnd type="none" w="med" len="med"/>
                    </a:lnT>
                  </a:tcPr>
                </a:tc>
                <a:tc hMerge="1">
                  <a:txBody>
                    <a:bodyPr/>
                    <a:lstStyle/>
                    <a:p>
                      <a:pPr algn="l"/>
                      <a:endParaRPr kumimoji="1" lang="ja-JP" altLang="en-US" sz="900" dirty="0"/>
                    </a:p>
                  </a:txBody>
                  <a:tcPr anchor="ctr"/>
                </a:tc>
                <a:extLst>
                  <a:ext uri="{0D108BD9-81ED-4DB2-BD59-A6C34878D82A}">
                    <a16:rowId xmlns:a16="http://schemas.microsoft.com/office/drawing/2014/main" val="2855461877"/>
                  </a:ext>
                </a:extLst>
              </a:tr>
              <a:tr h="367200">
                <a:tc rowSpan="3">
                  <a:txBody>
                    <a:bodyPr/>
                    <a:lstStyle/>
                    <a:p>
                      <a:pPr algn="ctr"/>
                      <a:r>
                        <a:rPr kumimoji="1" lang="ja-JP" altLang="en-US" sz="1000" b="1" dirty="0" smtClean="0">
                          <a:solidFill>
                            <a:schemeClr val="bg1"/>
                          </a:solidFill>
                        </a:rPr>
                        <a:t>病気</a:t>
                      </a:r>
                      <a:endParaRPr kumimoji="1" lang="ja-JP" altLang="en-US" sz="1000" b="1" dirty="0">
                        <a:solidFill>
                          <a:schemeClr val="bg1"/>
                        </a:solidFill>
                      </a:endParaRPr>
                    </a:p>
                  </a:txBody>
                  <a:tcPr anchor="ctr">
                    <a:solidFill>
                      <a:srgbClr val="6699FF"/>
                    </a:solidFill>
                  </a:tcPr>
                </a:tc>
                <a:tc gridSpan="2">
                  <a:txBody>
                    <a:bodyPr/>
                    <a:lstStyle/>
                    <a:p>
                      <a:pPr algn="l"/>
                      <a:r>
                        <a:rPr kumimoji="1" lang="ja-JP" altLang="en-US" sz="1000" b="1" dirty="0" smtClean="0"/>
                        <a:t>疾病入院保険金日額</a:t>
                      </a:r>
                      <a:endParaRPr kumimoji="1" lang="ja-JP" altLang="en-US" sz="1000" b="1" dirty="0"/>
                    </a:p>
                  </a:txBody>
                  <a:tcPr anchor="ctr">
                    <a:lnB w="6350" cap="flat" cmpd="sng" algn="ctr">
                      <a:solidFill>
                        <a:schemeClr val="tx1"/>
                      </a:solidFill>
                      <a:prstDash val="sysDot"/>
                      <a:round/>
                      <a:headEnd type="none" w="med" len="med"/>
                      <a:tailEnd type="none" w="med" len="med"/>
                    </a:lnB>
                    <a:noFill/>
                  </a:tcPr>
                </a:tc>
                <a:tc hMerge="1">
                  <a:txBody>
                    <a:bodyPr/>
                    <a:lstStyle/>
                    <a:p>
                      <a:endParaRPr kumimoji="1" lang="ja-JP" altLang="en-US"/>
                    </a:p>
                  </a:txBody>
                  <a:tcPr/>
                </a:tc>
                <a:tc>
                  <a:txBody>
                    <a:bodyPr/>
                    <a:lstStyle/>
                    <a:p>
                      <a:pPr algn="l">
                        <a:tabLst>
                          <a:tab pos="1098550" algn="r"/>
                        </a:tabLst>
                      </a:pPr>
                      <a:r>
                        <a:rPr kumimoji="1" lang="en-US" altLang="ja-JP" sz="1400" b="1" dirty="0" smtClean="0"/>
                        <a:t>	1,000</a:t>
                      </a:r>
                      <a:r>
                        <a:rPr kumimoji="1" lang="ja-JP" altLang="en-US" sz="900" dirty="0" smtClean="0"/>
                        <a:t>円</a:t>
                      </a:r>
                      <a:endParaRPr kumimoji="1" lang="ja-JP" altLang="en-US" sz="900" dirty="0"/>
                    </a:p>
                  </a:txBody>
                  <a:tcPr anchor="ctr">
                    <a:lnB w="6350" cap="flat" cmpd="sng" algn="ctr">
                      <a:solidFill>
                        <a:schemeClr val="tx1"/>
                      </a:solidFill>
                      <a:prstDash val="sysDot"/>
                      <a:round/>
                      <a:headEnd type="none" w="med" len="med"/>
                      <a:tailEnd type="none" w="med" len="med"/>
                    </a:lnB>
                  </a:tcPr>
                </a:tc>
                <a:tc>
                  <a:txBody>
                    <a:bodyPr/>
                    <a:lstStyle/>
                    <a:p>
                      <a:pPr algn="l">
                        <a:tabLst>
                          <a:tab pos="1098550" algn="r"/>
                        </a:tabLst>
                      </a:pPr>
                      <a:r>
                        <a:rPr kumimoji="1" lang="en-US" altLang="ja-JP" sz="1400" b="1" dirty="0" smtClean="0"/>
                        <a:t>	1,000</a:t>
                      </a:r>
                      <a:r>
                        <a:rPr kumimoji="1" lang="ja-JP" altLang="en-US" sz="900" dirty="0" smtClean="0"/>
                        <a:t>円</a:t>
                      </a:r>
                      <a:endParaRPr kumimoji="1" lang="ja-JP" altLang="en-US" sz="900" dirty="0"/>
                    </a:p>
                  </a:txBody>
                  <a:tcPr anchor="ctr">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83113070"/>
                  </a:ext>
                </a:extLst>
              </a:tr>
              <a:tr h="367200">
                <a:tc vMerge="1">
                  <a:txBody>
                    <a:bodyPr/>
                    <a:lstStyle/>
                    <a:p>
                      <a:pPr algn="l"/>
                      <a:endParaRPr kumimoji="1" lang="ja-JP" altLang="en-US" sz="900" dirty="0"/>
                    </a:p>
                  </a:txBody>
                  <a:tcPr anchor="ctr"/>
                </a:tc>
                <a:tc gridSpan="2">
                  <a:txBody>
                    <a:bodyPr/>
                    <a:lstStyle/>
                    <a:p>
                      <a:pPr algn="l"/>
                      <a:r>
                        <a:rPr kumimoji="1" lang="ja-JP" altLang="en-US" sz="1000" b="1" dirty="0" smtClean="0"/>
                        <a:t>疾病手術保険金</a:t>
                      </a:r>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hMerge="1">
                  <a:txBody>
                    <a:bodyPr/>
                    <a:lstStyle/>
                    <a:p>
                      <a:endParaRPr kumimoji="1" lang="ja-JP" altLang="en-US"/>
                    </a:p>
                  </a:txBody>
                  <a:tcPr/>
                </a:tc>
                <a:tc gridSpan="2">
                  <a:txBody>
                    <a:bodyPr/>
                    <a:lstStyle/>
                    <a:p>
                      <a:pPr marL="361950" indent="0" algn="l">
                        <a:tabLst>
                          <a:tab pos="1301750" algn="l"/>
                        </a:tabLst>
                      </a:pPr>
                      <a:r>
                        <a:rPr kumimoji="1" lang="ja-JP" altLang="en-US" sz="900" dirty="0" smtClean="0"/>
                        <a:t>入院中の手術</a:t>
                      </a:r>
                      <a:r>
                        <a:rPr kumimoji="1" lang="en-US" altLang="ja-JP" sz="900" dirty="0" smtClean="0"/>
                        <a:t>	</a:t>
                      </a:r>
                      <a:r>
                        <a:rPr kumimoji="1" lang="ja-JP" altLang="en-US" sz="900" dirty="0" smtClean="0"/>
                        <a:t>：疾病入院保険金日額</a:t>
                      </a:r>
                      <a:r>
                        <a:rPr kumimoji="1" lang="en-US" altLang="ja-JP" sz="900" dirty="0" smtClean="0"/>
                        <a:t>×</a:t>
                      </a:r>
                      <a:r>
                        <a:rPr kumimoji="1" lang="en-US" altLang="ja-JP" sz="900" b="1" dirty="0" smtClean="0"/>
                        <a:t>20</a:t>
                      </a:r>
                    </a:p>
                    <a:p>
                      <a:pPr marL="361950" indent="0" algn="l">
                        <a:tabLst>
                          <a:tab pos="1301750" algn="l"/>
                        </a:tabLst>
                      </a:pPr>
                      <a:r>
                        <a:rPr kumimoji="1" lang="ja-JP" altLang="en-US" sz="900" dirty="0" smtClean="0"/>
                        <a:t>入院中以外の手術</a:t>
                      </a:r>
                      <a:r>
                        <a:rPr kumimoji="1" lang="en-US" altLang="ja-JP" sz="900" dirty="0" smtClean="0"/>
                        <a:t>	</a:t>
                      </a:r>
                      <a:r>
                        <a:rPr kumimoji="1" lang="ja-JP" altLang="en-US" sz="900" dirty="0" smtClean="0"/>
                        <a:t>：疾病入院保険金日額</a:t>
                      </a:r>
                      <a:r>
                        <a:rPr kumimoji="1" lang="en-US" altLang="ja-JP" sz="900" dirty="0" smtClean="0"/>
                        <a:t>×</a:t>
                      </a:r>
                      <a:r>
                        <a:rPr kumimoji="1" lang="en-US" altLang="ja-JP" sz="900" b="1" dirty="0" smtClean="0"/>
                        <a:t>5</a:t>
                      </a:r>
                      <a:endParaRPr kumimoji="1" lang="ja-JP" altLang="en-US" sz="900" b="1" dirty="0" smtClean="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hMerge="1">
                  <a:txBody>
                    <a:bodyPr/>
                    <a:lstStyle/>
                    <a:p>
                      <a:pPr algn="l"/>
                      <a:endParaRPr kumimoji="1" lang="ja-JP" altLang="en-US" sz="900" dirty="0"/>
                    </a:p>
                  </a:txBody>
                  <a:tcPr anchor="ctr"/>
                </a:tc>
                <a:extLst>
                  <a:ext uri="{0D108BD9-81ED-4DB2-BD59-A6C34878D82A}">
                    <a16:rowId xmlns:a16="http://schemas.microsoft.com/office/drawing/2014/main" val="2799767622"/>
                  </a:ext>
                </a:extLst>
              </a:tr>
              <a:tr h="367200">
                <a:tc vMerge="1">
                  <a:txBody>
                    <a:bodyPr/>
                    <a:lstStyle/>
                    <a:p>
                      <a:pPr algn="l"/>
                      <a:endParaRPr kumimoji="1" lang="ja-JP" altLang="en-US" sz="900" dirty="0"/>
                    </a:p>
                  </a:txBody>
                  <a:tcPr anchor="ctr"/>
                </a:tc>
                <a:tc gridSpan="2">
                  <a:txBody>
                    <a:bodyPr/>
                    <a:lstStyle/>
                    <a:p>
                      <a:pPr algn="l"/>
                      <a:r>
                        <a:rPr kumimoji="1" lang="ja-JP" altLang="en-US" sz="1000" b="1" dirty="0" smtClean="0"/>
                        <a:t>疾病放射線治療保険金</a:t>
                      </a:r>
                      <a:endParaRPr kumimoji="1" lang="ja-JP" altLang="en-US" sz="1000" b="1" dirty="0"/>
                    </a:p>
                  </a:txBody>
                  <a:tcPr anchor="ctr">
                    <a:lnT w="6350" cap="flat" cmpd="sng" algn="ctr">
                      <a:solidFill>
                        <a:schemeClr val="tx1"/>
                      </a:solidFill>
                      <a:prstDash val="sysDot"/>
                      <a:round/>
                      <a:headEnd type="none" w="med" len="med"/>
                      <a:tailEnd type="none" w="med" len="med"/>
                    </a:lnT>
                    <a:noFill/>
                  </a:tcPr>
                </a:tc>
                <a:tc hMerge="1">
                  <a:txBody>
                    <a:bodyPr/>
                    <a:lstStyle/>
                    <a:p>
                      <a:endParaRPr kumimoji="1" lang="ja-JP" altLang="en-US"/>
                    </a:p>
                  </a:txBody>
                  <a:tcPr/>
                </a:tc>
                <a:tc gridSpan="2">
                  <a:txBody>
                    <a:bodyPr/>
                    <a:lstStyle/>
                    <a:p>
                      <a:pPr marL="361950" indent="0" algn="l"/>
                      <a:r>
                        <a:rPr kumimoji="1" lang="en-US" altLang="ja-JP" sz="900" dirty="0" smtClean="0"/>
                        <a:t>1</a:t>
                      </a:r>
                      <a:r>
                        <a:rPr kumimoji="1" lang="ja-JP" altLang="en-US" sz="900" dirty="0" smtClean="0"/>
                        <a:t>回の放射線治療につき：疾病入院保険金日額</a:t>
                      </a:r>
                      <a:r>
                        <a:rPr kumimoji="1" lang="en-US" altLang="ja-JP" sz="900" dirty="0" smtClean="0"/>
                        <a:t>×</a:t>
                      </a:r>
                      <a:r>
                        <a:rPr kumimoji="1" lang="en-US" altLang="ja-JP" sz="900" b="1" dirty="0" smtClean="0"/>
                        <a:t>10</a:t>
                      </a:r>
                      <a:endParaRPr kumimoji="1" lang="ja-JP" altLang="en-US" sz="900" b="1" dirty="0"/>
                    </a:p>
                  </a:txBody>
                  <a:tcPr anchor="ctr">
                    <a:lnT w="6350" cap="flat" cmpd="sng" algn="ctr">
                      <a:solidFill>
                        <a:schemeClr val="tx1"/>
                      </a:solidFill>
                      <a:prstDash val="sysDot"/>
                      <a:round/>
                      <a:headEnd type="none" w="med" len="med"/>
                      <a:tailEnd type="none" w="med" len="med"/>
                    </a:lnT>
                  </a:tcPr>
                </a:tc>
                <a:tc hMerge="1">
                  <a:txBody>
                    <a:bodyPr/>
                    <a:lstStyle/>
                    <a:p>
                      <a:pPr algn="l"/>
                      <a:endParaRPr kumimoji="1" lang="ja-JP" altLang="en-US" sz="900" dirty="0"/>
                    </a:p>
                  </a:txBody>
                  <a:tcPr anchor="ctr"/>
                </a:tc>
                <a:extLst>
                  <a:ext uri="{0D108BD9-81ED-4DB2-BD59-A6C34878D82A}">
                    <a16:rowId xmlns:a16="http://schemas.microsoft.com/office/drawing/2014/main" val="1940640758"/>
                  </a:ext>
                </a:extLst>
              </a:tr>
              <a:tr h="252000">
                <a:tc rowSpan="2">
                  <a:txBody>
                    <a:bodyPr/>
                    <a:lstStyle/>
                    <a:p>
                      <a:pPr algn="ctr"/>
                      <a:r>
                        <a:rPr kumimoji="1" lang="ja-JP" altLang="en-US" sz="1000" b="1" dirty="0" smtClean="0">
                          <a:solidFill>
                            <a:schemeClr val="bg1"/>
                          </a:solidFill>
                        </a:rPr>
                        <a:t>特約</a:t>
                      </a:r>
                      <a:endParaRPr kumimoji="1" lang="ja-JP" altLang="en-US" sz="1000" b="1" dirty="0">
                        <a:solidFill>
                          <a:schemeClr val="bg1"/>
                        </a:solidFill>
                      </a:endParaRPr>
                    </a:p>
                  </a:txBody>
                  <a:tcPr anchor="ctr">
                    <a:solidFill>
                      <a:srgbClr val="0066FF"/>
                    </a:solidFill>
                  </a:tcPr>
                </a:tc>
                <a:tc gridSpan="2">
                  <a:txBody>
                    <a:bodyPr/>
                    <a:lstStyle/>
                    <a:p>
                      <a:pPr algn="l"/>
                      <a:r>
                        <a:rPr kumimoji="1" lang="ja-JP" altLang="en-US" sz="1000" b="1" dirty="0" smtClean="0"/>
                        <a:t>食中毒補償特約</a:t>
                      </a:r>
                      <a:endParaRPr kumimoji="1" lang="ja-JP" altLang="en-US" sz="1000" b="1" dirty="0"/>
                    </a:p>
                  </a:txBody>
                  <a:tcPr anchor="ctr">
                    <a:lnB w="6350" cap="flat" cmpd="sng" algn="ctr">
                      <a:solidFill>
                        <a:schemeClr val="tx1"/>
                      </a:solidFill>
                      <a:prstDash val="sysDot"/>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000" dirty="0" smtClean="0"/>
                        <a:t>〇</a:t>
                      </a:r>
                      <a:endParaRPr kumimoji="1" lang="ja-JP" altLang="en-US" sz="1000" dirty="0"/>
                    </a:p>
                  </a:txBody>
                  <a:tcPr anchor="ctr">
                    <a:lnB w="6350" cap="flat" cmpd="sng" algn="ctr">
                      <a:solidFill>
                        <a:schemeClr val="tx1"/>
                      </a:solidFill>
                      <a:prstDash val="sysDot"/>
                      <a:round/>
                      <a:headEnd type="none" w="med" len="med"/>
                      <a:tailEnd type="none" w="med" len="med"/>
                    </a:lnB>
                  </a:tcPr>
                </a:tc>
                <a:tc>
                  <a:txBody>
                    <a:bodyPr/>
                    <a:lstStyle/>
                    <a:p>
                      <a:pPr algn="ctr"/>
                      <a:r>
                        <a:rPr kumimoji="1" lang="ja-JP" altLang="en-US" sz="900" dirty="0" smtClean="0"/>
                        <a:t>〇</a:t>
                      </a:r>
                      <a:endParaRPr kumimoji="1" lang="ja-JP" altLang="en-US" sz="900" dirty="0"/>
                    </a:p>
                  </a:txBody>
                  <a:tcPr anchor="ctr">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06737939"/>
                  </a:ext>
                </a:extLst>
              </a:tr>
              <a:tr h="252000">
                <a:tc vMerge="1">
                  <a:txBody>
                    <a:bodyPr/>
                    <a:lstStyle/>
                    <a:p>
                      <a:pPr algn="l"/>
                      <a:endParaRPr kumimoji="1" lang="ja-JP" altLang="en-US" sz="900" dirty="0"/>
                    </a:p>
                  </a:txBody>
                  <a:tcPr anchor="ctr"/>
                </a:tc>
                <a:tc gridSpan="2">
                  <a:txBody>
                    <a:bodyPr/>
                    <a:lstStyle/>
                    <a:p>
                      <a:pPr algn="l"/>
                      <a:r>
                        <a:rPr kumimoji="1" lang="ja-JP" altLang="en-US" sz="1000" b="1" dirty="0" smtClean="0"/>
                        <a:t>熱中症危険補償特約</a:t>
                      </a:r>
                      <a:endParaRPr kumimoji="1" lang="ja-JP" altLang="en-US" sz="1000" b="1" dirty="0"/>
                    </a:p>
                  </a:txBody>
                  <a:tcPr anchor="ctr">
                    <a:lnT w="6350" cap="flat" cmpd="sng" algn="ctr">
                      <a:solidFill>
                        <a:schemeClr val="tx1"/>
                      </a:solidFill>
                      <a:prstDash val="sysDot"/>
                      <a:round/>
                      <a:headEnd type="none" w="med" len="med"/>
                      <a:tailEnd type="none" w="med" len="med"/>
                    </a:lnT>
                    <a:noFill/>
                  </a:tcPr>
                </a:tc>
                <a:tc hMerge="1">
                  <a:txBody>
                    <a:bodyPr/>
                    <a:lstStyle/>
                    <a:p>
                      <a:endParaRPr kumimoji="1" lang="ja-JP" altLang="en-US"/>
                    </a:p>
                  </a:txBody>
                  <a:tcPr/>
                </a:tc>
                <a:tc>
                  <a:txBody>
                    <a:bodyPr/>
                    <a:lstStyle/>
                    <a:p>
                      <a:pPr algn="ctr"/>
                      <a:r>
                        <a:rPr kumimoji="1" lang="ja-JP" altLang="en-US" sz="900" dirty="0" smtClean="0"/>
                        <a:t>〇</a:t>
                      </a:r>
                      <a:endParaRPr kumimoji="1" lang="ja-JP" altLang="en-US" sz="900" dirty="0"/>
                    </a:p>
                  </a:txBody>
                  <a:tcPr anchor="ctr">
                    <a:lnT w="6350" cap="flat" cmpd="sng" algn="ctr">
                      <a:solidFill>
                        <a:schemeClr val="tx1"/>
                      </a:solidFill>
                      <a:prstDash val="sysDot"/>
                      <a:round/>
                      <a:headEnd type="none" w="med" len="med"/>
                      <a:tailEnd type="none" w="med" len="med"/>
                    </a:lnT>
                  </a:tcPr>
                </a:tc>
                <a:tc>
                  <a:txBody>
                    <a:bodyPr/>
                    <a:lstStyle/>
                    <a:p>
                      <a:pPr algn="ctr"/>
                      <a:r>
                        <a:rPr kumimoji="1" lang="ja-JP" altLang="en-US" sz="900" dirty="0" smtClean="0"/>
                        <a:t>〇</a:t>
                      </a:r>
                      <a:endParaRPr kumimoji="1" lang="ja-JP" altLang="en-US" sz="900" dirty="0"/>
                    </a:p>
                  </a:txBody>
                  <a:tcPr anchor="ctr">
                    <a:lnT w="635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652458036"/>
                  </a:ext>
                </a:extLst>
              </a:tr>
              <a:tr h="288000">
                <a:tc gridSpan="3">
                  <a:txBody>
                    <a:bodyPr/>
                    <a:lstStyle/>
                    <a:p>
                      <a:pPr algn="ctr"/>
                      <a:r>
                        <a:rPr kumimoji="1" lang="ja-JP" altLang="en-US" sz="1000" b="1" dirty="0" smtClean="0">
                          <a:solidFill>
                            <a:schemeClr val="bg1"/>
                          </a:solidFill>
                        </a:rPr>
                        <a:t>加入限度口数</a:t>
                      </a:r>
                      <a:endParaRPr kumimoji="1" lang="ja-JP" altLang="en-US" sz="1000" b="1" dirty="0">
                        <a:solidFill>
                          <a:schemeClr val="bg1"/>
                        </a:solidFill>
                      </a:endParaRPr>
                    </a:p>
                  </a:txBody>
                  <a:tcPr anchor="ctr">
                    <a:solidFill>
                      <a:schemeClr val="bg1">
                        <a:lumMod val="50000"/>
                      </a:schemeClr>
                    </a:solidFill>
                  </a:tcPr>
                </a:tc>
                <a:tc hMerge="1">
                  <a:txBody>
                    <a:bodyPr/>
                    <a:lstStyle/>
                    <a:p>
                      <a:pPr algn="l"/>
                      <a:endParaRPr kumimoji="1" lang="ja-JP" altLang="en-US" sz="900" dirty="0"/>
                    </a:p>
                  </a:txBody>
                  <a:tcPr anchor="ctr"/>
                </a:tc>
                <a:tc hMerge="1">
                  <a:txBody>
                    <a:bodyPr/>
                    <a:lstStyle/>
                    <a:p>
                      <a:endParaRPr kumimoji="1" lang="ja-JP" altLang="en-US"/>
                    </a:p>
                  </a:txBody>
                  <a:tcPr/>
                </a:tc>
                <a:tc gridSpan="2">
                  <a:txBody>
                    <a:bodyPr/>
                    <a:lstStyle/>
                    <a:p>
                      <a:pPr algn="ctr"/>
                      <a:r>
                        <a:rPr kumimoji="1" lang="en-US" altLang="ja-JP" sz="1000" b="1" dirty="0" smtClean="0"/>
                        <a:t>10</a:t>
                      </a:r>
                      <a:r>
                        <a:rPr kumimoji="1" lang="ja-JP" altLang="en-US" sz="800" dirty="0" smtClean="0"/>
                        <a:t>口</a:t>
                      </a:r>
                      <a:endParaRPr kumimoji="1" lang="ja-JP" altLang="en-US" sz="800" dirty="0"/>
                    </a:p>
                  </a:txBody>
                  <a:tcPr anchor="ctr">
                    <a:noFill/>
                  </a:tcPr>
                </a:tc>
                <a:tc hMerge="1">
                  <a:txBody>
                    <a:bodyPr/>
                    <a:lstStyle/>
                    <a:p>
                      <a:pPr algn="l"/>
                      <a:endParaRPr kumimoji="1" lang="ja-JP" altLang="en-US" sz="900" dirty="0"/>
                    </a:p>
                  </a:txBody>
                  <a:tcPr anchor="ctr"/>
                </a:tc>
                <a:extLst>
                  <a:ext uri="{0D108BD9-81ED-4DB2-BD59-A6C34878D82A}">
                    <a16:rowId xmlns:a16="http://schemas.microsoft.com/office/drawing/2014/main" val="3188469828"/>
                  </a:ext>
                </a:extLst>
              </a:tr>
              <a:tr h="180000">
                <a:tc rowSpan="14">
                  <a:txBody>
                    <a:bodyPr/>
                    <a:lstStyle/>
                    <a:p>
                      <a:pPr algn="ctr"/>
                      <a:r>
                        <a:rPr kumimoji="1" lang="ja-JP" altLang="en-US" sz="1100" b="1" dirty="0" smtClean="0"/>
                        <a:t>月払保険料（１口あたり）</a:t>
                      </a:r>
                      <a:endParaRPr kumimoji="1" lang="ja-JP" altLang="en-US" sz="1100" b="1" dirty="0"/>
                    </a:p>
                  </a:txBody>
                  <a:tcPr vert="eaVert" anchor="ctr">
                    <a:lnR w="12700" cap="flat" cmpd="sng" algn="ctr">
                      <a:solidFill>
                        <a:schemeClr val="tx1"/>
                      </a:solidFill>
                      <a:prstDash val="solid"/>
                      <a:round/>
                      <a:headEnd type="none" w="med" len="med"/>
                      <a:tailEnd type="none" w="med" len="med"/>
                    </a:lnR>
                    <a:solidFill>
                      <a:schemeClr val="bg1">
                        <a:lumMod val="95000"/>
                      </a:schemeClr>
                    </a:solidFill>
                  </a:tcPr>
                </a:tc>
                <a:tc rowSpan="14">
                  <a:txBody>
                    <a:bodyPr/>
                    <a:lstStyle/>
                    <a:p>
                      <a:pPr algn="l"/>
                      <a:r>
                        <a:rPr kumimoji="1" lang="ja-JP" altLang="en-US" sz="800" b="1" dirty="0" smtClean="0"/>
                        <a:t>被保険者年令</a:t>
                      </a:r>
                      <a:endParaRPr kumimoji="1" lang="en-US" altLang="ja-JP" sz="800" b="1" dirty="0" smtClean="0"/>
                    </a:p>
                    <a:p>
                      <a:pPr algn="l"/>
                      <a:r>
                        <a:rPr kumimoji="1" lang="en-US" altLang="ja-JP" sz="800" b="1" dirty="0" smtClean="0"/>
                        <a:t>※2022</a:t>
                      </a:r>
                      <a:r>
                        <a:rPr kumimoji="1" lang="ja-JP" altLang="en-US" sz="800" b="1" dirty="0" smtClean="0"/>
                        <a:t>年</a:t>
                      </a:r>
                      <a:r>
                        <a:rPr kumimoji="1" lang="en-US" altLang="ja-JP" sz="800" b="1" dirty="0" smtClean="0"/>
                        <a:t>6</a:t>
                      </a:r>
                      <a:r>
                        <a:rPr kumimoji="1" lang="ja-JP" altLang="en-US" sz="800" b="1" dirty="0" smtClean="0"/>
                        <a:t>月</a:t>
                      </a:r>
                      <a:r>
                        <a:rPr kumimoji="1" lang="en-US" altLang="ja-JP" sz="800" b="1" dirty="0" smtClean="0"/>
                        <a:t>25</a:t>
                      </a:r>
                      <a:r>
                        <a:rPr kumimoji="1" lang="ja-JP" altLang="en-US" sz="800" b="1" dirty="0" smtClean="0"/>
                        <a:t>日時点の満年令</a:t>
                      </a:r>
                      <a:endParaRPr kumimoji="1" lang="ja-JP" altLang="en-US" sz="800" b="1" dirty="0"/>
                    </a:p>
                  </a:txBody>
                  <a:tcPr anchor="b">
                    <a:lnL w="12700" cap="flat" cmpd="sng" algn="ctr">
                      <a:solidFill>
                        <a:schemeClr val="tx1"/>
                      </a:solidFill>
                      <a:prstDash val="solid"/>
                      <a:round/>
                      <a:headEnd type="none" w="med" len="med"/>
                      <a:tailEnd type="none" w="med" len="med"/>
                    </a:lnL>
                  </a:tcPr>
                </a:tc>
                <a:tc>
                  <a:txBody>
                    <a:bodyPr/>
                    <a:lstStyle/>
                    <a:p>
                      <a:pPr algn="r"/>
                      <a:r>
                        <a:rPr kumimoji="1" lang="ja-JP" altLang="en-US" sz="800" dirty="0" smtClean="0"/>
                        <a:t>生後</a:t>
                      </a:r>
                      <a:r>
                        <a:rPr kumimoji="1" lang="en-US" altLang="ja-JP" sz="800" dirty="0" smtClean="0"/>
                        <a:t>15</a:t>
                      </a:r>
                      <a:r>
                        <a:rPr kumimoji="1" lang="ja-JP" altLang="en-US" sz="800" dirty="0" smtClean="0"/>
                        <a:t>日～</a:t>
                      </a:r>
                      <a:r>
                        <a:rPr kumimoji="1" lang="en-US" altLang="ja-JP" sz="800" dirty="0" smtClean="0"/>
                        <a:t>4</a:t>
                      </a:r>
                      <a:r>
                        <a:rPr kumimoji="1" lang="ja-JP" altLang="en-US" sz="800" dirty="0" smtClean="0"/>
                        <a:t>才</a:t>
                      </a:r>
                      <a:endParaRPr kumimoji="1" lang="ja-JP" altLang="en-US" sz="800" dirty="0"/>
                    </a:p>
                  </a:txBody>
                  <a:tcPr anchor="ctr">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350</a:t>
                      </a:r>
                      <a:r>
                        <a:rPr kumimoji="1" lang="ja-JP" altLang="en-US" sz="800" dirty="0" smtClean="0"/>
                        <a:t>円</a:t>
                      </a:r>
                      <a:endParaRPr kumimoji="1" lang="ja-JP" altLang="en-US" sz="800" dirty="0"/>
                    </a:p>
                  </a:txBody>
                  <a:tcPr marL="0" marR="0" marT="0" marB="0" anchor="ctr">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050" b="1" dirty="0" smtClean="0"/>
                        <a:t>260</a:t>
                      </a:r>
                      <a:r>
                        <a:rPr kumimoji="1" lang="ja-JP" altLang="en-US" sz="800" dirty="0" smtClean="0"/>
                        <a:t>円</a:t>
                      </a:r>
                      <a:endParaRPr kumimoji="1" lang="ja-JP" altLang="en-US" sz="800" dirty="0"/>
                    </a:p>
                  </a:txBody>
                  <a:tcPr marL="0" marR="0" marT="0" marB="0" anchor="ctr">
                    <a:lnB w="6350" cap="flat" cmpd="sng" algn="ctr">
                      <a:solidFill>
                        <a:schemeClr val="tx1"/>
                      </a:solidFill>
                      <a:prstDash val="sysDot"/>
                      <a:round/>
                      <a:headEnd type="none" w="med" len="med"/>
                      <a:tailEnd type="none" w="med" len="med"/>
                    </a:lnB>
                    <a:solidFill>
                      <a:srgbClr val="E5F5FF"/>
                    </a:solidFill>
                  </a:tcPr>
                </a:tc>
                <a:extLst>
                  <a:ext uri="{0D108BD9-81ED-4DB2-BD59-A6C34878D82A}">
                    <a16:rowId xmlns:a16="http://schemas.microsoft.com/office/drawing/2014/main" val="2105796284"/>
                  </a:ext>
                </a:extLst>
              </a:tr>
              <a:tr h="180000">
                <a:tc vMerge="1">
                  <a:txBody>
                    <a:bodyPr/>
                    <a:lstStyle/>
                    <a:p>
                      <a:pPr algn="l"/>
                      <a:endParaRPr kumimoji="1" lang="ja-JP" altLang="en-US" sz="800" dirty="0"/>
                    </a:p>
                  </a:txBody>
                  <a:tcPr anchor="ctr"/>
                </a:tc>
                <a:tc vMerge="1">
                  <a:txBody>
                    <a:bodyPr/>
                    <a:lstStyle/>
                    <a:p>
                      <a:pPr algn="l"/>
                      <a:endParaRPr kumimoji="1" lang="ja-JP" altLang="en-US" sz="800" dirty="0"/>
                    </a:p>
                  </a:txBody>
                  <a:tcPr anchor="ctr"/>
                </a:tc>
                <a:tc>
                  <a:txBody>
                    <a:bodyPr/>
                    <a:lstStyle/>
                    <a:p>
                      <a:pPr algn="r"/>
                      <a:r>
                        <a:rPr kumimoji="1" lang="en-US" altLang="ja-JP" sz="800" dirty="0" smtClean="0"/>
                        <a:t>5</a:t>
                      </a:r>
                      <a:r>
                        <a:rPr kumimoji="1" lang="ja-JP" altLang="en-US" sz="800" dirty="0" smtClean="0"/>
                        <a:t>～</a:t>
                      </a:r>
                      <a:r>
                        <a:rPr kumimoji="1" lang="en-US" altLang="ja-JP" sz="800" dirty="0" smtClean="0"/>
                        <a:t>9</a:t>
                      </a:r>
                      <a:r>
                        <a:rPr kumimoji="1" lang="ja-JP" altLang="en-US" sz="800" dirty="0" smtClean="0"/>
                        <a:t>才</a:t>
                      </a:r>
                      <a:endParaRPr kumimoji="1" lang="ja-JP" altLang="en-US" sz="800"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330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240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59900966"/>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10</a:t>
                      </a:r>
                      <a:r>
                        <a:rPr kumimoji="1" lang="ja-JP" altLang="en-US" sz="800" dirty="0" smtClean="0"/>
                        <a:t>～</a:t>
                      </a:r>
                      <a:r>
                        <a:rPr kumimoji="1" lang="en-US" altLang="ja-JP" sz="800" dirty="0" smtClean="0"/>
                        <a:t>14</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290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200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extLst>
                  <a:ext uri="{0D108BD9-81ED-4DB2-BD59-A6C34878D82A}">
                    <a16:rowId xmlns:a16="http://schemas.microsoft.com/office/drawing/2014/main" val="2591339643"/>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15</a:t>
                      </a:r>
                      <a:r>
                        <a:rPr kumimoji="1" lang="ja-JP" altLang="en-US" sz="800" dirty="0" smtClean="0"/>
                        <a:t>～</a:t>
                      </a:r>
                      <a:r>
                        <a:rPr kumimoji="1" lang="en-US" altLang="ja-JP" sz="800" dirty="0" smtClean="0"/>
                        <a:t>19</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290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200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64679673"/>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20</a:t>
                      </a:r>
                      <a:r>
                        <a:rPr kumimoji="1" lang="ja-JP" altLang="en-US" sz="800" dirty="0" smtClean="0"/>
                        <a:t>～</a:t>
                      </a:r>
                      <a:r>
                        <a:rPr kumimoji="1" lang="en-US" altLang="ja-JP" sz="800" dirty="0" smtClean="0"/>
                        <a:t>24</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320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230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extLst>
                  <a:ext uri="{0D108BD9-81ED-4DB2-BD59-A6C34878D82A}">
                    <a16:rowId xmlns:a16="http://schemas.microsoft.com/office/drawing/2014/main" val="2406259327"/>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25</a:t>
                      </a:r>
                      <a:r>
                        <a:rPr kumimoji="1" lang="ja-JP" altLang="en-US" sz="800" dirty="0" smtClean="0"/>
                        <a:t>～</a:t>
                      </a:r>
                      <a:r>
                        <a:rPr kumimoji="1" lang="en-US" altLang="ja-JP" sz="800" dirty="0" smtClean="0"/>
                        <a:t>29</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350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260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5161278"/>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30</a:t>
                      </a:r>
                      <a:r>
                        <a:rPr kumimoji="1" lang="ja-JP" altLang="en-US" sz="800" dirty="0" smtClean="0"/>
                        <a:t>～</a:t>
                      </a:r>
                      <a:r>
                        <a:rPr kumimoji="1" lang="en-US" altLang="ja-JP" sz="800" dirty="0" smtClean="0"/>
                        <a:t>34</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380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290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extLst>
                  <a:ext uri="{0D108BD9-81ED-4DB2-BD59-A6C34878D82A}">
                    <a16:rowId xmlns:a16="http://schemas.microsoft.com/office/drawing/2014/main" val="975762320"/>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35</a:t>
                      </a:r>
                      <a:r>
                        <a:rPr kumimoji="1" lang="ja-JP" altLang="en-US" sz="800" dirty="0" smtClean="0"/>
                        <a:t>～</a:t>
                      </a:r>
                      <a:r>
                        <a:rPr kumimoji="1" lang="en-US" altLang="ja-JP" sz="800" dirty="0" smtClean="0"/>
                        <a:t>39</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390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300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759343"/>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40</a:t>
                      </a:r>
                      <a:r>
                        <a:rPr kumimoji="1" lang="ja-JP" altLang="en-US" sz="800" dirty="0" smtClean="0"/>
                        <a:t>～</a:t>
                      </a:r>
                      <a:r>
                        <a:rPr kumimoji="1" lang="en-US" altLang="ja-JP" sz="800" dirty="0" smtClean="0"/>
                        <a:t>44</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390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300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extLst>
                  <a:ext uri="{0D108BD9-81ED-4DB2-BD59-A6C34878D82A}">
                    <a16:rowId xmlns:a16="http://schemas.microsoft.com/office/drawing/2014/main" val="2014265769"/>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45</a:t>
                      </a:r>
                      <a:r>
                        <a:rPr kumimoji="1" lang="ja-JP" altLang="en-US" sz="800" dirty="0" smtClean="0"/>
                        <a:t>～</a:t>
                      </a:r>
                      <a:r>
                        <a:rPr kumimoji="1" lang="en-US" altLang="ja-JP" sz="800" dirty="0" smtClean="0"/>
                        <a:t>49</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430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340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11927367"/>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50</a:t>
                      </a:r>
                      <a:r>
                        <a:rPr kumimoji="1" lang="ja-JP" altLang="en-US" sz="800" dirty="0" smtClean="0"/>
                        <a:t>～</a:t>
                      </a:r>
                      <a:r>
                        <a:rPr kumimoji="1" lang="en-US" altLang="ja-JP" sz="800" dirty="0" smtClean="0"/>
                        <a:t>54</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500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410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extLst>
                  <a:ext uri="{0D108BD9-81ED-4DB2-BD59-A6C34878D82A}">
                    <a16:rowId xmlns:a16="http://schemas.microsoft.com/office/drawing/2014/main" val="425104106"/>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55</a:t>
                      </a:r>
                      <a:r>
                        <a:rPr kumimoji="1" lang="ja-JP" altLang="en-US" sz="800" dirty="0" smtClean="0"/>
                        <a:t>～</a:t>
                      </a:r>
                      <a:r>
                        <a:rPr kumimoji="1" lang="en-US" altLang="ja-JP" sz="800" dirty="0" smtClean="0"/>
                        <a:t>59</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600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en-US" altLang="ja-JP" sz="1100" b="1" dirty="0" smtClean="0"/>
                        <a:t>510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6620460"/>
                  </a:ext>
                </a:extLst>
              </a:tr>
              <a:tr h="180000">
                <a:tc vMerge="1">
                  <a:txBody>
                    <a:bodyPr/>
                    <a:lstStyle/>
                    <a:p>
                      <a:pPr algn="l"/>
                      <a:endParaRPr kumimoji="1" lang="ja-JP" altLang="en-US" sz="80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60</a:t>
                      </a:r>
                      <a:r>
                        <a:rPr kumimoji="1" lang="ja-JP" altLang="en-US" sz="800" dirty="0" smtClean="0"/>
                        <a:t>～</a:t>
                      </a:r>
                      <a:r>
                        <a:rPr kumimoji="1" lang="en-US" altLang="ja-JP" sz="800" dirty="0" smtClean="0"/>
                        <a:t>64</a:t>
                      </a:r>
                      <a:r>
                        <a:rPr kumimoji="1" lang="ja-JP" altLang="en-US" sz="800" dirty="0" smtClean="0"/>
                        <a:t>才</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770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tc>
                  <a:txBody>
                    <a:bodyPr/>
                    <a:lstStyle/>
                    <a:p>
                      <a:pPr algn="ctr"/>
                      <a:r>
                        <a:rPr kumimoji="1" lang="en-US" altLang="ja-JP" sz="1100" b="1" dirty="0" smtClean="0"/>
                        <a:t>680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E5F5FF"/>
                    </a:solidFill>
                  </a:tcPr>
                </a:tc>
                <a:extLst>
                  <a:ext uri="{0D108BD9-81ED-4DB2-BD59-A6C34878D82A}">
                    <a16:rowId xmlns:a16="http://schemas.microsoft.com/office/drawing/2014/main" val="1294395492"/>
                  </a:ext>
                </a:extLst>
              </a:tr>
              <a:tr h="180000">
                <a:tc vMerge="1">
                  <a:txBody>
                    <a:bodyPr/>
                    <a:lstStyle/>
                    <a:p>
                      <a:pPr algn="l"/>
                      <a:endParaRPr kumimoji="1" lang="ja-JP" altLang="en-US" sz="800" dirty="0"/>
                    </a:p>
                  </a:txBody>
                  <a:tcPr anchor="ctr"/>
                </a:tc>
                <a:tc vMerge="1">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endParaRPr kumimoji="1" lang="ja-JP" altLang="en-US" sz="800" dirty="0" smtClean="0"/>
                    </a:p>
                  </a:txBody>
                  <a:tcPr anchor="ctr"/>
                </a:tc>
                <a:tc>
                  <a:txBody>
                    <a:bodyPr/>
                    <a:lstStyle/>
                    <a:p>
                      <a:pPr marL="0" marR="0" lvl="0" indent="0" algn="r" defTabSz="712958" rtl="0" eaLnBrk="1" fontAlgn="auto" latinLnBrk="0" hangingPunct="1">
                        <a:lnSpc>
                          <a:spcPct val="100000"/>
                        </a:lnSpc>
                        <a:spcBef>
                          <a:spcPts val="0"/>
                        </a:spcBef>
                        <a:spcAft>
                          <a:spcPts val="0"/>
                        </a:spcAft>
                        <a:buClrTx/>
                        <a:buSzTx/>
                        <a:buFontTx/>
                        <a:buNone/>
                        <a:tabLst/>
                        <a:defRPr/>
                      </a:pPr>
                      <a:r>
                        <a:rPr kumimoji="1" lang="en-US" altLang="ja-JP" sz="800" dirty="0" smtClean="0"/>
                        <a:t>65</a:t>
                      </a:r>
                      <a:r>
                        <a:rPr kumimoji="1" lang="ja-JP" altLang="en-US" sz="800" dirty="0" smtClean="0"/>
                        <a:t>～</a:t>
                      </a:r>
                      <a:r>
                        <a:rPr kumimoji="1" lang="en-US" altLang="ja-JP" sz="800" dirty="0" smtClean="0"/>
                        <a:t>69</a:t>
                      </a:r>
                      <a:r>
                        <a:rPr kumimoji="1" lang="ja-JP" altLang="en-US" sz="800" dirty="0" smtClean="0"/>
                        <a:t>才</a:t>
                      </a:r>
                    </a:p>
                  </a:txBody>
                  <a:tcPr anchor="ctr">
                    <a:lnT w="6350" cap="flat" cmpd="sng" algn="ctr">
                      <a:solidFill>
                        <a:schemeClr val="tx1"/>
                      </a:solidFill>
                      <a:prstDash val="sysDot"/>
                      <a:round/>
                      <a:headEnd type="none" w="med" len="med"/>
                      <a:tailEnd type="none" w="med" len="med"/>
                    </a:lnT>
                  </a:tcPr>
                </a:tc>
                <a:tc>
                  <a:txBody>
                    <a:bodyPr/>
                    <a:lstStyle/>
                    <a:p>
                      <a:pPr algn="ctr"/>
                      <a:r>
                        <a:rPr kumimoji="1" lang="en-US" altLang="ja-JP" sz="1100" b="1" dirty="0" smtClean="0"/>
                        <a:t>1,060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tcPr>
                </a:tc>
                <a:tc>
                  <a:txBody>
                    <a:bodyPr/>
                    <a:lstStyle/>
                    <a:p>
                      <a:pPr algn="ctr"/>
                      <a:r>
                        <a:rPr kumimoji="1" lang="en-US" altLang="ja-JP" sz="1100" b="1" dirty="0" smtClean="0"/>
                        <a:t>970</a:t>
                      </a:r>
                      <a:r>
                        <a:rPr kumimoji="1" lang="ja-JP" altLang="en-US" sz="800" dirty="0" smtClean="0"/>
                        <a:t>円</a:t>
                      </a:r>
                      <a:endParaRPr kumimoji="1" lang="ja-JP" altLang="en-US" sz="800" dirty="0"/>
                    </a:p>
                  </a:txBody>
                  <a:tcPr marL="0" marR="0" marT="0" marB="0" anchor="ctr">
                    <a:lnT w="635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428346834"/>
                  </a:ext>
                </a:extLst>
              </a:tr>
            </a:tbl>
          </a:graphicData>
        </a:graphic>
      </p:graphicFrame>
      <p:grpSp>
        <p:nvGrpSpPr>
          <p:cNvPr id="30" name="グループ化 29"/>
          <p:cNvGrpSpPr/>
          <p:nvPr/>
        </p:nvGrpSpPr>
        <p:grpSpPr bwMode="gray">
          <a:xfrm>
            <a:off x="156825" y="691103"/>
            <a:ext cx="357624" cy="358776"/>
            <a:chOff x="7298806" y="3825328"/>
            <a:chExt cx="749460" cy="751874"/>
          </a:xfrm>
        </p:grpSpPr>
        <p:sp>
          <p:nvSpPr>
            <p:cNvPr id="31" name="Freeform 5">
              <a:extLst>
                <a:ext uri="{FF2B5EF4-FFF2-40B4-BE49-F238E27FC236}">
                  <a16:creationId xmlns:a16="http://schemas.microsoft.com/office/drawing/2014/main" id="{BBF1F134-CAA5-4684-81A8-4DA501563048}"/>
                </a:ext>
              </a:extLst>
            </p:cNvPr>
            <p:cNvSpPr>
              <a:spLocks noEditPoints="1"/>
            </p:cNvSpPr>
            <p:nvPr/>
          </p:nvSpPr>
          <p:spPr bwMode="gray">
            <a:xfrm>
              <a:off x="7298806" y="3825328"/>
              <a:ext cx="742212" cy="744627"/>
            </a:xfrm>
            <a:custGeom>
              <a:avLst/>
              <a:gdLst>
                <a:gd name="T0" fmla="*/ 15 w 517"/>
                <a:gd name="T1" fmla="*/ 517 h 517"/>
                <a:gd name="T2" fmla="*/ 11 w 517"/>
                <a:gd name="T3" fmla="*/ 513 h 517"/>
                <a:gd name="T4" fmla="*/ 0 w 517"/>
                <a:gd name="T5" fmla="*/ 488 h 517"/>
                <a:gd name="T6" fmla="*/ 0 w 517"/>
                <a:gd name="T7" fmla="*/ 34 h 517"/>
                <a:gd name="T8" fmla="*/ 34 w 517"/>
                <a:gd name="T9" fmla="*/ 0 h 517"/>
                <a:gd name="T10" fmla="*/ 487 w 517"/>
                <a:gd name="T11" fmla="*/ 0 h 517"/>
                <a:gd name="T12" fmla="*/ 513 w 517"/>
                <a:gd name="T13" fmla="*/ 12 h 517"/>
                <a:gd name="T14" fmla="*/ 517 w 517"/>
                <a:gd name="T15" fmla="*/ 16 h 517"/>
                <a:gd name="T16" fmla="*/ 15 w 517"/>
                <a:gd name="T17" fmla="*/ 517 h 517"/>
                <a:gd name="T18" fmla="*/ 34 w 517"/>
                <a:gd name="T19" fmla="*/ 12 h 517"/>
                <a:gd name="T20" fmla="*/ 12 w 517"/>
                <a:gd name="T21" fmla="*/ 34 h 517"/>
                <a:gd name="T22" fmla="*/ 12 w 517"/>
                <a:gd name="T23" fmla="*/ 488 h 517"/>
                <a:gd name="T24" fmla="*/ 16 w 517"/>
                <a:gd name="T25" fmla="*/ 500 h 517"/>
                <a:gd name="T26" fmla="*/ 500 w 517"/>
                <a:gd name="T27" fmla="*/ 16 h 517"/>
                <a:gd name="T28" fmla="*/ 487 w 517"/>
                <a:gd name="T29" fmla="*/ 12 h 517"/>
                <a:gd name="T30" fmla="*/ 34 w 517"/>
                <a:gd name="T31" fmla="*/ 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517">
                  <a:moveTo>
                    <a:pt x="15" y="517"/>
                  </a:moveTo>
                  <a:cubicBezTo>
                    <a:pt x="11" y="513"/>
                    <a:pt x="11" y="513"/>
                    <a:pt x="11" y="513"/>
                  </a:cubicBezTo>
                  <a:cubicBezTo>
                    <a:pt x="4" y="507"/>
                    <a:pt x="0" y="497"/>
                    <a:pt x="0" y="488"/>
                  </a:cubicBezTo>
                  <a:cubicBezTo>
                    <a:pt x="0" y="34"/>
                    <a:pt x="0" y="34"/>
                    <a:pt x="0" y="34"/>
                  </a:cubicBezTo>
                  <a:cubicBezTo>
                    <a:pt x="0" y="15"/>
                    <a:pt x="15" y="0"/>
                    <a:pt x="34" y="0"/>
                  </a:cubicBezTo>
                  <a:cubicBezTo>
                    <a:pt x="487" y="0"/>
                    <a:pt x="487" y="0"/>
                    <a:pt x="487" y="0"/>
                  </a:cubicBezTo>
                  <a:cubicBezTo>
                    <a:pt x="497" y="0"/>
                    <a:pt x="507" y="4"/>
                    <a:pt x="513" y="12"/>
                  </a:cubicBezTo>
                  <a:cubicBezTo>
                    <a:pt x="517" y="16"/>
                    <a:pt x="517" y="16"/>
                    <a:pt x="517" y="16"/>
                  </a:cubicBezTo>
                  <a:lnTo>
                    <a:pt x="15" y="517"/>
                  </a:lnTo>
                  <a:close/>
                  <a:moveTo>
                    <a:pt x="34" y="12"/>
                  </a:moveTo>
                  <a:cubicBezTo>
                    <a:pt x="22" y="12"/>
                    <a:pt x="12" y="22"/>
                    <a:pt x="12" y="34"/>
                  </a:cubicBezTo>
                  <a:cubicBezTo>
                    <a:pt x="12" y="488"/>
                    <a:pt x="12" y="488"/>
                    <a:pt x="12" y="488"/>
                  </a:cubicBezTo>
                  <a:cubicBezTo>
                    <a:pt x="12" y="492"/>
                    <a:pt x="13" y="496"/>
                    <a:pt x="16" y="500"/>
                  </a:cubicBezTo>
                  <a:cubicBezTo>
                    <a:pt x="500" y="16"/>
                    <a:pt x="500" y="16"/>
                    <a:pt x="500" y="16"/>
                  </a:cubicBezTo>
                  <a:cubicBezTo>
                    <a:pt x="496" y="13"/>
                    <a:pt x="492" y="12"/>
                    <a:pt x="487" y="12"/>
                  </a:cubicBezTo>
                  <a:lnTo>
                    <a:pt x="34" y="12"/>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6">
              <a:extLst>
                <a:ext uri="{FF2B5EF4-FFF2-40B4-BE49-F238E27FC236}">
                  <a16:creationId xmlns:a16="http://schemas.microsoft.com/office/drawing/2014/main" id="{7960713D-4B75-4FE7-AA2A-5F1ECFD76944}"/>
                </a:ext>
              </a:extLst>
            </p:cNvPr>
            <p:cNvSpPr>
              <a:spLocks/>
            </p:cNvSpPr>
            <p:nvPr/>
          </p:nvSpPr>
          <p:spPr bwMode="gray">
            <a:xfrm>
              <a:off x="7319943" y="3848277"/>
              <a:ext cx="719263" cy="720470"/>
            </a:xfrm>
            <a:custGeom>
              <a:avLst/>
              <a:gdLst>
                <a:gd name="T0" fmla="*/ 472 w 501"/>
                <a:gd name="T1" fmla="*/ 500 h 500"/>
                <a:gd name="T2" fmla="*/ 501 w 501"/>
                <a:gd name="T3" fmla="*/ 472 h 500"/>
                <a:gd name="T4" fmla="*/ 501 w 501"/>
                <a:gd name="T5" fmla="*/ 18 h 500"/>
                <a:gd name="T6" fmla="*/ 494 w 501"/>
                <a:gd name="T7" fmla="*/ 0 h 500"/>
                <a:gd name="T8" fmla="*/ 0 w 501"/>
                <a:gd name="T9" fmla="*/ 493 h 500"/>
                <a:gd name="T10" fmla="*/ 19 w 501"/>
                <a:gd name="T11" fmla="*/ 500 h 500"/>
                <a:gd name="T12" fmla="*/ 472 w 501"/>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501" h="500">
                  <a:moveTo>
                    <a:pt x="472" y="500"/>
                  </a:moveTo>
                  <a:cubicBezTo>
                    <a:pt x="488" y="500"/>
                    <a:pt x="501" y="487"/>
                    <a:pt x="501" y="472"/>
                  </a:cubicBezTo>
                  <a:cubicBezTo>
                    <a:pt x="501" y="18"/>
                    <a:pt x="501" y="18"/>
                    <a:pt x="501" y="18"/>
                  </a:cubicBezTo>
                  <a:cubicBezTo>
                    <a:pt x="501" y="11"/>
                    <a:pt x="498" y="5"/>
                    <a:pt x="494" y="0"/>
                  </a:cubicBezTo>
                  <a:cubicBezTo>
                    <a:pt x="0" y="493"/>
                    <a:pt x="0" y="493"/>
                    <a:pt x="0" y="493"/>
                  </a:cubicBezTo>
                  <a:cubicBezTo>
                    <a:pt x="5" y="497"/>
                    <a:pt x="12" y="500"/>
                    <a:pt x="19" y="500"/>
                  </a:cubicBezTo>
                  <a:lnTo>
                    <a:pt x="472" y="500"/>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7">
              <a:extLst>
                <a:ext uri="{FF2B5EF4-FFF2-40B4-BE49-F238E27FC236}">
                  <a16:creationId xmlns:a16="http://schemas.microsoft.com/office/drawing/2014/main" id="{7C2D6E9F-94B0-4662-91A7-C8F453C8BD21}"/>
                </a:ext>
              </a:extLst>
            </p:cNvPr>
            <p:cNvSpPr>
              <a:spLocks noEditPoints="1"/>
            </p:cNvSpPr>
            <p:nvPr/>
          </p:nvSpPr>
          <p:spPr bwMode="gray">
            <a:xfrm>
              <a:off x="7308469" y="3835594"/>
              <a:ext cx="739797" cy="741608"/>
            </a:xfrm>
            <a:custGeom>
              <a:avLst/>
              <a:gdLst>
                <a:gd name="T0" fmla="*/ 480 w 515"/>
                <a:gd name="T1" fmla="*/ 515 h 515"/>
                <a:gd name="T2" fmla="*/ 27 w 515"/>
                <a:gd name="T3" fmla="*/ 515 h 515"/>
                <a:gd name="T4" fmla="*/ 4 w 515"/>
                <a:gd name="T5" fmla="*/ 506 h 515"/>
                <a:gd name="T6" fmla="*/ 0 w 515"/>
                <a:gd name="T7" fmla="*/ 502 h 515"/>
                <a:gd name="T8" fmla="*/ 502 w 515"/>
                <a:gd name="T9" fmla="*/ 0 h 515"/>
                <a:gd name="T10" fmla="*/ 506 w 515"/>
                <a:gd name="T11" fmla="*/ 5 h 515"/>
                <a:gd name="T12" fmla="*/ 515 w 515"/>
                <a:gd name="T13" fmla="*/ 27 h 515"/>
                <a:gd name="T14" fmla="*/ 515 w 515"/>
                <a:gd name="T15" fmla="*/ 481 h 515"/>
                <a:gd name="T16" fmla="*/ 480 w 515"/>
                <a:gd name="T17" fmla="*/ 515 h 515"/>
                <a:gd name="T18" fmla="*/ 18 w 515"/>
                <a:gd name="T19" fmla="*/ 501 h 515"/>
                <a:gd name="T20" fmla="*/ 27 w 515"/>
                <a:gd name="T21" fmla="*/ 503 h 515"/>
                <a:gd name="T22" fmla="*/ 480 w 515"/>
                <a:gd name="T23" fmla="*/ 503 h 515"/>
                <a:gd name="T24" fmla="*/ 503 w 515"/>
                <a:gd name="T25" fmla="*/ 481 h 515"/>
                <a:gd name="T26" fmla="*/ 503 w 515"/>
                <a:gd name="T27" fmla="*/ 27 h 515"/>
                <a:gd name="T28" fmla="*/ 501 w 515"/>
                <a:gd name="T29" fmla="*/ 18 h 515"/>
                <a:gd name="T30" fmla="*/ 18 w 515"/>
                <a:gd name="T31" fmla="*/ 501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515">
                  <a:moveTo>
                    <a:pt x="480" y="515"/>
                  </a:moveTo>
                  <a:cubicBezTo>
                    <a:pt x="27" y="515"/>
                    <a:pt x="27" y="515"/>
                    <a:pt x="27" y="515"/>
                  </a:cubicBezTo>
                  <a:cubicBezTo>
                    <a:pt x="19" y="515"/>
                    <a:pt x="11" y="512"/>
                    <a:pt x="4" y="506"/>
                  </a:cubicBezTo>
                  <a:cubicBezTo>
                    <a:pt x="0" y="502"/>
                    <a:pt x="0" y="502"/>
                    <a:pt x="0" y="502"/>
                  </a:cubicBezTo>
                  <a:cubicBezTo>
                    <a:pt x="502" y="0"/>
                    <a:pt x="502" y="0"/>
                    <a:pt x="502" y="0"/>
                  </a:cubicBezTo>
                  <a:cubicBezTo>
                    <a:pt x="506" y="5"/>
                    <a:pt x="506" y="5"/>
                    <a:pt x="506" y="5"/>
                  </a:cubicBezTo>
                  <a:cubicBezTo>
                    <a:pt x="512" y="11"/>
                    <a:pt x="515" y="19"/>
                    <a:pt x="515" y="27"/>
                  </a:cubicBezTo>
                  <a:cubicBezTo>
                    <a:pt x="515" y="481"/>
                    <a:pt x="515" y="481"/>
                    <a:pt x="515" y="481"/>
                  </a:cubicBezTo>
                  <a:cubicBezTo>
                    <a:pt x="515" y="500"/>
                    <a:pt x="499" y="515"/>
                    <a:pt x="480" y="515"/>
                  </a:cubicBezTo>
                  <a:close/>
                  <a:moveTo>
                    <a:pt x="18" y="501"/>
                  </a:moveTo>
                  <a:cubicBezTo>
                    <a:pt x="21" y="502"/>
                    <a:pt x="24" y="503"/>
                    <a:pt x="27" y="503"/>
                  </a:cubicBezTo>
                  <a:cubicBezTo>
                    <a:pt x="480" y="503"/>
                    <a:pt x="480" y="503"/>
                    <a:pt x="480" y="503"/>
                  </a:cubicBezTo>
                  <a:cubicBezTo>
                    <a:pt x="493" y="503"/>
                    <a:pt x="503" y="493"/>
                    <a:pt x="503" y="481"/>
                  </a:cubicBezTo>
                  <a:cubicBezTo>
                    <a:pt x="503" y="27"/>
                    <a:pt x="503" y="27"/>
                    <a:pt x="503" y="27"/>
                  </a:cubicBezTo>
                  <a:cubicBezTo>
                    <a:pt x="503" y="24"/>
                    <a:pt x="502" y="21"/>
                    <a:pt x="501" y="18"/>
                  </a:cubicBezTo>
                  <a:lnTo>
                    <a:pt x="18" y="501"/>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46" name="グループ化 45">
              <a:extLst>
                <a:ext uri="{FF2B5EF4-FFF2-40B4-BE49-F238E27FC236}">
                  <a16:creationId xmlns:a16="http://schemas.microsoft.com/office/drawing/2014/main" id="{FFE895AB-1C02-43CF-ACB5-0738967B4FA7}"/>
                </a:ext>
              </a:extLst>
            </p:cNvPr>
            <p:cNvGrpSpPr/>
            <p:nvPr/>
          </p:nvGrpSpPr>
          <p:grpSpPr bwMode="gray">
            <a:xfrm>
              <a:off x="7669912" y="4197641"/>
              <a:ext cx="303166" cy="335776"/>
              <a:chOff x="3748088" y="1423988"/>
              <a:chExt cx="796925" cy="882649"/>
            </a:xfrm>
            <a:solidFill>
              <a:schemeClr val="bg1"/>
            </a:solidFill>
          </p:grpSpPr>
          <p:sp>
            <p:nvSpPr>
              <p:cNvPr id="51" name="Freeform 8">
                <a:extLst>
                  <a:ext uri="{FF2B5EF4-FFF2-40B4-BE49-F238E27FC236}">
                    <a16:creationId xmlns:a16="http://schemas.microsoft.com/office/drawing/2014/main" id="{01348AE7-42AD-4238-8B79-89193C104FE0}"/>
                  </a:ext>
                </a:extLst>
              </p:cNvPr>
              <p:cNvSpPr>
                <a:spLocks noEditPoints="1"/>
              </p:cNvSpPr>
              <p:nvPr/>
            </p:nvSpPr>
            <p:spPr bwMode="gray">
              <a:xfrm>
                <a:off x="3970338" y="1685925"/>
                <a:ext cx="574675" cy="620712"/>
              </a:xfrm>
              <a:custGeom>
                <a:avLst/>
                <a:gdLst>
                  <a:gd name="T0" fmla="*/ 142 w 152"/>
                  <a:gd name="T1" fmla="*/ 0 h 164"/>
                  <a:gd name="T2" fmla="*/ 76 w 152"/>
                  <a:gd name="T3" fmla="*/ 0 h 164"/>
                  <a:gd name="T4" fmla="*/ 66 w 152"/>
                  <a:gd name="T5" fmla="*/ 10 h 164"/>
                  <a:gd name="T6" fmla="*/ 66 w 152"/>
                  <a:gd name="T7" fmla="*/ 56 h 164"/>
                  <a:gd name="T8" fmla="*/ 66 w 152"/>
                  <a:gd name="T9" fmla="*/ 56 h 164"/>
                  <a:gd name="T10" fmla="*/ 66 w 152"/>
                  <a:gd name="T11" fmla="*/ 87 h 164"/>
                  <a:gd name="T12" fmla="*/ 66 w 152"/>
                  <a:gd name="T13" fmla="*/ 88 h 164"/>
                  <a:gd name="T14" fmla="*/ 66 w 152"/>
                  <a:gd name="T15" fmla="*/ 100 h 164"/>
                  <a:gd name="T16" fmla="*/ 52 w 152"/>
                  <a:gd name="T17" fmla="*/ 100 h 164"/>
                  <a:gd name="T18" fmla="*/ 13 w 152"/>
                  <a:gd name="T19" fmla="*/ 119 h 164"/>
                  <a:gd name="T20" fmla="*/ 0 w 152"/>
                  <a:gd name="T21" fmla="*/ 161 h 164"/>
                  <a:gd name="T22" fmla="*/ 1 w 152"/>
                  <a:gd name="T23" fmla="*/ 163 h 164"/>
                  <a:gd name="T24" fmla="*/ 3 w 152"/>
                  <a:gd name="T25" fmla="*/ 164 h 164"/>
                  <a:gd name="T26" fmla="*/ 76 w 152"/>
                  <a:gd name="T27" fmla="*/ 164 h 164"/>
                  <a:gd name="T28" fmla="*/ 129 w 152"/>
                  <a:gd name="T29" fmla="*/ 164 h 164"/>
                  <a:gd name="T30" fmla="*/ 142 w 152"/>
                  <a:gd name="T31" fmla="*/ 164 h 164"/>
                  <a:gd name="T32" fmla="*/ 152 w 152"/>
                  <a:gd name="T33" fmla="*/ 154 h 164"/>
                  <a:gd name="T34" fmla="*/ 152 w 152"/>
                  <a:gd name="T35" fmla="*/ 10 h 164"/>
                  <a:gd name="T36" fmla="*/ 142 w 152"/>
                  <a:gd name="T37" fmla="*/ 0 h 164"/>
                  <a:gd name="T38" fmla="*/ 88 w 152"/>
                  <a:gd name="T39" fmla="*/ 153 h 164"/>
                  <a:gd name="T40" fmla="*/ 55 w 152"/>
                  <a:gd name="T41" fmla="*/ 111 h 164"/>
                  <a:gd name="T42" fmla="*/ 66 w 152"/>
                  <a:gd name="T43" fmla="*/ 111 h 164"/>
                  <a:gd name="T44" fmla="*/ 66 w 152"/>
                  <a:gd name="T45" fmla="*/ 111 h 164"/>
                  <a:gd name="T46" fmla="*/ 126 w 152"/>
                  <a:gd name="T47" fmla="*/ 153 h 164"/>
                  <a:gd name="T48" fmla="*/ 88 w 152"/>
                  <a:gd name="T49" fmla="*/ 153 h 164"/>
                  <a:gd name="T50" fmla="*/ 76 w 152"/>
                  <a:gd name="T51" fmla="*/ 153 h 164"/>
                  <a:gd name="T52" fmla="*/ 43 w 152"/>
                  <a:gd name="T53" fmla="*/ 153 h 164"/>
                  <a:gd name="T54" fmla="*/ 28 w 152"/>
                  <a:gd name="T55" fmla="*/ 119 h 164"/>
                  <a:gd name="T56" fmla="*/ 43 w 152"/>
                  <a:gd name="T57" fmla="*/ 112 h 164"/>
                  <a:gd name="T58" fmla="*/ 76 w 152"/>
                  <a:gd name="T59" fmla="*/ 153 h 164"/>
                  <a:gd name="T60" fmla="*/ 77 w 152"/>
                  <a:gd name="T61" fmla="*/ 39 h 164"/>
                  <a:gd name="T62" fmla="*/ 141 w 152"/>
                  <a:gd name="T63" fmla="*/ 33 h 164"/>
                  <a:gd name="T64" fmla="*/ 141 w 152"/>
                  <a:gd name="T65" fmla="*/ 62 h 164"/>
                  <a:gd name="T66" fmla="*/ 77 w 152"/>
                  <a:gd name="T67" fmla="*/ 52 h 164"/>
                  <a:gd name="T68" fmla="*/ 77 w 152"/>
                  <a:gd name="T69" fmla="*/ 39 h 164"/>
                  <a:gd name="T70" fmla="*/ 87 w 152"/>
                  <a:gd name="T71" fmla="*/ 115 h 164"/>
                  <a:gd name="T72" fmla="*/ 141 w 152"/>
                  <a:gd name="T73" fmla="*/ 124 h 164"/>
                  <a:gd name="T74" fmla="*/ 141 w 152"/>
                  <a:gd name="T75" fmla="*/ 153 h 164"/>
                  <a:gd name="T76" fmla="*/ 87 w 152"/>
                  <a:gd name="T77" fmla="*/ 115 h 164"/>
                  <a:gd name="T78" fmla="*/ 77 w 152"/>
                  <a:gd name="T79" fmla="*/ 105 h 164"/>
                  <a:gd name="T80" fmla="*/ 77 w 152"/>
                  <a:gd name="T81" fmla="*/ 93 h 164"/>
                  <a:gd name="T82" fmla="*/ 141 w 152"/>
                  <a:gd name="T83" fmla="*/ 96 h 164"/>
                  <a:gd name="T84" fmla="*/ 141 w 152"/>
                  <a:gd name="T85" fmla="*/ 116 h 164"/>
                  <a:gd name="T86" fmla="*/ 77 w 152"/>
                  <a:gd name="T87" fmla="*/ 105 h 164"/>
                  <a:gd name="T88" fmla="*/ 77 w 152"/>
                  <a:gd name="T89" fmla="*/ 82 h 164"/>
                  <a:gd name="T90" fmla="*/ 77 w 152"/>
                  <a:gd name="T91" fmla="*/ 62 h 164"/>
                  <a:gd name="T92" fmla="*/ 141 w 152"/>
                  <a:gd name="T93" fmla="*/ 73 h 164"/>
                  <a:gd name="T94" fmla="*/ 141 w 152"/>
                  <a:gd name="T95" fmla="*/ 85 h 164"/>
                  <a:gd name="T96" fmla="*/ 77 w 152"/>
                  <a:gd name="T97" fmla="*/ 82 h 164"/>
                  <a:gd name="T98" fmla="*/ 141 w 152"/>
                  <a:gd name="T99" fmla="*/ 11 h 164"/>
                  <a:gd name="T100" fmla="*/ 141 w 152"/>
                  <a:gd name="T101" fmla="*/ 22 h 164"/>
                  <a:gd name="T102" fmla="*/ 77 w 152"/>
                  <a:gd name="T103" fmla="*/ 28 h 164"/>
                  <a:gd name="T104" fmla="*/ 77 w 152"/>
                  <a:gd name="T105" fmla="*/ 11 h 164"/>
                  <a:gd name="T106" fmla="*/ 141 w 152"/>
                  <a:gd name="T107" fmla="*/ 11 h 164"/>
                  <a:gd name="T108" fmla="*/ 21 w 152"/>
                  <a:gd name="T109" fmla="*/ 127 h 164"/>
                  <a:gd name="T110" fmla="*/ 33 w 152"/>
                  <a:gd name="T111" fmla="*/ 153 h 164"/>
                  <a:gd name="T112" fmla="*/ 12 w 152"/>
                  <a:gd name="T113" fmla="*/ 153 h 164"/>
                  <a:gd name="T114" fmla="*/ 21 w 152"/>
                  <a:gd name="T115" fmla="*/ 1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64">
                    <a:moveTo>
                      <a:pt x="142" y="0"/>
                    </a:moveTo>
                    <a:cubicBezTo>
                      <a:pt x="76" y="0"/>
                      <a:pt x="76" y="0"/>
                      <a:pt x="76" y="0"/>
                    </a:cubicBezTo>
                    <a:cubicBezTo>
                      <a:pt x="71" y="0"/>
                      <a:pt x="66" y="4"/>
                      <a:pt x="66" y="10"/>
                    </a:cubicBezTo>
                    <a:cubicBezTo>
                      <a:pt x="66" y="56"/>
                      <a:pt x="66" y="56"/>
                      <a:pt x="66" y="56"/>
                    </a:cubicBezTo>
                    <a:cubicBezTo>
                      <a:pt x="66" y="56"/>
                      <a:pt x="66" y="56"/>
                      <a:pt x="66" y="56"/>
                    </a:cubicBezTo>
                    <a:cubicBezTo>
                      <a:pt x="66" y="87"/>
                      <a:pt x="66" y="87"/>
                      <a:pt x="66" y="87"/>
                    </a:cubicBezTo>
                    <a:cubicBezTo>
                      <a:pt x="66" y="88"/>
                      <a:pt x="66" y="88"/>
                      <a:pt x="66" y="88"/>
                    </a:cubicBezTo>
                    <a:cubicBezTo>
                      <a:pt x="66" y="100"/>
                      <a:pt x="66" y="100"/>
                      <a:pt x="66" y="100"/>
                    </a:cubicBezTo>
                    <a:cubicBezTo>
                      <a:pt x="52" y="100"/>
                      <a:pt x="52" y="100"/>
                      <a:pt x="52" y="100"/>
                    </a:cubicBezTo>
                    <a:cubicBezTo>
                      <a:pt x="36" y="100"/>
                      <a:pt x="23" y="107"/>
                      <a:pt x="13" y="119"/>
                    </a:cubicBezTo>
                    <a:cubicBezTo>
                      <a:pt x="5" y="130"/>
                      <a:pt x="1" y="145"/>
                      <a:pt x="0" y="161"/>
                    </a:cubicBezTo>
                    <a:cubicBezTo>
                      <a:pt x="0" y="162"/>
                      <a:pt x="1" y="163"/>
                      <a:pt x="1" y="163"/>
                    </a:cubicBezTo>
                    <a:cubicBezTo>
                      <a:pt x="2" y="164"/>
                      <a:pt x="2" y="164"/>
                      <a:pt x="3" y="164"/>
                    </a:cubicBezTo>
                    <a:cubicBezTo>
                      <a:pt x="76" y="164"/>
                      <a:pt x="76" y="164"/>
                      <a:pt x="76" y="164"/>
                    </a:cubicBezTo>
                    <a:cubicBezTo>
                      <a:pt x="129" y="164"/>
                      <a:pt x="129" y="164"/>
                      <a:pt x="129" y="164"/>
                    </a:cubicBezTo>
                    <a:cubicBezTo>
                      <a:pt x="142" y="164"/>
                      <a:pt x="142" y="164"/>
                      <a:pt x="142" y="164"/>
                    </a:cubicBezTo>
                    <a:cubicBezTo>
                      <a:pt x="147" y="164"/>
                      <a:pt x="152" y="160"/>
                      <a:pt x="152" y="154"/>
                    </a:cubicBezTo>
                    <a:cubicBezTo>
                      <a:pt x="152" y="10"/>
                      <a:pt x="152" y="10"/>
                      <a:pt x="152" y="10"/>
                    </a:cubicBezTo>
                    <a:cubicBezTo>
                      <a:pt x="152" y="4"/>
                      <a:pt x="147" y="0"/>
                      <a:pt x="142" y="0"/>
                    </a:cubicBezTo>
                    <a:close/>
                    <a:moveTo>
                      <a:pt x="88" y="153"/>
                    </a:moveTo>
                    <a:cubicBezTo>
                      <a:pt x="55" y="111"/>
                      <a:pt x="55" y="111"/>
                      <a:pt x="55" y="111"/>
                    </a:cubicBezTo>
                    <a:cubicBezTo>
                      <a:pt x="66" y="111"/>
                      <a:pt x="66" y="111"/>
                      <a:pt x="66" y="111"/>
                    </a:cubicBezTo>
                    <a:cubicBezTo>
                      <a:pt x="66" y="111"/>
                      <a:pt x="66" y="111"/>
                      <a:pt x="66" y="111"/>
                    </a:cubicBezTo>
                    <a:cubicBezTo>
                      <a:pt x="126" y="153"/>
                      <a:pt x="126" y="153"/>
                      <a:pt x="126" y="153"/>
                    </a:cubicBezTo>
                    <a:lnTo>
                      <a:pt x="88" y="153"/>
                    </a:lnTo>
                    <a:close/>
                    <a:moveTo>
                      <a:pt x="76" y="153"/>
                    </a:moveTo>
                    <a:cubicBezTo>
                      <a:pt x="43" y="153"/>
                      <a:pt x="43" y="153"/>
                      <a:pt x="43" y="153"/>
                    </a:cubicBezTo>
                    <a:cubicBezTo>
                      <a:pt x="28" y="119"/>
                      <a:pt x="28" y="119"/>
                      <a:pt x="28" y="119"/>
                    </a:cubicBezTo>
                    <a:cubicBezTo>
                      <a:pt x="33" y="116"/>
                      <a:pt x="38" y="113"/>
                      <a:pt x="43" y="112"/>
                    </a:cubicBezTo>
                    <a:lnTo>
                      <a:pt x="76" y="153"/>
                    </a:lnTo>
                    <a:close/>
                    <a:moveTo>
                      <a:pt x="77" y="39"/>
                    </a:moveTo>
                    <a:cubicBezTo>
                      <a:pt x="141" y="33"/>
                      <a:pt x="141" y="33"/>
                      <a:pt x="141" y="33"/>
                    </a:cubicBezTo>
                    <a:cubicBezTo>
                      <a:pt x="141" y="62"/>
                      <a:pt x="141" y="62"/>
                      <a:pt x="141" y="62"/>
                    </a:cubicBezTo>
                    <a:cubicBezTo>
                      <a:pt x="77" y="52"/>
                      <a:pt x="77" y="52"/>
                      <a:pt x="77" y="52"/>
                    </a:cubicBezTo>
                    <a:lnTo>
                      <a:pt x="77" y="39"/>
                    </a:lnTo>
                    <a:close/>
                    <a:moveTo>
                      <a:pt x="87" y="115"/>
                    </a:moveTo>
                    <a:cubicBezTo>
                      <a:pt x="141" y="124"/>
                      <a:pt x="141" y="124"/>
                      <a:pt x="141" y="124"/>
                    </a:cubicBezTo>
                    <a:cubicBezTo>
                      <a:pt x="141" y="153"/>
                      <a:pt x="141" y="153"/>
                      <a:pt x="141" y="153"/>
                    </a:cubicBezTo>
                    <a:lnTo>
                      <a:pt x="87" y="115"/>
                    </a:lnTo>
                    <a:close/>
                    <a:moveTo>
                      <a:pt x="77" y="105"/>
                    </a:moveTo>
                    <a:cubicBezTo>
                      <a:pt x="77" y="93"/>
                      <a:pt x="77" y="93"/>
                      <a:pt x="77" y="93"/>
                    </a:cubicBezTo>
                    <a:cubicBezTo>
                      <a:pt x="141" y="96"/>
                      <a:pt x="141" y="96"/>
                      <a:pt x="141" y="96"/>
                    </a:cubicBezTo>
                    <a:cubicBezTo>
                      <a:pt x="141" y="116"/>
                      <a:pt x="141" y="116"/>
                      <a:pt x="141" y="116"/>
                    </a:cubicBezTo>
                    <a:lnTo>
                      <a:pt x="77" y="105"/>
                    </a:lnTo>
                    <a:close/>
                    <a:moveTo>
                      <a:pt x="77" y="82"/>
                    </a:moveTo>
                    <a:cubicBezTo>
                      <a:pt x="77" y="62"/>
                      <a:pt x="77" y="62"/>
                      <a:pt x="77" y="62"/>
                    </a:cubicBezTo>
                    <a:cubicBezTo>
                      <a:pt x="141" y="73"/>
                      <a:pt x="141" y="73"/>
                      <a:pt x="141" y="73"/>
                    </a:cubicBezTo>
                    <a:cubicBezTo>
                      <a:pt x="141" y="85"/>
                      <a:pt x="141" y="85"/>
                      <a:pt x="141" y="85"/>
                    </a:cubicBezTo>
                    <a:lnTo>
                      <a:pt x="77" y="82"/>
                    </a:lnTo>
                    <a:close/>
                    <a:moveTo>
                      <a:pt x="141" y="11"/>
                    </a:moveTo>
                    <a:cubicBezTo>
                      <a:pt x="141" y="22"/>
                      <a:pt x="141" y="22"/>
                      <a:pt x="141" y="22"/>
                    </a:cubicBezTo>
                    <a:cubicBezTo>
                      <a:pt x="77" y="28"/>
                      <a:pt x="77" y="28"/>
                      <a:pt x="77" y="28"/>
                    </a:cubicBezTo>
                    <a:cubicBezTo>
                      <a:pt x="77" y="11"/>
                      <a:pt x="77" y="11"/>
                      <a:pt x="77" y="11"/>
                    </a:cubicBezTo>
                    <a:lnTo>
                      <a:pt x="141" y="11"/>
                    </a:lnTo>
                    <a:close/>
                    <a:moveTo>
                      <a:pt x="21" y="127"/>
                    </a:moveTo>
                    <a:cubicBezTo>
                      <a:pt x="33" y="153"/>
                      <a:pt x="33" y="153"/>
                      <a:pt x="33" y="153"/>
                    </a:cubicBezTo>
                    <a:cubicBezTo>
                      <a:pt x="12" y="153"/>
                      <a:pt x="12" y="153"/>
                      <a:pt x="12" y="153"/>
                    </a:cubicBezTo>
                    <a:cubicBezTo>
                      <a:pt x="13" y="143"/>
                      <a:pt x="16" y="134"/>
                      <a:pt x="21"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9">
                <a:extLst>
                  <a:ext uri="{FF2B5EF4-FFF2-40B4-BE49-F238E27FC236}">
                    <a16:creationId xmlns:a16="http://schemas.microsoft.com/office/drawing/2014/main" id="{FD886741-6258-4096-B5E8-794DDFA13372}"/>
                  </a:ext>
                </a:extLst>
              </p:cNvPr>
              <p:cNvSpPr>
                <a:spLocks/>
              </p:cNvSpPr>
              <p:nvPr/>
            </p:nvSpPr>
            <p:spPr bwMode="gray">
              <a:xfrm>
                <a:off x="3748088" y="2219325"/>
                <a:ext cx="101600" cy="87312"/>
              </a:xfrm>
              <a:custGeom>
                <a:avLst/>
                <a:gdLst>
                  <a:gd name="T0" fmla="*/ 5 w 27"/>
                  <a:gd name="T1" fmla="*/ 2 h 23"/>
                  <a:gd name="T2" fmla="*/ 9 w 27"/>
                  <a:gd name="T3" fmla="*/ 0 h 23"/>
                  <a:gd name="T4" fmla="*/ 25 w 27"/>
                  <a:gd name="T5" fmla="*/ 5 h 23"/>
                  <a:gd name="T6" fmla="*/ 27 w 27"/>
                  <a:gd name="T7" fmla="*/ 8 h 23"/>
                  <a:gd name="T8" fmla="*/ 24 w 27"/>
                  <a:gd name="T9" fmla="*/ 21 h 23"/>
                  <a:gd name="T10" fmla="*/ 20 w 27"/>
                  <a:gd name="T11" fmla="*/ 23 h 23"/>
                  <a:gd name="T12" fmla="*/ 2 w 27"/>
                  <a:gd name="T13" fmla="*/ 17 h 23"/>
                  <a:gd name="T14" fmla="*/ 0 w 27"/>
                  <a:gd name="T15" fmla="*/ 14 h 23"/>
                  <a:gd name="T16" fmla="*/ 5 w 2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3">
                    <a:moveTo>
                      <a:pt x="5" y="2"/>
                    </a:moveTo>
                    <a:cubicBezTo>
                      <a:pt x="6" y="0"/>
                      <a:pt x="7" y="0"/>
                      <a:pt x="9" y="0"/>
                    </a:cubicBezTo>
                    <a:cubicBezTo>
                      <a:pt x="25" y="5"/>
                      <a:pt x="25" y="5"/>
                      <a:pt x="25" y="5"/>
                    </a:cubicBezTo>
                    <a:cubicBezTo>
                      <a:pt x="26" y="5"/>
                      <a:pt x="27" y="7"/>
                      <a:pt x="27" y="8"/>
                    </a:cubicBezTo>
                    <a:cubicBezTo>
                      <a:pt x="24" y="21"/>
                      <a:pt x="24" y="21"/>
                      <a:pt x="24" y="21"/>
                    </a:cubicBezTo>
                    <a:cubicBezTo>
                      <a:pt x="23" y="23"/>
                      <a:pt x="22" y="23"/>
                      <a:pt x="20" y="23"/>
                    </a:cubicBezTo>
                    <a:cubicBezTo>
                      <a:pt x="2" y="17"/>
                      <a:pt x="2" y="17"/>
                      <a:pt x="2" y="17"/>
                    </a:cubicBezTo>
                    <a:cubicBezTo>
                      <a:pt x="1" y="17"/>
                      <a:pt x="0" y="15"/>
                      <a:pt x="0" y="14"/>
                    </a:cubicBez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0">
                <a:extLst>
                  <a:ext uri="{FF2B5EF4-FFF2-40B4-BE49-F238E27FC236}">
                    <a16:creationId xmlns:a16="http://schemas.microsoft.com/office/drawing/2014/main" id="{06844C90-ADFA-41CB-8C11-E59DC88A8E8B}"/>
                  </a:ext>
                </a:extLst>
              </p:cNvPr>
              <p:cNvSpPr>
                <a:spLocks noEditPoints="1"/>
              </p:cNvSpPr>
              <p:nvPr/>
            </p:nvSpPr>
            <p:spPr bwMode="gray">
              <a:xfrm>
                <a:off x="3789363" y="1423988"/>
                <a:ext cx="415925" cy="803275"/>
              </a:xfrm>
              <a:custGeom>
                <a:avLst/>
                <a:gdLst>
                  <a:gd name="T0" fmla="*/ 109 w 110"/>
                  <a:gd name="T1" fmla="*/ 34 h 212"/>
                  <a:gd name="T2" fmla="*/ 103 w 110"/>
                  <a:gd name="T3" fmla="*/ 25 h 212"/>
                  <a:gd name="T4" fmla="*/ 29 w 110"/>
                  <a:gd name="T5" fmla="*/ 2 h 212"/>
                  <a:gd name="T6" fmla="*/ 19 w 110"/>
                  <a:gd name="T7" fmla="*/ 6 h 212"/>
                  <a:gd name="T8" fmla="*/ 23 w 110"/>
                  <a:gd name="T9" fmla="*/ 17 h 212"/>
                  <a:gd name="T10" fmla="*/ 29 w 110"/>
                  <a:gd name="T11" fmla="*/ 20 h 212"/>
                  <a:gd name="T12" fmla="*/ 7 w 110"/>
                  <a:gd name="T13" fmla="*/ 93 h 212"/>
                  <a:gd name="T14" fmla="*/ 7 w 110"/>
                  <a:gd name="T15" fmla="*/ 98 h 212"/>
                  <a:gd name="T16" fmla="*/ 22 w 110"/>
                  <a:gd name="T17" fmla="*/ 133 h 212"/>
                  <a:gd name="T18" fmla="*/ 0 w 110"/>
                  <a:gd name="T19" fmla="*/ 207 h 212"/>
                  <a:gd name="T20" fmla="*/ 13 w 110"/>
                  <a:gd name="T21" fmla="*/ 212 h 212"/>
                  <a:gd name="T22" fmla="*/ 36 w 110"/>
                  <a:gd name="T23" fmla="*/ 137 h 212"/>
                  <a:gd name="T24" fmla="*/ 67 w 110"/>
                  <a:gd name="T25" fmla="*/ 117 h 212"/>
                  <a:gd name="T26" fmla="*/ 71 w 110"/>
                  <a:gd name="T27" fmla="*/ 112 h 212"/>
                  <a:gd name="T28" fmla="*/ 93 w 110"/>
                  <a:gd name="T29" fmla="*/ 39 h 212"/>
                  <a:gd name="T30" fmla="*/ 100 w 110"/>
                  <a:gd name="T31" fmla="*/ 41 h 212"/>
                  <a:gd name="T32" fmla="*/ 109 w 110"/>
                  <a:gd name="T33" fmla="*/ 34 h 212"/>
                  <a:gd name="T34" fmla="*/ 67 w 110"/>
                  <a:gd name="T35" fmla="*/ 72 h 212"/>
                  <a:gd name="T36" fmla="*/ 33 w 110"/>
                  <a:gd name="T37" fmla="*/ 62 h 212"/>
                  <a:gd name="T38" fmla="*/ 43 w 110"/>
                  <a:gd name="T39" fmla="*/ 27 h 212"/>
                  <a:gd name="T40" fmla="*/ 77 w 110"/>
                  <a:gd name="T41" fmla="*/ 37 h 212"/>
                  <a:gd name="T42" fmla="*/ 67 w 110"/>
                  <a:gd name="T43" fmla="*/ 72 h 212"/>
                  <a:gd name="T44" fmla="*/ 34 w 110"/>
                  <a:gd name="T45" fmla="*/ 120 h 212"/>
                  <a:gd name="T46" fmla="*/ 23 w 110"/>
                  <a:gd name="T47" fmla="*/ 95 h 212"/>
                  <a:gd name="T48" fmla="*/ 30 w 110"/>
                  <a:gd name="T49" fmla="*/ 72 h 212"/>
                  <a:gd name="T50" fmla="*/ 64 w 110"/>
                  <a:gd name="T51" fmla="*/ 82 h 212"/>
                  <a:gd name="T52" fmla="*/ 57 w 110"/>
                  <a:gd name="T53" fmla="*/ 105 h 212"/>
                  <a:gd name="T54" fmla="*/ 34 w 110"/>
                  <a:gd name="T55"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212">
                    <a:moveTo>
                      <a:pt x="109" y="34"/>
                    </a:moveTo>
                    <a:cubicBezTo>
                      <a:pt x="110" y="29"/>
                      <a:pt x="107" y="25"/>
                      <a:pt x="103" y="25"/>
                    </a:cubicBezTo>
                    <a:cubicBezTo>
                      <a:pt x="77" y="20"/>
                      <a:pt x="53" y="13"/>
                      <a:pt x="29" y="2"/>
                    </a:cubicBezTo>
                    <a:cubicBezTo>
                      <a:pt x="25" y="0"/>
                      <a:pt x="20" y="2"/>
                      <a:pt x="19" y="6"/>
                    </a:cubicBezTo>
                    <a:cubicBezTo>
                      <a:pt x="17" y="10"/>
                      <a:pt x="19" y="15"/>
                      <a:pt x="23" y="17"/>
                    </a:cubicBezTo>
                    <a:cubicBezTo>
                      <a:pt x="25" y="18"/>
                      <a:pt x="27" y="19"/>
                      <a:pt x="29" y="20"/>
                    </a:cubicBezTo>
                    <a:cubicBezTo>
                      <a:pt x="7" y="93"/>
                      <a:pt x="7" y="93"/>
                      <a:pt x="7" y="93"/>
                    </a:cubicBezTo>
                    <a:cubicBezTo>
                      <a:pt x="7" y="95"/>
                      <a:pt x="7" y="97"/>
                      <a:pt x="7" y="98"/>
                    </a:cubicBezTo>
                    <a:cubicBezTo>
                      <a:pt x="22" y="133"/>
                      <a:pt x="22" y="133"/>
                      <a:pt x="22" y="133"/>
                    </a:cubicBezTo>
                    <a:cubicBezTo>
                      <a:pt x="0" y="207"/>
                      <a:pt x="0" y="207"/>
                      <a:pt x="0" y="207"/>
                    </a:cubicBezTo>
                    <a:cubicBezTo>
                      <a:pt x="13" y="212"/>
                      <a:pt x="13" y="212"/>
                      <a:pt x="13" y="212"/>
                    </a:cubicBezTo>
                    <a:cubicBezTo>
                      <a:pt x="36" y="137"/>
                      <a:pt x="36" y="137"/>
                      <a:pt x="36" y="137"/>
                    </a:cubicBezTo>
                    <a:cubicBezTo>
                      <a:pt x="67" y="117"/>
                      <a:pt x="67" y="117"/>
                      <a:pt x="67" y="117"/>
                    </a:cubicBezTo>
                    <a:cubicBezTo>
                      <a:pt x="69" y="116"/>
                      <a:pt x="70" y="114"/>
                      <a:pt x="71" y="112"/>
                    </a:cubicBezTo>
                    <a:cubicBezTo>
                      <a:pt x="93" y="39"/>
                      <a:pt x="93" y="39"/>
                      <a:pt x="93" y="39"/>
                    </a:cubicBezTo>
                    <a:cubicBezTo>
                      <a:pt x="95" y="40"/>
                      <a:pt x="98" y="40"/>
                      <a:pt x="100" y="41"/>
                    </a:cubicBezTo>
                    <a:cubicBezTo>
                      <a:pt x="104" y="41"/>
                      <a:pt x="109" y="38"/>
                      <a:pt x="109" y="34"/>
                    </a:cubicBezTo>
                    <a:close/>
                    <a:moveTo>
                      <a:pt x="67" y="72"/>
                    </a:moveTo>
                    <a:cubicBezTo>
                      <a:pt x="33" y="62"/>
                      <a:pt x="33" y="62"/>
                      <a:pt x="33" y="62"/>
                    </a:cubicBezTo>
                    <a:cubicBezTo>
                      <a:pt x="43" y="27"/>
                      <a:pt x="43" y="27"/>
                      <a:pt x="43" y="27"/>
                    </a:cubicBezTo>
                    <a:cubicBezTo>
                      <a:pt x="77" y="37"/>
                      <a:pt x="77" y="37"/>
                      <a:pt x="77" y="37"/>
                    </a:cubicBezTo>
                    <a:lnTo>
                      <a:pt x="67" y="72"/>
                    </a:lnTo>
                    <a:close/>
                    <a:moveTo>
                      <a:pt x="34" y="120"/>
                    </a:moveTo>
                    <a:cubicBezTo>
                      <a:pt x="23" y="95"/>
                      <a:pt x="23" y="95"/>
                      <a:pt x="23" y="95"/>
                    </a:cubicBezTo>
                    <a:cubicBezTo>
                      <a:pt x="30" y="72"/>
                      <a:pt x="30" y="72"/>
                      <a:pt x="30" y="72"/>
                    </a:cubicBezTo>
                    <a:cubicBezTo>
                      <a:pt x="64" y="82"/>
                      <a:pt x="64" y="82"/>
                      <a:pt x="64" y="82"/>
                    </a:cubicBezTo>
                    <a:cubicBezTo>
                      <a:pt x="57" y="105"/>
                      <a:pt x="57" y="105"/>
                      <a:pt x="57" y="105"/>
                    </a:cubicBezTo>
                    <a:lnTo>
                      <a:pt x="34"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9" name="Freeform 11">
              <a:extLst>
                <a:ext uri="{FF2B5EF4-FFF2-40B4-BE49-F238E27FC236}">
                  <a16:creationId xmlns:a16="http://schemas.microsoft.com/office/drawing/2014/main" id="{8F0CD938-55FD-4FED-B8A9-D9DFDFFC625C}"/>
                </a:ext>
              </a:extLst>
            </p:cNvPr>
            <p:cNvSpPr>
              <a:spLocks noEditPoints="1"/>
            </p:cNvSpPr>
            <p:nvPr/>
          </p:nvSpPr>
          <p:spPr bwMode="gray">
            <a:xfrm>
              <a:off x="7348025" y="3879680"/>
              <a:ext cx="360538" cy="326718"/>
            </a:xfrm>
            <a:custGeom>
              <a:avLst/>
              <a:gdLst>
                <a:gd name="T0" fmla="*/ 243 w 251"/>
                <a:gd name="T1" fmla="*/ 35 h 227"/>
                <a:gd name="T2" fmla="*/ 206 w 251"/>
                <a:gd name="T3" fmla="*/ 2 h 227"/>
                <a:gd name="T4" fmla="*/ 187 w 251"/>
                <a:gd name="T5" fmla="*/ 0 h 227"/>
                <a:gd name="T6" fmla="*/ 146 w 251"/>
                <a:gd name="T7" fmla="*/ 12 h 227"/>
                <a:gd name="T8" fmla="*/ 125 w 251"/>
                <a:gd name="T9" fmla="*/ 33 h 227"/>
                <a:gd name="T10" fmla="*/ 105 w 251"/>
                <a:gd name="T11" fmla="*/ 12 h 227"/>
                <a:gd name="T12" fmla="*/ 64 w 251"/>
                <a:gd name="T13" fmla="*/ 0 h 227"/>
                <a:gd name="T14" fmla="*/ 45 w 251"/>
                <a:gd name="T15" fmla="*/ 2 h 227"/>
                <a:gd name="T16" fmla="*/ 8 w 251"/>
                <a:gd name="T17" fmla="*/ 35 h 227"/>
                <a:gd name="T18" fmla="*/ 3 w 251"/>
                <a:gd name="T19" fmla="*/ 76 h 227"/>
                <a:gd name="T20" fmla="*/ 3 w 251"/>
                <a:gd name="T21" fmla="*/ 81 h 227"/>
                <a:gd name="T22" fmla="*/ 3 w 251"/>
                <a:gd name="T23" fmla="*/ 81 h 227"/>
                <a:gd name="T24" fmla="*/ 125 w 251"/>
                <a:gd name="T25" fmla="*/ 227 h 227"/>
                <a:gd name="T26" fmla="*/ 248 w 251"/>
                <a:gd name="T27" fmla="*/ 81 h 227"/>
                <a:gd name="T28" fmla="*/ 248 w 251"/>
                <a:gd name="T29" fmla="*/ 81 h 227"/>
                <a:gd name="T30" fmla="*/ 248 w 251"/>
                <a:gd name="T31" fmla="*/ 76 h 227"/>
                <a:gd name="T32" fmla="*/ 243 w 251"/>
                <a:gd name="T33" fmla="*/ 35 h 227"/>
                <a:gd name="T34" fmla="*/ 204 w 251"/>
                <a:gd name="T35" fmla="*/ 120 h 227"/>
                <a:gd name="T36" fmla="*/ 167 w 251"/>
                <a:gd name="T37" fmla="*/ 120 h 227"/>
                <a:gd name="T38" fmla="*/ 161 w 251"/>
                <a:gd name="T39" fmla="*/ 116 h 227"/>
                <a:gd name="T40" fmla="*/ 149 w 251"/>
                <a:gd name="T41" fmla="*/ 91 h 227"/>
                <a:gd name="T42" fmla="*/ 128 w 251"/>
                <a:gd name="T43" fmla="*/ 144 h 227"/>
                <a:gd name="T44" fmla="*/ 122 w 251"/>
                <a:gd name="T45" fmla="*/ 148 h 227"/>
                <a:gd name="T46" fmla="*/ 122 w 251"/>
                <a:gd name="T47" fmla="*/ 148 h 227"/>
                <a:gd name="T48" fmla="*/ 115 w 251"/>
                <a:gd name="T49" fmla="*/ 144 h 227"/>
                <a:gd name="T50" fmla="*/ 94 w 251"/>
                <a:gd name="T51" fmla="*/ 81 h 227"/>
                <a:gd name="T52" fmla="*/ 81 w 251"/>
                <a:gd name="T53" fmla="*/ 115 h 227"/>
                <a:gd name="T54" fmla="*/ 74 w 251"/>
                <a:gd name="T55" fmla="*/ 120 h 227"/>
                <a:gd name="T56" fmla="*/ 47 w 251"/>
                <a:gd name="T57" fmla="*/ 120 h 227"/>
                <a:gd name="T58" fmla="*/ 40 w 251"/>
                <a:gd name="T59" fmla="*/ 113 h 227"/>
                <a:gd name="T60" fmla="*/ 47 w 251"/>
                <a:gd name="T61" fmla="*/ 106 h 227"/>
                <a:gd name="T62" fmla="*/ 70 w 251"/>
                <a:gd name="T63" fmla="*/ 106 h 227"/>
                <a:gd name="T64" fmla="*/ 88 w 251"/>
                <a:gd name="T65" fmla="*/ 58 h 227"/>
                <a:gd name="T66" fmla="*/ 95 w 251"/>
                <a:gd name="T67" fmla="*/ 54 h 227"/>
                <a:gd name="T68" fmla="*/ 101 w 251"/>
                <a:gd name="T69" fmla="*/ 59 h 227"/>
                <a:gd name="T70" fmla="*/ 122 w 251"/>
                <a:gd name="T71" fmla="*/ 121 h 227"/>
                <a:gd name="T72" fmla="*/ 142 w 251"/>
                <a:gd name="T73" fmla="*/ 71 h 227"/>
                <a:gd name="T74" fmla="*/ 148 w 251"/>
                <a:gd name="T75" fmla="*/ 67 h 227"/>
                <a:gd name="T76" fmla="*/ 155 w 251"/>
                <a:gd name="T77" fmla="*/ 71 h 227"/>
                <a:gd name="T78" fmla="*/ 171 w 251"/>
                <a:gd name="T79" fmla="*/ 106 h 227"/>
                <a:gd name="T80" fmla="*/ 204 w 251"/>
                <a:gd name="T81" fmla="*/ 106 h 227"/>
                <a:gd name="T82" fmla="*/ 211 w 251"/>
                <a:gd name="T83" fmla="*/ 113 h 227"/>
                <a:gd name="T84" fmla="*/ 204 w 251"/>
                <a:gd name="T85"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 h="227">
                  <a:moveTo>
                    <a:pt x="243" y="35"/>
                  </a:moveTo>
                  <a:cubicBezTo>
                    <a:pt x="236" y="18"/>
                    <a:pt x="223" y="6"/>
                    <a:pt x="206" y="2"/>
                  </a:cubicBezTo>
                  <a:cubicBezTo>
                    <a:pt x="200" y="1"/>
                    <a:pt x="193" y="0"/>
                    <a:pt x="187" y="0"/>
                  </a:cubicBezTo>
                  <a:cubicBezTo>
                    <a:pt x="172" y="0"/>
                    <a:pt x="158" y="4"/>
                    <a:pt x="146" y="12"/>
                  </a:cubicBezTo>
                  <a:cubicBezTo>
                    <a:pt x="137" y="18"/>
                    <a:pt x="130" y="25"/>
                    <a:pt x="125" y="33"/>
                  </a:cubicBezTo>
                  <a:cubicBezTo>
                    <a:pt x="121" y="25"/>
                    <a:pt x="114" y="18"/>
                    <a:pt x="105" y="12"/>
                  </a:cubicBezTo>
                  <a:cubicBezTo>
                    <a:pt x="93" y="4"/>
                    <a:pt x="79" y="0"/>
                    <a:pt x="64" y="0"/>
                  </a:cubicBezTo>
                  <a:cubicBezTo>
                    <a:pt x="58" y="0"/>
                    <a:pt x="51" y="1"/>
                    <a:pt x="45" y="2"/>
                  </a:cubicBezTo>
                  <a:cubicBezTo>
                    <a:pt x="28" y="6"/>
                    <a:pt x="15" y="18"/>
                    <a:pt x="8" y="35"/>
                  </a:cubicBezTo>
                  <a:cubicBezTo>
                    <a:pt x="2" y="48"/>
                    <a:pt x="0" y="63"/>
                    <a:pt x="3" y="76"/>
                  </a:cubicBezTo>
                  <a:cubicBezTo>
                    <a:pt x="3" y="81"/>
                    <a:pt x="3" y="81"/>
                    <a:pt x="3" y="81"/>
                  </a:cubicBezTo>
                  <a:cubicBezTo>
                    <a:pt x="3" y="81"/>
                    <a:pt x="3" y="81"/>
                    <a:pt x="3" y="81"/>
                  </a:cubicBezTo>
                  <a:cubicBezTo>
                    <a:pt x="16" y="141"/>
                    <a:pt x="125" y="227"/>
                    <a:pt x="125" y="227"/>
                  </a:cubicBezTo>
                  <a:cubicBezTo>
                    <a:pt x="125" y="227"/>
                    <a:pt x="235" y="141"/>
                    <a:pt x="248" y="81"/>
                  </a:cubicBezTo>
                  <a:cubicBezTo>
                    <a:pt x="248" y="81"/>
                    <a:pt x="248" y="81"/>
                    <a:pt x="248" y="81"/>
                  </a:cubicBezTo>
                  <a:cubicBezTo>
                    <a:pt x="248" y="76"/>
                    <a:pt x="248" y="76"/>
                    <a:pt x="248" y="76"/>
                  </a:cubicBezTo>
                  <a:cubicBezTo>
                    <a:pt x="251" y="63"/>
                    <a:pt x="249" y="48"/>
                    <a:pt x="243" y="35"/>
                  </a:cubicBezTo>
                  <a:close/>
                  <a:moveTo>
                    <a:pt x="204" y="120"/>
                  </a:moveTo>
                  <a:cubicBezTo>
                    <a:pt x="167" y="120"/>
                    <a:pt x="167" y="120"/>
                    <a:pt x="167" y="120"/>
                  </a:cubicBezTo>
                  <a:cubicBezTo>
                    <a:pt x="164" y="120"/>
                    <a:pt x="162" y="118"/>
                    <a:pt x="161" y="116"/>
                  </a:cubicBezTo>
                  <a:cubicBezTo>
                    <a:pt x="149" y="91"/>
                    <a:pt x="149" y="91"/>
                    <a:pt x="149" y="91"/>
                  </a:cubicBezTo>
                  <a:cubicBezTo>
                    <a:pt x="128" y="144"/>
                    <a:pt x="128" y="144"/>
                    <a:pt x="128" y="144"/>
                  </a:cubicBezTo>
                  <a:cubicBezTo>
                    <a:pt x="127" y="147"/>
                    <a:pt x="125" y="148"/>
                    <a:pt x="122" y="148"/>
                  </a:cubicBezTo>
                  <a:cubicBezTo>
                    <a:pt x="122" y="148"/>
                    <a:pt x="122" y="148"/>
                    <a:pt x="122" y="148"/>
                  </a:cubicBezTo>
                  <a:cubicBezTo>
                    <a:pt x="119" y="148"/>
                    <a:pt x="116" y="146"/>
                    <a:pt x="115" y="144"/>
                  </a:cubicBezTo>
                  <a:cubicBezTo>
                    <a:pt x="94" y="81"/>
                    <a:pt x="94" y="81"/>
                    <a:pt x="94" y="81"/>
                  </a:cubicBezTo>
                  <a:cubicBezTo>
                    <a:pt x="81" y="115"/>
                    <a:pt x="81" y="115"/>
                    <a:pt x="81" y="115"/>
                  </a:cubicBezTo>
                  <a:cubicBezTo>
                    <a:pt x="80" y="118"/>
                    <a:pt x="77" y="120"/>
                    <a:pt x="74" y="120"/>
                  </a:cubicBezTo>
                  <a:cubicBezTo>
                    <a:pt x="47" y="120"/>
                    <a:pt x="47" y="120"/>
                    <a:pt x="47" y="120"/>
                  </a:cubicBezTo>
                  <a:cubicBezTo>
                    <a:pt x="43" y="120"/>
                    <a:pt x="40" y="117"/>
                    <a:pt x="40" y="113"/>
                  </a:cubicBezTo>
                  <a:cubicBezTo>
                    <a:pt x="40" y="109"/>
                    <a:pt x="43" y="106"/>
                    <a:pt x="47" y="106"/>
                  </a:cubicBezTo>
                  <a:cubicBezTo>
                    <a:pt x="70" y="106"/>
                    <a:pt x="70" y="106"/>
                    <a:pt x="70" y="106"/>
                  </a:cubicBezTo>
                  <a:cubicBezTo>
                    <a:pt x="88" y="58"/>
                    <a:pt x="88" y="58"/>
                    <a:pt x="88" y="58"/>
                  </a:cubicBezTo>
                  <a:cubicBezTo>
                    <a:pt x="89" y="56"/>
                    <a:pt x="92" y="54"/>
                    <a:pt x="95" y="54"/>
                  </a:cubicBezTo>
                  <a:cubicBezTo>
                    <a:pt x="97" y="54"/>
                    <a:pt x="100" y="56"/>
                    <a:pt x="101" y="59"/>
                  </a:cubicBezTo>
                  <a:cubicBezTo>
                    <a:pt x="122" y="121"/>
                    <a:pt x="122" y="121"/>
                    <a:pt x="122" y="121"/>
                  </a:cubicBezTo>
                  <a:cubicBezTo>
                    <a:pt x="142" y="71"/>
                    <a:pt x="142" y="71"/>
                    <a:pt x="142" y="71"/>
                  </a:cubicBezTo>
                  <a:cubicBezTo>
                    <a:pt x="143" y="69"/>
                    <a:pt x="145" y="67"/>
                    <a:pt x="148" y="67"/>
                  </a:cubicBezTo>
                  <a:cubicBezTo>
                    <a:pt x="151" y="67"/>
                    <a:pt x="153" y="68"/>
                    <a:pt x="155" y="71"/>
                  </a:cubicBezTo>
                  <a:cubicBezTo>
                    <a:pt x="171" y="106"/>
                    <a:pt x="171" y="106"/>
                    <a:pt x="171" y="106"/>
                  </a:cubicBezTo>
                  <a:cubicBezTo>
                    <a:pt x="204" y="106"/>
                    <a:pt x="204" y="106"/>
                    <a:pt x="204" y="106"/>
                  </a:cubicBezTo>
                  <a:cubicBezTo>
                    <a:pt x="208" y="106"/>
                    <a:pt x="211" y="109"/>
                    <a:pt x="211" y="113"/>
                  </a:cubicBezTo>
                  <a:cubicBezTo>
                    <a:pt x="211" y="117"/>
                    <a:pt x="208" y="120"/>
                    <a:pt x="204" y="120"/>
                  </a:cubicBez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401681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3389BF-BA6F-4A8C-A5BD-04EF09348BD3}" type="slidenum">
              <a:rPr kumimoji="1" lang="ja-JP" altLang="en-US" smtClean="0"/>
              <a:pPr/>
              <a:t>6</a:t>
            </a:fld>
            <a:endParaRPr kumimoji="1" lang="ja-JP" altLang="en-US" dirty="0"/>
          </a:p>
        </p:txBody>
      </p:sp>
      <p:sp>
        <p:nvSpPr>
          <p:cNvPr id="3" name="正方形/長方形 2"/>
          <p:cNvSpPr/>
          <p:nvPr/>
        </p:nvSpPr>
        <p:spPr bwMode="gray">
          <a:xfrm>
            <a:off x="0" y="1"/>
            <a:ext cx="7129463" cy="304800"/>
          </a:xfrm>
          <a:prstGeom prst="rect">
            <a:avLst/>
          </a:prstGeom>
          <a:pattFill prst="dkUpDiag">
            <a:fgClr>
              <a:schemeClr val="accent1"/>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bwMode="gray">
          <a:xfrm>
            <a:off x="559599" y="535506"/>
            <a:ext cx="2261838" cy="307777"/>
          </a:xfrm>
          <a:prstGeom prst="rect">
            <a:avLst/>
          </a:prstGeom>
          <a:noFill/>
        </p:spPr>
        <p:txBody>
          <a:bodyPr wrap="none" lIns="0" tIns="0" rIns="0" bIns="0" rtlCol="0">
            <a:spAutoFit/>
          </a:bodyPr>
          <a:lstStyle/>
          <a:p>
            <a:r>
              <a:rPr kumimoji="1" lang="ja-JP" altLang="en-US" sz="2000" b="1" dirty="0" smtClean="0">
                <a:solidFill>
                  <a:schemeClr val="accent5">
                    <a:lumMod val="50000"/>
                  </a:schemeClr>
                </a:solidFill>
              </a:rPr>
              <a:t>ケガ補償</a:t>
            </a:r>
            <a:r>
              <a:rPr kumimoji="1" lang="ja-JP" altLang="en-US" sz="1400" b="1" dirty="0" smtClean="0">
                <a:solidFill>
                  <a:schemeClr val="accent5">
                    <a:lumMod val="50000"/>
                  </a:schemeClr>
                </a:solidFill>
              </a:rPr>
              <a:t>コース＜</a:t>
            </a:r>
            <a:r>
              <a:rPr kumimoji="1" lang="ja-JP" altLang="en-US" sz="1400" b="1" dirty="0">
                <a:solidFill>
                  <a:schemeClr val="accent5">
                    <a:lumMod val="50000"/>
                  </a:schemeClr>
                </a:solidFill>
              </a:rPr>
              <a:t>本</a:t>
            </a:r>
            <a:r>
              <a:rPr kumimoji="1" lang="ja-JP" altLang="en-US" sz="1400" b="1" dirty="0" smtClean="0">
                <a:solidFill>
                  <a:schemeClr val="accent5">
                    <a:lumMod val="50000"/>
                  </a:schemeClr>
                </a:solidFill>
              </a:rPr>
              <a:t>人型＞</a:t>
            </a:r>
            <a:endParaRPr kumimoji="1" lang="ja-JP" altLang="en-US" sz="1400" b="1" dirty="0">
              <a:solidFill>
                <a:schemeClr val="accent5">
                  <a:lumMod val="50000"/>
                </a:schemeClr>
              </a:solidFill>
            </a:endParaRPr>
          </a:p>
        </p:txBody>
      </p:sp>
      <p:sp>
        <p:nvSpPr>
          <p:cNvPr id="9" name="テキスト ボックス 8"/>
          <p:cNvSpPr txBox="1"/>
          <p:nvPr/>
        </p:nvSpPr>
        <p:spPr bwMode="gray">
          <a:xfrm>
            <a:off x="2729166" y="548619"/>
            <a:ext cx="2686954" cy="307777"/>
          </a:xfrm>
          <a:prstGeom prst="rect">
            <a:avLst/>
          </a:prstGeom>
          <a:noFill/>
        </p:spPr>
        <p:txBody>
          <a:bodyPr wrap="none" rtlCol="0">
            <a:spAutoFit/>
          </a:bodyPr>
          <a:lstStyle/>
          <a:p>
            <a:r>
              <a:rPr kumimoji="1" lang="ja-JP" altLang="en-US" sz="1050" dirty="0" smtClean="0"/>
              <a:t>交通事故や日常生活での</a:t>
            </a:r>
            <a:r>
              <a:rPr kumimoji="1" lang="ja-JP" altLang="en-US" sz="1400" b="1" dirty="0" smtClean="0"/>
              <a:t>ケガ</a:t>
            </a:r>
            <a:r>
              <a:rPr kumimoji="1" lang="ja-JP" altLang="en-US" sz="1050" dirty="0" smtClean="0"/>
              <a:t>に備えたい方</a:t>
            </a:r>
            <a:endParaRPr kumimoji="1" lang="ja-JP" altLang="en-US" sz="1050" dirty="0"/>
          </a:p>
        </p:txBody>
      </p:sp>
      <p:graphicFrame>
        <p:nvGraphicFramePr>
          <p:cNvPr id="10" name="表 9"/>
          <p:cNvGraphicFramePr>
            <a:graphicFrameLocks noGrp="1"/>
          </p:cNvGraphicFramePr>
          <p:nvPr>
            <p:extLst>
              <p:ext uri="{D42A27DB-BD31-4B8C-83A1-F6EECF244321}">
                <p14:modId xmlns:p14="http://schemas.microsoft.com/office/powerpoint/2010/main" val="1244676998"/>
              </p:ext>
            </p:extLst>
          </p:nvPr>
        </p:nvGraphicFramePr>
        <p:xfrm>
          <a:off x="335637" y="922787"/>
          <a:ext cx="6649365" cy="3115620"/>
        </p:xfrm>
        <a:graphic>
          <a:graphicData uri="http://schemas.openxmlformats.org/drawingml/2006/table">
            <a:tbl>
              <a:tblPr>
                <a:tableStyleId>{616DA210-FB5B-4158-B5E0-FEB733F419BA}</a:tableStyleId>
              </a:tblPr>
              <a:tblGrid>
                <a:gridCol w="515263">
                  <a:extLst>
                    <a:ext uri="{9D8B030D-6E8A-4147-A177-3AD203B41FA5}">
                      <a16:colId xmlns:a16="http://schemas.microsoft.com/office/drawing/2014/main" val="2490859958"/>
                    </a:ext>
                  </a:extLst>
                </a:gridCol>
                <a:gridCol w="2600960">
                  <a:extLst>
                    <a:ext uri="{9D8B030D-6E8A-4147-A177-3AD203B41FA5}">
                      <a16:colId xmlns:a16="http://schemas.microsoft.com/office/drawing/2014/main" val="3796485049"/>
                    </a:ext>
                  </a:extLst>
                </a:gridCol>
                <a:gridCol w="1766571">
                  <a:extLst>
                    <a:ext uri="{9D8B030D-6E8A-4147-A177-3AD203B41FA5}">
                      <a16:colId xmlns:a16="http://schemas.microsoft.com/office/drawing/2014/main" val="2735941729"/>
                    </a:ext>
                  </a:extLst>
                </a:gridCol>
                <a:gridCol w="1766571">
                  <a:extLst>
                    <a:ext uri="{9D8B030D-6E8A-4147-A177-3AD203B41FA5}">
                      <a16:colId xmlns:a16="http://schemas.microsoft.com/office/drawing/2014/main" val="889982653"/>
                    </a:ext>
                  </a:extLst>
                </a:gridCol>
              </a:tblGrid>
              <a:tr h="241022">
                <a:tc gridSpan="2">
                  <a:txBody>
                    <a:bodyPr/>
                    <a:lstStyle/>
                    <a:p>
                      <a:pPr algn="ctr"/>
                      <a:r>
                        <a:rPr kumimoji="1" lang="ja-JP" altLang="en-US" sz="1050" b="1" dirty="0" smtClean="0"/>
                        <a:t>保険金額と保険料　</a:t>
                      </a:r>
                      <a:r>
                        <a:rPr kumimoji="1" lang="en-US" altLang="ja-JP" sz="1050" b="1" dirty="0" smtClean="0"/>
                        <a:t>【1</a:t>
                      </a:r>
                      <a:r>
                        <a:rPr kumimoji="1" lang="ja-JP" altLang="en-US" sz="1050" b="1" dirty="0" smtClean="0"/>
                        <a:t>口あたり</a:t>
                      </a:r>
                      <a:r>
                        <a:rPr kumimoji="1" lang="en-US" altLang="ja-JP" sz="1050" b="1" dirty="0" smtClean="0"/>
                        <a:t>】</a:t>
                      </a:r>
                      <a:endParaRPr kumimoji="1" lang="ja-JP" altLang="en-US" sz="1050" b="1" dirty="0"/>
                    </a:p>
                  </a:txBody>
                  <a:tcPr anchor="ctr"/>
                </a:tc>
                <a:tc hMerge="1">
                  <a:txBody>
                    <a:bodyPr/>
                    <a:lstStyle/>
                    <a:p>
                      <a:pPr algn="l"/>
                      <a:endParaRPr kumimoji="1" lang="ja-JP" altLang="en-US" sz="900" dirty="0"/>
                    </a:p>
                  </a:txBody>
                  <a:tcPr anchor="ctr"/>
                </a:tc>
                <a:tc>
                  <a:txBody>
                    <a:bodyPr/>
                    <a:lstStyle/>
                    <a:p>
                      <a:pPr algn="ctr"/>
                      <a:r>
                        <a:rPr kumimoji="1" lang="en-US" altLang="ja-JP" sz="1000" b="1" dirty="0" smtClean="0">
                          <a:solidFill>
                            <a:schemeClr val="bg1"/>
                          </a:solidFill>
                        </a:rPr>
                        <a:t>B5</a:t>
                      </a:r>
                      <a:endParaRPr kumimoji="1" lang="ja-JP" altLang="en-US" sz="1000" b="1" dirty="0">
                        <a:solidFill>
                          <a:schemeClr val="bg1"/>
                        </a:solidFill>
                      </a:endParaRPr>
                    </a:p>
                  </a:txBody>
                  <a:tcPr anchor="ctr">
                    <a:solidFill>
                      <a:schemeClr val="accent5">
                        <a:lumMod val="50000"/>
                      </a:schemeClr>
                    </a:solidFill>
                  </a:tcPr>
                </a:tc>
                <a:tc>
                  <a:txBody>
                    <a:bodyPr/>
                    <a:lstStyle/>
                    <a:p>
                      <a:pPr algn="ctr"/>
                      <a:r>
                        <a:rPr kumimoji="1" lang="en-US" altLang="ja-JP" sz="1000" b="1" dirty="0" smtClean="0">
                          <a:solidFill>
                            <a:schemeClr val="bg1"/>
                          </a:solidFill>
                        </a:rPr>
                        <a:t>B6</a:t>
                      </a:r>
                      <a:endParaRPr kumimoji="1" lang="ja-JP" altLang="en-US" sz="1000" b="1" dirty="0">
                        <a:solidFill>
                          <a:schemeClr val="bg1"/>
                        </a:solidFill>
                      </a:endParaRPr>
                    </a:p>
                  </a:txBody>
                  <a:tcPr anchor="ctr">
                    <a:solidFill>
                      <a:schemeClr val="accent5">
                        <a:lumMod val="50000"/>
                      </a:schemeClr>
                    </a:solidFill>
                  </a:tcPr>
                </a:tc>
                <a:extLst>
                  <a:ext uri="{0D108BD9-81ED-4DB2-BD59-A6C34878D82A}">
                    <a16:rowId xmlns:a16="http://schemas.microsoft.com/office/drawing/2014/main" val="1251695021"/>
                  </a:ext>
                </a:extLst>
              </a:tr>
              <a:tr h="0">
                <a:tc rowSpan="4">
                  <a:txBody>
                    <a:bodyPr/>
                    <a:lstStyle/>
                    <a:p>
                      <a:pPr algn="ctr"/>
                      <a:r>
                        <a:rPr kumimoji="1" lang="ja-JP" altLang="en-US" sz="1000" b="1" dirty="0" smtClean="0">
                          <a:solidFill>
                            <a:schemeClr val="bg1"/>
                          </a:solidFill>
                        </a:rPr>
                        <a:t>ケガ</a:t>
                      </a:r>
                      <a:endParaRPr kumimoji="1" lang="ja-JP" altLang="en-US" sz="1000" b="1" dirty="0">
                        <a:solidFill>
                          <a:schemeClr val="bg1"/>
                        </a:solidFill>
                      </a:endParaRPr>
                    </a:p>
                  </a:txBody>
                  <a:tcPr anchor="ctr">
                    <a:solidFill>
                      <a:srgbClr val="6699FF"/>
                    </a:solidFill>
                  </a:tcPr>
                </a:tc>
                <a:tc>
                  <a:txBody>
                    <a:bodyPr/>
                    <a:lstStyle/>
                    <a:p>
                      <a:pPr algn="l"/>
                      <a:r>
                        <a:rPr kumimoji="1" lang="ja-JP" altLang="en-US" sz="1000" b="1" dirty="0" smtClean="0"/>
                        <a:t>傷害死亡・後遺障害保険金額</a:t>
                      </a:r>
                      <a:endParaRPr kumimoji="1" lang="ja-JP" altLang="en-US" sz="1000" b="1" dirty="0"/>
                    </a:p>
                  </a:txBody>
                  <a:tcPr anchor="ctr">
                    <a:lnB w="6350" cap="flat" cmpd="sng" algn="ctr">
                      <a:solidFill>
                        <a:schemeClr val="tx1"/>
                      </a:solidFill>
                      <a:prstDash val="sysDot"/>
                      <a:round/>
                      <a:headEnd type="none" w="med" len="med"/>
                      <a:tailEnd type="none" w="med" len="med"/>
                    </a:lnB>
                    <a:noFill/>
                  </a:tcPr>
                </a:tc>
                <a:tc>
                  <a:txBody>
                    <a:bodyPr/>
                    <a:lstStyle/>
                    <a:p>
                      <a:pPr algn="l">
                        <a:tabLst>
                          <a:tab pos="1092200" algn="r"/>
                        </a:tabLst>
                      </a:pPr>
                      <a:r>
                        <a:rPr kumimoji="1" lang="en-US" altLang="ja-JP" sz="1400" b="1" dirty="0" smtClean="0"/>
                        <a:t>	100</a:t>
                      </a:r>
                      <a:r>
                        <a:rPr kumimoji="1" lang="ja-JP" altLang="en-US" sz="900" dirty="0" smtClean="0"/>
                        <a:t>万円</a:t>
                      </a:r>
                      <a:endParaRPr kumimoji="1" lang="ja-JP" altLang="en-US" sz="900" dirty="0"/>
                    </a:p>
                  </a:txBody>
                  <a:tcPr anchor="ctr">
                    <a:lnB w="6350" cap="flat" cmpd="sng" algn="ctr">
                      <a:solidFill>
                        <a:schemeClr val="tx1"/>
                      </a:solidFill>
                      <a:prstDash val="sysDot"/>
                      <a:round/>
                      <a:headEnd type="none" w="med" len="med"/>
                      <a:tailEnd type="none" w="med" len="med"/>
                    </a:lnB>
                  </a:tcPr>
                </a:tc>
                <a:tc>
                  <a:txBody>
                    <a:bodyPr/>
                    <a:lstStyle/>
                    <a:p>
                      <a:pPr algn="l">
                        <a:tabLst>
                          <a:tab pos="1104900" algn="r"/>
                        </a:tabLst>
                      </a:pPr>
                      <a:r>
                        <a:rPr kumimoji="1" lang="en-US" altLang="ja-JP" sz="1400" b="1" dirty="0" smtClean="0"/>
                        <a:t>	200</a:t>
                      </a:r>
                      <a:r>
                        <a:rPr kumimoji="1" lang="ja-JP" altLang="en-US" sz="900" dirty="0" smtClean="0"/>
                        <a:t>万円</a:t>
                      </a:r>
                      <a:endParaRPr kumimoji="1" lang="ja-JP" altLang="en-US" sz="900" dirty="0"/>
                    </a:p>
                  </a:txBody>
                  <a:tcPr anchor="ctr">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6103306"/>
                  </a:ext>
                </a:extLst>
              </a:tr>
              <a:tr h="0">
                <a:tc vMerge="1">
                  <a:txBody>
                    <a:bodyPr/>
                    <a:lstStyle/>
                    <a:p>
                      <a:pPr algn="l"/>
                      <a:endParaRPr kumimoji="1" lang="ja-JP" altLang="en-US" sz="900" dirty="0"/>
                    </a:p>
                  </a:txBody>
                  <a:tcPr anchor="ctr"/>
                </a:tc>
                <a:tc>
                  <a:txBody>
                    <a:bodyPr/>
                    <a:lstStyle/>
                    <a:p>
                      <a:pPr algn="l"/>
                      <a:r>
                        <a:rPr kumimoji="1" lang="ja-JP" altLang="en-US" sz="1000" b="1" dirty="0" smtClean="0"/>
                        <a:t>傷害入院保険金日額</a:t>
                      </a:r>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l">
                        <a:tabLst>
                          <a:tab pos="1098550" algn="r"/>
                        </a:tabLst>
                      </a:pPr>
                      <a:r>
                        <a:rPr kumimoji="1" lang="en-US" altLang="ja-JP" sz="1400" b="1" dirty="0" smtClean="0"/>
                        <a:t>	1,000</a:t>
                      </a:r>
                      <a:r>
                        <a:rPr kumimoji="1" lang="ja-JP" altLang="en-US" sz="900" dirty="0" smtClean="0"/>
                        <a:t>円</a:t>
                      </a:r>
                      <a:endParaRPr kumimoji="1" lang="ja-JP" altLang="en-US" sz="900"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l">
                        <a:tabLst>
                          <a:tab pos="1098550" algn="r"/>
                        </a:tabLst>
                      </a:pPr>
                      <a:r>
                        <a:rPr kumimoji="1" lang="en-US" altLang="ja-JP" sz="1400" b="1" dirty="0" smtClean="0"/>
                        <a:t>	2,300</a:t>
                      </a:r>
                      <a:r>
                        <a:rPr kumimoji="1" lang="ja-JP" altLang="en-US" sz="900" dirty="0" smtClean="0"/>
                        <a:t>円</a:t>
                      </a:r>
                      <a:endParaRPr kumimoji="1" lang="ja-JP" altLang="en-US" sz="900"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40780906"/>
                  </a:ext>
                </a:extLst>
              </a:tr>
              <a:tr h="324000">
                <a:tc vMerge="1">
                  <a:txBody>
                    <a:bodyPr/>
                    <a:lstStyle/>
                    <a:p>
                      <a:pPr algn="l"/>
                      <a:endParaRPr kumimoji="1" lang="ja-JP" altLang="en-US" sz="900" dirty="0"/>
                    </a:p>
                  </a:txBody>
                  <a:tcPr anchor="ctr"/>
                </a:tc>
                <a:tc>
                  <a:txBody>
                    <a:bodyPr/>
                    <a:lstStyle/>
                    <a:p>
                      <a:pPr algn="l"/>
                      <a:r>
                        <a:rPr kumimoji="1" lang="ja-JP" altLang="en-US" sz="1000" b="1" dirty="0" smtClean="0"/>
                        <a:t>傷害手術保険金</a:t>
                      </a:r>
                      <a:endParaRPr kumimoji="1" lang="ja-JP" altLang="en-US" sz="10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gridSpan="2">
                  <a:txBody>
                    <a:bodyPr/>
                    <a:lstStyle/>
                    <a:p>
                      <a:pPr marL="361950" indent="0" algn="l">
                        <a:tabLst>
                          <a:tab pos="1270000" algn="l"/>
                        </a:tabLst>
                      </a:pPr>
                      <a:r>
                        <a:rPr kumimoji="1" lang="ja-JP" altLang="en-US" sz="900" dirty="0" smtClean="0"/>
                        <a:t>入院中の手術</a:t>
                      </a:r>
                      <a:r>
                        <a:rPr kumimoji="1" lang="en-US" altLang="ja-JP" sz="900" dirty="0" smtClean="0"/>
                        <a:t>	</a:t>
                      </a:r>
                      <a:r>
                        <a:rPr kumimoji="1" lang="ja-JP" altLang="en-US" sz="900" dirty="0" smtClean="0"/>
                        <a:t>：傷害入院保険金日額</a:t>
                      </a:r>
                      <a:r>
                        <a:rPr kumimoji="1" lang="en-US" altLang="ja-JP" sz="900" dirty="0" smtClean="0"/>
                        <a:t>×</a:t>
                      </a:r>
                      <a:r>
                        <a:rPr kumimoji="1" lang="en-US" altLang="ja-JP" sz="900" b="1" dirty="0" smtClean="0"/>
                        <a:t>10</a:t>
                      </a:r>
                    </a:p>
                    <a:p>
                      <a:pPr marL="361950" indent="0" algn="l">
                        <a:tabLst>
                          <a:tab pos="1270000" algn="l"/>
                        </a:tabLst>
                      </a:pPr>
                      <a:r>
                        <a:rPr kumimoji="1" lang="ja-JP" altLang="en-US" sz="900" dirty="0" smtClean="0"/>
                        <a:t>入院中以外の手術</a:t>
                      </a:r>
                      <a:r>
                        <a:rPr kumimoji="1" lang="en-US" altLang="ja-JP" sz="900" dirty="0" smtClean="0"/>
                        <a:t>	</a:t>
                      </a:r>
                      <a:r>
                        <a:rPr kumimoji="1" lang="ja-JP" altLang="en-US" sz="900" dirty="0" smtClean="0"/>
                        <a:t>：傷害入院保険金日額</a:t>
                      </a:r>
                      <a:r>
                        <a:rPr kumimoji="1" lang="en-US" altLang="ja-JP" sz="900" dirty="0" smtClean="0"/>
                        <a:t>×</a:t>
                      </a:r>
                      <a:r>
                        <a:rPr kumimoji="1" lang="en-US" altLang="ja-JP" sz="900" b="1" dirty="0" smtClean="0"/>
                        <a:t>5</a:t>
                      </a:r>
                      <a:endParaRPr kumimoji="1" lang="ja-JP" altLang="en-US" sz="900" b="1"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hMerge="1">
                  <a:txBody>
                    <a:bodyPr/>
                    <a:lstStyle/>
                    <a:p>
                      <a:pPr algn="l"/>
                      <a:endParaRPr kumimoji="1" lang="ja-JP" altLang="en-US" sz="900" dirty="0"/>
                    </a:p>
                  </a:txBody>
                  <a:tcPr anchor="ctr"/>
                </a:tc>
                <a:extLst>
                  <a:ext uri="{0D108BD9-81ED-4DB2-BD59-A6C34878D82A}">
                    <a16:rowId xmlns:a16="http://schemas.microsoft.com/office/drawing/2014/main" val="2855461877"/>
                  </a:ext>
                </a:extLst>
              </a:tr>
              <a:tr h="0">
                <a:tc vMerge="1">
                  <a:txBody>
                    <a:bodyPr/>
                    <a:lstStyle/>
                    <a:p>
                      <a:pPr algn="ctr"/>
                      <a:endParaRPr kumimoji="1" lang="ja-JP" altLang="en-US" sz="1000" b="1" dirty="0">
                        <a:solidFill>
                          <a:schemeClr val="bg1"/>
                        </a:solidFill>
                      </a:endParaRPr>
                    </a:p>
                  </a:txBody>
                  <a:tcPr anchor="ctr">
                    <a:solidFill>
                      <a:srgbClr val="6699FF"/>
                    </a:solidFill>
                  </a:tcPr>
                </a:tc>
                <a:tc>
                  <a:txBody>
                    <a:bodyPr/>
                    <a:lstStyle/>
                    <a:p>
                      <a:pPr algn="l"/>
                      <a:r>
                        <a:rPr kumimoji="1" lang="ja-JP" altLang="en-US" sz="1000" b="1" dirty="0" smtClean="0"/>
                        <a:t>傷害通院保険金日額</a:t>
                      </a:r>
                      <a:endParaRPr kumimoji="1" lang="ja-JP" altLang="en-US" sz="1000" b="1" dirty="0"/>
                    </a:p>
                  </a:txBody>
                  <a:tcPr anchor="ctr">
                    <a:lnT w="6350" cap="flat" cmpd="sng" algn="ctr">
                      <a:solidFill>
                        <a:schemeClr val="tx1"/>
                      </a:solidFill>
                      <a:prstDash val="sysDot"/>
                      <a:round/>
                      <a:headEnd type="none" w="med" len="med"/>
                      <a:tailEnd type="none" w="med" len="med"/>
                    </a:lnT>
                    <a:noFill/>
                  </a:tcPr>
                </a:tc>
                <a:tc>
                  <a:txBody>
                    <a:bodyPr/>
                    <a:lstStyle/>
                    <a:p>
                      <a:pPr marL="0" indent="0" algn="l">
                        <a:tabLst>
                          <a:tab pos="1095375" algn="r"/>
                        </a:tabLst>
                      </a:pPr>
                      <a:r>
                        <a:rPr kumimoji="1" lang="en-US" altLang="ja-JP" sz="1400" b="1" kern="1200" dirty="0" smtClean="0">
                          <a:solidFill>
                            <a:schemeClr val="tx1"/>
                          </a:solidFill>
                          <a:latin typeface="+mn-lt"/>
                          <a:ea typeface="+mn-ea"/>
                          <a:cs typeface="+mn-cs"/>
                        </a:rPr>
                        <a:t>	1,000</a:t>
                      </a:r>
                      <a:r>
                        <a:rPr kumimoji="1" lang="ja-JP" altLang="en-US" sz="900" b="0" kern="1200" dirty="0" smtClean="0">
                          <a:solidFill>
                            <a:schemeClr val="tx1"/>
                          </a:solidFill>
                          <a:latin typeface="+mn-lt"/>
                          <a:ea typeface="+mn-ea"/>
                          <a:cs typeface="+mn-cs"/>
                        </a:rPr>
                        <a:t>円</a:t>
                      </a:r>
                      <a:endParaRPr kumimoji="1" lang="ja-JP" altLang="en-US" sz="1400" b="0" kern="1200" dirty="0">
                        <a:solidFill>
                          <a:schemeClr val="tx1"/>
                        </a:solidFill>
                        <a:latin typeface="+mn-lt"/>
                        <a:ea typeface="+mn-ea"/>
                        <a:cs typeface="+mn-cs"/>
                      </a:endParaRPr>
                    </a:p>
                  </a:txBody>
                  <a:tcPr anchor="ctr">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tcPr>
                </a:tc>
                <a:tc>
                  <a:txBody>
                    <a:bodyPr/>
                    <a:lstStyle/>
                    <a:p>
                      <a:pPr marL="0" indent="0" algn="l" defTabSz="712958" rtl="0" eaLnBrk="1" latinLnBrk="0" hangingPunct="1">
                        <a:tabLst>
                          <a:tab pos="1095375" algn="r"/>
                        </a:tabLst>
                      </a:pPr>
                      <a:r>
                        <a:rPr kumimoji="1" lang="en-US" altLang="ja-JP" sz="1400" b="1" kern="1200" dirty="0" smtClean="0">
                          <a:solidFill>
                            <a:schemeClr val="tx1"/>
                          </a:solidFill>
                          <a:latin typeface="+mn-lt"/>
                          <a:ea typeface="+mn-ea"/>
                          <a:cs typeface="+mn-cs"/>
                        </a:rPr>
                        <a:t>	1,500</a:t>
                      </a:r>
                      <a:r>
                        <a:rPr kumimoji="1" lang="ja-JP" altLang="en-US" sz="900" b="0" kern="1200" dirty="0" smtClean="0">
                          <a:solidFill>
                            <a:schemeClr val="tx1"/>
                          </a:solidFill>
                          <a:latin typeface="+mn-lt"/>
                          <a:ea typeface="+mn-ea"/>
                          <a:cs typeface="+mn-cs"/>
                        </a:rPr>
                        <a:t>円</a:t>
                      </a:r>
                      <a:endParaRPr kumimoji="1" lang="ja-JP" altLang="en-US" sz="9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T w="635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748981116"/>
                  </a:ext>
                </a:extLst>
              </a:tr>
              <a:tr h="252000">
                <a:tc rowSpan="4">
                  <a:txBody>
                    <a:bodyPr/>
                    <a:lstStyle/>
                    <a:p>
                      <a:pPr algn="ctr"/>
                      <a:r>
                        <a:rPr kumimoji="1" lang="ja-JP" altLang="en-US" sz="1000" b="1" dirty="0" smtClean="0">
                          <a:solidFill>
                            <a:schemeClr val="bg1"/>
                          </a:solidFill>
                        </a:rPr>
                        <a:t>特約</a:t>
                      </a:r>
                      <a:endParaRPr kumimoji="1" lang="ja-JP" altLang="en-US" sz="1000" b="1" dirty="0">
                        <a:solidFill>
                          <a:schemeClr val="bg1"/>
                        </a:solidFill>
                      </a:endParaRPr>
                    </a:p>
                  </a:txBody>
                  <a:tcPr anchor="ctr">
                    <a:solidFill>
                      <a:srgbClr val="0066FF"/>
                    </a:solidFill>
                  </a:tcPr>
                </a:tc>
                <a:tc>
                  <a:txBody>
                    <a:bodyPr/>
                    <a:lstStyle/>
                    <a:p>
                      <a:pPr algn="l"/>
                      <a:r>
                        <a:rPr kumimoji="1" lang="ja-JP" altLang="en-US" sz="1000" b="1" dirty="0" smtClean="0"/>
                        <a:t>天災危険補償特約</a:t>
                      </a:r>
                      <a:endParaRPr kumimoji="1" lang="ja-JP" altLang="en-US" sz="1000" b="1" dirty="0"/>
                    </a:p>
                  </a:txBody>
                  <a:tcPr anchor="ctr">
                    <a:lnB w="6350" cap="flat" cmpd="sng" algn="ctr">
                      <a:solidFill>
                        <a:schemeClr val="tx1"/>
                      </a:solidFill>
                      <a:prstDash val="sysDot"/>
                      <a:round/>
                      <a:headEnd type="none" w="med" len="med"/>
                      <a:tailEnd type="none" w="med" len="med"/>
                    </a:lnB>
                    <a:noFill/>
                  </a:tcPr>
                </a:tc>
                <a:tc>
                  <a:txBody>
                    <a:bodyPr/>
                    <a:lstStyle/>
                    <a:p>
                      <a:pPr algn="ctr"/>
                      <a:r>
                        <a:rPr kumimoji="1" lang="ja-JP" altLang="en-US" sz="900" dirty="0" smtClean="0"/>
                        <a:t>〇</a:t>
                      </a:r>
                      <a:endParaRPr kumimoji="1" lang="ja-JP" altLang="en-US" sz="900" dirty="0"/>
                    </a:p>
                  </a:txBody>
                  <a:tcPr anchor="ctr">
                    <a:lnB w="6350" cap="flat" cmpd="sng" algn="ctr">
                      <a:solidFill>
                        <a:schemeClr val="tx1"/>
                      </a:solidFill>
                      <a:prstDash val="sysDot"/>
                      <a:round/>
                      <a:headEnd type="none" w="med" len="med"/>
                      <a:tailEnd type="none" w="med" len="med"/>
                    </a:lnB>
                  </a:tcPr>
                </a:tc>
                <a:tc>
                  <a:txBody>
                    <a:bodyPr/>
                    <a:lstStyle/>
                    <a:p>
                      <a:pPr algn="ctr"/>
                      <a:r>
                        <a:rPr kumimoji="1" lang="ja-JP" altLang="en-US" sz="900" dirty="0" smtClean="0"/>
                        <a:t>ー</a:t>
                      </a:r>
                      <a:endParaRPr kumimoji="1" lang="ja-JP" altLang="en-US" sz="900" dirty="0"/>
                    </a:p>
                  </a:txBody>
                  <a:tcPr anchor="ctr">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06737939"/>
                  </a:ext>
                </a:extLst>
              </a:tr>
              <a:tr h="252000">
                <a:tc vMerge="1">
                  <a:txBody>
                    <a:bodyPr/>
                    <a:lstStyle/>
                    <a:p>
                      <a:endParaRPr kumimoji="1" lang="ja-JP" altLang="en-US"/>
                    </a:p>
                  </a:txBody>
                  <a:tcPr/>
                </a:tc>
                <a:tc>
                  <a:txBody>
                    <a:bodyPr/>
                    <a:lstStyle/>
                    <a:p>
                      <a:pPr marL="0" marR="0" lvl="0" indent="0" algn="l" defTabSz="712958" rtl="0" eaLnBrk="1" fontAlgn="auto" latinLnBrk="0" hangingPunct="1">
                        <a:lnSpc>
                          <a:spcPct val="100000"/>
                        </a:lnSpc>
                        <a:spcBef>
                          <a:spcPts val="0"/>
                        </a:spcBef>
                        <a:spcAft>
                          <a:spcPts val="0"/>
                        </a:spcAft>
                        <a:buClrTx/>
                        <a:buSzTx/>
                        <a:buFontTx/>
                        <a:buNone/>
                        <a:tabLst/>
                        <a:defRPr/>
                      </a:pPr>
                      <a:r>
                        <a:rPr kumimoji="1" lang="ja-JP" altLang="en-US" sz="1000" b="1" dirty="0" smtClean="0"/>
                        <a:t>食中毒補償特約</a:t>
                      </a:r>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tc>
                  <a:txBody>
                    <a:bodyPr/>
                    <a:lstStyle/>
                    <a:p>
                      <a:pPr algn="ctr"/>
                      <a:r>
                        <a:rPr kumimoji="1" lang="ja-JP" altLang="en-US" sz="900" dirty="0" smtClean="0"/>
                        <a:t>〇</a:t>
                      </a:r>
                      <a:endParaRPr kumimoji="1" lang="ja-JP" altLang="en-US" sz="900"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algn="ctr"/>
                      <a:r>
                        <a:rPr kumimoji="1" lang="ja-JP" altLang="en-US" sz="900" dirty="0" smtClean="0"/>
                        <a:t>ー</a:t>
                      </a:r>
                      <a:endParaRPr kumimoji="1" lang="ja-JP" altLang="en-US" sz="900" dirty="0"/>
                    </a:p>
                  </a:txBody>
                  <a:tcPr anchor="ct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43616018"/>
                  </a:ext>
                </a:extLst>
              </a:tr>
              <a:tr h="252000">
                <a:tc vMerge="1">
                  <a:txBody>
                    <a:bodyPr/>
                    <a:lstStyle/>
                    <a:p>
                      <a:pPr algn="l"/>
                      <a:endParaRPr kumimoji="1" lang="ja-JP" altLang="en-US" sz="900" dirty="0"/>
                    </a:p>
                  </a:txBody>
                  <a:tcPr anchor="ctr"/>
                </a:tc>
                <a:tc>
                  <a:txBody>
                    <a:bodyPr/>
                    <a:lstStyle/>
                    <a:p>
                      <a:pPr algn="l"/>
                      <a:r>
                        <a:rPr kumimoji="1" lang="ja-JP" altLang="en-US" sz="1000" b="1" dirty="0" smtClean="0"/>
                        <a:t>熱中症危険補償特約</a:t>
                      </a:r>
                      <a:endParaRPr kumimoji="1" lang="ja-JP" altLang="en-US" sz="1000" b="1" dirty="0"/>
                    </a:p>
                  </a:txBody>
                  <a:tcPr anchor="ctr">
                    <a:lnT w="6350"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noFill/>
                  </a:tcPr>
                </a:tc>
                <a:tc>
                  <a:txBody>
                    <a:bodyPr/>
                    <a:lstStyle/>
                    <a:p>
                      <a:pPr algn="ctr"/>
                      <a:r>
                        <a:rPr kumimoji="1" lang="ja-JP" altLang="en-US" sz="900" dirty="0" smtClean="0"/>
                        <a:t>〇</a:t>
                      </a:r>
                      <a:endParaRPr kumimoji="1" lang="ja-JP" altLang="en-US" sz="900" dirty="0"/>
                    </a:p>
                  </a:txBody>
                  <a:tcPr anchor="ctr">
                    <a:lnT w="6350"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kumimoji="1" lang="ja-JP" altLang="en-US" sz="900" dirty="0" smtClean="0"/>
                        <a:t>ー</a:t>
                      </a:r>
                      <a:endParaRPr kumimoji="1" lang="ja-JP" altLang="en-US" sz="900" dirty="0"/>
                    </a:p>
                  </a:txBody>
                  <a:tcPr anchor="ctr">
                    <a:lnT w="6350"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52458036"/>
                  </a:ext>
                </a:extLst>
              </a:tr>
              <a:tr h="252000">
                <a:tc vMerge="1">
                  <a:txBody>
                    <a:bodyPr/>
                    <a:lstStyle/>
                    <a:p>
                      <a:pPr algn="ctr"/>
                      <a:endParaRPr kumimoji="1" lang="ja-JP" altLang="en-US" sz="1000" b="1" dirty="0">
                        <a:solidFill>
                          <a:schemeClr val="bg1"/>
                        </a:solidFill>
                      </a:endParaRPr>
                    </a:p>
                  </a:txBody>
                  <a:tcPr anchor="ctr">
                    <a:solidFill>
                      <a:srgbClr val="0066FF"/>
                    </a:solidFill>
                  </a:tcPr>
                </a:tc>
                <a:tc>
                  <a:txBody>
                    <a:bodyPr/>
                    <a:lstStyle/>
                    <a:p>
                      <a:pPr algn="l"/>
                      <a:r>
                        <a:rPr kumimoji="1" lang="ja-JP" altLang="en-US" sz="1000" b="1" dirty="0" smtClean="0"/>
                        <a:t>交通事故のケガのみ補償</a:t>
                      </a:r>
                      <a:endParaRPr kumimoji="1" lang="ja-JP" altLang="en-US" sz="1000" b="1" dirty="0"/>
                    </a:p>
                  </a:txBody>
                  <a:tcPr anchor="ctr">
                    <a:lnT w="3175" cap="flat" cmpd="sng" algn="ctr">
                      <a:solidFill>
                        <a:schemeClr val="tx1"/>
                      </a:solidFill>
                      <a:prstDash val="sysDot"/>
                      <a:round/>
                      <a:headEnd type="none" w="med" len="med"/>
                      <a:tailEnd type="none" w="med" len="med"/>
                    </a:lnT>
                    <a:noFill/>
                  </a:tcPr>
                </a:tc>
                <a:tc>
                  <a:txBody>
                    <a:bodyPr/>
                    <a:lstStyle/>
                    <a:p>
                      <a:pPr algn="ctr"/>
                      <a:r>
                        <a:rPr kumimoji="1" lang="ja-JP" altLang="en-US" sz="900" dirty="0" smtClean="0"/>
                        <a:t>ー</a:t>
                      </a:r>
                      <a:endParaRPr kumimoji="1" lang="ja-JP" altLang="en-US" sz="900" dirty="0"/>
                    </a:p>
                  </a:txBody>
                  <a:tcPr anchor="ctr">
                    <a:lnT w="3175" cap="flat" cmpd="sng" algn="ctr">
                      <a:solidFill>
                        <a:schemeClr val="tx1"/>
                      </a:solidFill>
                      <a:prstDash val="sysDot"/>
                      <a:round/>
                      <a:headEnd type="none" w="med" len="med"/>
                      <a:tailEnd type="none" w="med" len="med"/>
                    </a:lnT>
                  </a:tcPr>
                </a:tc>
                <a:tc>
                  <a:txBody>
                    <a:bodyPr/>
                    <a:lstStyle/>
                    <a:p>
                      <a:pPr algn="ctr"/>
                      <a:r>
                        <a:rPr kumimoji="1" lang="ja-JP" altLang="en-US" sz="900" dirty="0" smtClean="0"/>
                        <a:t>〇</a:t>
                      </a:r>
                      <a:endParaRPr kumimoji="1" lang="ja-JP" altLang="en-US" sz="900" dirty="0"/>
                    </a:p>
                  </a:txBody>
                  <a:tcPr anchor="ctr">
                    <a:lnT w="3175"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362357154"/>
                  </a:ext>
                </a:extLst>
              </a:tr>
              <a:tr h="288000">
                <a:tc gridSpan="2">
                  <a:txBody>
                    <a:bodyPr/>
                    <a:lstStyle/>
                    <a:p>
                      <a:pPr algn="ctr"/>
                      <a:r>
                        <a:rPr kumimoji="1" lang="ja-JP" altLang="en-US" sz="1000" b="1" dirty="0" smtClean="0">
                          <a:solidFill>
                            <a:schemeClr val="tx1"/>
                          </a:solidFill>
                        </a:rPr>
                        <a:t>月払保険料（</a:t>
                      </a:r>
                      <a:r>
                        <a:rPr kumimoji="1" lang="en-US" altLang="ja-JP" sz="1000" b="1" dirty="0" smtClean="0">
                          <a:solidFill>
                            <a:schemeClr val="tx1"/>
                          </a:solidFill>
                        </a:rPr>
                        <a:t>1</a:t>
                      </a:r>
                      <a:r>
                        <a:rPr kumimoji="1" lang="ja-JP" altLang="en-US" sz="1000" b="1" dirty="0" smtClean="0">
                          <a:solidFill>
                            <a:schemeClr val="tx1"/>
                          </a:solidFill>
                        </a:rPr>
                        <a:t>口あたり）</a:t>
                      </a:r>
                      <a:endParaRPr kumimoji="1" lang="ja-JP" altLang="en-US" sz="1000" b="1" dirty="0">
                        <a:solidFill>
                          <a:schemeClr val="tx1"/>
                        </a:solidFill>
                      </a:endParaRPr>
                    </a:p>
                  </a:txBody>
                  <a:tcPr anchor="ctr">
                    <a:solidFill>
                      <a:schemeClr val="bg1">
                        <a:lumMod val="85000"/>
                      </a:schemeClr>
                    </a:solidFill>
                  </a:tcPr>
                </a:tc>
                <a:tc hMerge="1">
                  <a:txBody>
                    <a:bodyPr/>
                    <a:lstStyle/>
                    <a:p>
                      <a:endParaRPr kumimoji="1" lang="ja-JP" altLang="en-US"/>
                    </a:p>
                  </a:txBody>
                  <a:tcPr/>
                </a:tc>
                <a:tc>
                  <a:txBody>
                    <a:bodyPr/>
                    <a:lstStyle/>
                    <a:p>
                      <a:pPr algn="ctr">
                        <a:tabLst/>
                      </a:pPr>
                      <a:r>
                        <a:rPr kumimoji="1" lang="en-US" altLang="ja-JP" sz="1100" b="1" dirty="0" smtClean="0"/>
                        <a:t>440</a:t>
                      </a:r>
                      <a:r>
                        <a:rPr kumimoji="1" lang="ja-JP" altLang="en-US" sz="800" dirty="0" smtClean="0"/>
                        <a:t>円</a:t>
                      </a:r>
                      <a:endParaRPr kumimoji="1" lang="ja-JP" altLang="en-US" sz="800" dirty="0"/>
                    </a:p>
                  </a:txBody>
                  <a:tcPr anchor="ctr">
                    <a:lnR w="12700" cap="flat" cmpd="sng" algn="ctr">
                      <a:solidFill>
                        <a:schemeClr val="tx1"/>
                      </a:solidFill>
                      <a:prstDash val="solid"/>
                      <a:round/>
                      <a:headEnd type="none" w="med" len="med"/>
                      <a:tailEnd type="none" w="med" len="med"/>
                    </a:lnR>
                    <a:noFill/>
                  </a:tcPr>
                </a:tc>
                <a:tc>
                  <a:txBody>
                    <a:bodyPr/>
                    <a:lstStyle/>
                    <a:p>
                      <a:pPr algn="ctr"/>
                      <a:r>
                        <a:rPr kumimoji="1" lang="en-US" altLang="ja-JP" sz="1100" b="1" dirty="0" smtClean="0"/>
                        <a:t>260</a:t>
                      </a:r>
                      <a:r>
                        <a:rPr kumimoji="1" lang="ja-JP" altLang="en-US" sz="800" dirty="0" smtClean="0"/>
                        <a:t>円</a:t>
                      </a:r>
                      <a:endParaRPr kumimoji="1" lang="ja-JP" altLang="en-US" sz="800" dirty="0"/>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596069482"/>
                  </a:ext>
                </a:extLst>
              </a:tr>
              <a:tr h="288000">
                <a:tc gridSpan="2">
                  <a:txBody>
                    <a:bodyPr/>
                    <a:lstStyle/>
                    <a:p>
                      <a:pPr algn="ctr"/>
                      <a:r>
                        <a:rPr kumimoji="1" lang="ja-JP" altLang="en-US" sz="1000" b="1" dirty="0" smtClean="0">
                          <a:solidFill>
                            <a:schemeClr val="bg1"/>
                          </a:solidFill>
                        </a:rPr>
                        <a:t>加入限度口数</a:t>
                      </a:r>
                      <a:endParaRPr kumimoji="1" lang="ja-JP" altLang="en-US" sz="1000" b="1" dirty="0">
                        <a:solidFill>
                          <a:schemeClr val="bg1"/>
                        </a:solidFill>
                      </a:endParaRPr>
                    </a:p>
                  </a:txBody>
                  <a:tcPr anchor="ctr">
                    <a:solidFill>
                      <a:schemeClr val="bg1">
                        <a:lumMod val="50000"/>
                      </a:schemeClr>
                    </a:solidFill>
                  </a:tcPr>
                </a:tc>
                <a:tc hMerge="1">
                  <a:txBody>
                    <a:bodyPr/>
                    <a:lstStyle/>
                    <a:p>
                      <a:pPr algn="l"/>
                      <a:endParaRPr kumimoji="1" lang="ja-JP" altLang="en-US" sz="900" dirty="0"/>
                    </a:p>
                  </a:txBody>
                  <a:tcPr anchor="ctr"/>
                </a:tc>
                <a:tc>
                  <a:txBody>
                    <a:bodyPr/>
                    <a:lstStyle/>
                    <a:p>
                      <a:pPr algn="ctr"/>
                      <a:r>
                        <a:rPr kumimoji="1" lang="en-US" altLang="ja-JP" sz="1000" b="1" dirty="0" smtClean="0"/>
                        <a:t>10</a:t>
                      </a:r>
                      <a:r>
                        <a:rPr kumimoji="1" lang="ja-JP" altLang="en-US" sz="800" dirty="0" smtClean="0"/>
                        <a:t>口</a:t>
                      </a:r>
                      <a:endParaRPr kumimoji="1" lang="ja-JP" altLang="en-US" sz="800" dirty="0"/>
                    </a:p>
                  </a:txBody>
                  <a:tcPr anchor="ctr">
                    <a:lnR w="12700" cap="flat" cmpd="sng" algn="ctr">
                      <a:solidFill>
                        <a:schemeClr val="tx1"/>
                      </a:solidFill>
                      <a:prstDash val="solid"/>
                      <a:round/>
                      <a:headEnd type="none" w="med" len="med"/>
                      <a:tailEnd type="none" w="med" len="med"/>
                    </a:lnR>
                    <a:noFill/>
                  </a:tcPr>
                </a:tc>
                <a:tc>
                  <a:txBody>
                    <a:bodyPr/>
                    <a:lstStyle/>
                    <a:p>
                      <a:pPr marL="0" marR="0" lvl="0" indent="0" algn="ctr" defTabSz="712958" rtl="0" eaLnBrk="1" fontAlgn="auto" latinLnBrk="0" hangingPunct="1">
                        <a:lnSpc>
                          <a:spcPct val="100000"/>
                        </a:lnSpc>
                        <a:spcBef>
                          <a:spcPts val="0"/>
                        </a:spcBef>
                        <a:spcAft>
                          <a:spcPts val="0"/>
                        </a:spcAft>
                        <a:buClrTx/>
                        <a:buSzTx/>
                        <a:buFontTx/>
                        <a:buNone/>
                        <a:tabLst/>
                        <a:defRPr/>
                      </a:pPr>
                      <a:r>
                        <a:rPr kumimoji="1" lang="en-US" altLang="ja-JP" sz="1000" b="1" kern="1200" dirty="0" smtClean="0">
                          <a:solidFill>
                            <a:schemeClr val="tx1"/>
                          </a:solidFill>
                          <a:latin typeface="+mn-lt"/>
                          <a:ea typeface="+mn-ea"/>
                          <a:cs typeface="+mn-cs"/>
                        </a:rPr>
                        <a:t>5</a:t>
                      </a:r>
                      <a:r>
                        <a:rPr kumimoji="1" lang="ja-JP" altLang="en-US" sz="800" b="0" kern="1200" dirty="0" smtClean="0">
                          <a:solidFill>
                            <a:schemeClr val="tx1"/>
                          </a:solidFill>
                          <a:latin typeface="+mn-lt"/>
                          <a:ea typeface="+mn-ea"/>
                          <a:cs typeface="+mn-cs"/>
                        </a:rPr>
                        <a:t>口</a:t>
                      </a:r>
                    </a:p>
                  </a:txBody>
                  <a:tcPr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188469828"/>
                  </a:ext>
                </a:extLst>
              </a:tr>
            </a:tbl>
          </a:graphicData>
        </a:graphic>
      </p:graphicFrame>
      <p:sp>
        <p:nvSpPr>
          <p:cNvPr id="14" name="フリーフォーム 13"/>
          <p:cNvSpPr/>
          <p:nvPr/>
        </p:nvSpPr>
        <p:spPr bwMode="gray">
          <a:xfrm>
            <a:off x="5248892" y="353314"/>
            <a:ext cx="1771652" cy="588636"/>
          </a:xfrm>
          <a:custGeom>
            <a:avLst/>
            <a:gdLst>
              <a:gd name="connsiteX0" fmla="*/ 54160 w 1771652"/>
              <a:gd name="connsiteY0" fmla="*/ 0 h 588636"/>
              <a:gd name="connsiteX1" fmla="*/ 1717492 w 1771652"/>
              <a:gd name="connsiteY1" fmla="*/ 0 h 588636"/>
              <a:gd name="connsiteX2" fmla="*/ 1771652 w 1771652"/>
              <a:gd name="connsiteY2" fmla="*/ 54160 h 588636"/>
              <a:gd name="connsiteX3" fmla="*/ 1771652 w 1771652"/>
              <a:gd name="connsiteY3" fmla="*/ 453671 h 588636"/>
              <a:gd name="connsiteX4" fmla="*/ 1717492 w 1771652"/>
              <a:gd name="connsiteY4" fmla="*/ 507831 h 588636"/>
              <a:gd name="connsiteX5" fmla="*/ 1259473 w 1771652"/>
              <a:gd name="connsiteY5" fmla="*/ 507831 h 588636"/>
              <a:gd name="connsiteX6" fmla="*/ 1152525 w 1771652"/>
              <a:gd name="connsiteY6" fmla="*/ 588636 h 588636"/>
              <a:gd name="connsiteX7" fmla="*/ 1197417 w 1771652"/>
              <a:gd name="connsiteY7" fmla="*/ 507831 h 588636"/>
              <a:gd name="connsiteX8" fmla="*/ 54160 w 1771652"/>
              <a:gd name="connsiteY8" fmla="*/ 507831 h 588636"/>
              <a:gd name="connsiteX9" fmla="*/ 0 w 1771652"/>
              <a:gd name="connsiteY9" fmla="*/ 453671 h 588636"/>
              <a:gd name="connsiteX10" fmla="*/ 0 w 1771652"/>
              <a:gd name="connsiteY10" fmla="*/ 54160 h 588636"/>
              <a:gd name="connsiteX11" fmla="*/ 54160 w 1771652"/>
              <a:gd name="connsiteY11" fmla="*/ 0 h 58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1652" h="588636">
                <a:moveTo>
                  <a:pt x="54160" y="0"/>
                </a:moveTo>
                <a:lnTo>
                  <a:pt x="1717492" y="0"/>
                </a:lnTo>
                <a:cubicBezTo>
                  <a:pt x="1747404" y="0"/>
                  <a:pt x="1771652" y="24248"/>
                  <a:pt x="1771652" y="54160"/>
                </a:cubicBezTo>
                <a:lnTo>
                  <a:pt x="1771652" y="453671"/>
                </a:lnTo>
                <a:cubicBezTo>
                  <a:pt x="1771652" y="483583"/>
                  <a:pt x="1747404" y="507831"/>
                  <a:pt x="1717492" y="507831"/>
                </a:cubicBezTo>
                <a:lnTo>
                  <a:pt x="1259473" y="507831"/>
                </a:lnTo>
                <a:lnTo>
                  <a:pt x="1152525" y="588636"/>
                </a:lnTo>
                <a:lnTo>
                  <a:pt x="1197417" y="507831"/>
                </a:lnTo>
                <a:lnTo>
                  <a:pt x="54160" y="507831"/>
                </a:lnTo>
                <a:cubicBezTo>
                  <a:pt x="24248" y="507831"/>
                  <a:pt x="0" y="483583"/>
                  <a:pt x="0" y="453671"/>
                </a:cubicBezTo>
                <a:lnTo>
                  <a:pt x="0" y="54160"/>
                </a:lnTo>
                <a:cubicBezTo>
                  <a:pt x="0" y="24248"/>
                  <a:pt x="24248" y="0"/>
                  <a:pt x="54160" y="0"/>
                </a:cubicBezTo>
                <a:close/>
              </a:path>
            </a:pathLst>
          </a:custGeom>
          <a:solidFill>
            <a:schemeClr val="bg1"/>
          </a:solidFill>
          <a:ln cap="rnd">
            <a:solidFill>
              <a:srgbClr val="DE005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gray">
          <a:xfrm>
            <a:off x="5292231" y="400036"/>
            <a:ext cx="1692771" cy="415498"/>
          </a:xfrm>
          <a:prstGeom prst="rect">
            <a:avLst/>
          </a:prstGeom>
          <a:noFill/>
        </p:spPr>
        <p:txBody>
          <a:bodyPr wrap="none" lIns="0" tIns="0" rIns="0" bIns="0" rtlCol="0">
            <a:spAutoFit/>
          </a:bodyPr>
          <a:lstStyle/>
          <a:p>
            <a:r>
              <a:rPr kumimoji="1" lang="ja-JP" altLang="en-US" sz="900" dirty="0" smtClean="0"/>
              <a:t>自転車をよく利用される方には</a:t>
            </a:r>
            <a:endParaRPr kumimoji="1" lang="en-US" altLang="ja-JP" sz="900" dirty="0" smtClean="0"/>
          </a:p>
          <a:p>
            <a:r>
              <a:rPr kumimoji="1" lang="ja-JP" altLang="en-US" sz="900" dirty="0" smtClean="0"/>
              <a:t>オプションの日常生活賠償（</a:t>
            </a:r>
            <a:r>
              <a:rPr kumimoji="1" lang="en-US" altLang="ja-JP" sz="900" dirty="0" smtClean="0"/>
              <a:t>L2</a:t>
            </a:r>
            <a:r>
              <a:rPr kumimoji="1" lang="ja-JP" altLang="en-US" sz="900" dirty="0" smtClean="0"/>
              <a:t>）と</a:t>
            </a:r>
            <a:endParaRPr kumimoji="1" lang="en-US" altLang="ja-JP" sz="900" dirty="0" smtClean="0"/>
          </a:p>
          <a:p>
            <a:r>
              <a:rPr kumimoji="1" lang="ja-JP" altLang="en-US" sz="900" dirty="0" smtClean="0"/>
              <a:t>組み合わせることをおすすめします。</a:t>
            </a:r>
            <a:endParaRPr kumimoji="1" lang="ja-JP" altLang="en-US" sz="900" dirty="0"/>
          </a:p>
        </p:txBody>
      </p:sp>
      <p:sp>
        <p:nvSpPr>
          <p:cNvPr id="12" name="テキスト ボックス 11"/>
          <p:cNvSpPr txBox="1"/>
          <p:nvPr/>
        </p:nvSpPr>
        <p:spPr>
          <a:xfrm>
            <a:off x="264797" y="4101394"/>
            <a:ext cx="6661151" cy="1015663"/>
          </a:xfrm>
          <a:prstGeom prst="rect">
            <a:avLst/>
          </a:prstGeom>
          <a:noFill/>
        </p:spPr>
        <p:txBody>
          <a:bodyPr wrap="square" rtlCol="0">
            <a:spAutoFit/>
          </a:bodyPr>
          <a:lstStyle/>
          <a:p>
            <a:pPr marL="106363" indent="-106363">
              <a:lnSpc>
                <a:spcPts val="1200"/>
              </a:lnSpc>
              <a:spcBef>
                <a:spcPct val="0"/>
              </a:spcBef>
            </a:pPr>
            <a:r>
              <a:rPr lang="ja-JP" altLang="en-US" sz="800" dirty="0" smtClean="0">
                <a:solidFill>
                  <a:srgbClr val="000000"/>
                </a:solidFill>
              </a:rPr>
              <a:t>●</a:t>
            </a:r>
            <a:r>
              <a:rPr lang="en-US" altLang="ja-JP" sz="800" dirty="0" smtClean="0">
                <a:solidFill>
                  <a:srgbClr val="000000"/>
                </a:solidFill>
              </a:rPr>
              <a:t>	</a:t>
            </a:r>
            <a:r>
              <a:rPr lang="ja-JP" altLang="en-US" sz="800" dirty="0" smtClean="0">
                <a:solidFill>
                  <a:srgbClr val="000000"/>
                </a:solidFill>
              </a:rPr>
              <a:t>基本</a:t>
            </a:r>
            <a:r>
              <a:rPr lang="ja-JP" altLang="en-US" sz="800" dirty="0">
                <a:solidFill>
                  <a:srgbClr val="000000"/>
                </a:solidFill>
              </a:rPr>
              <a:t>コースの被保険者の範囲は</a:t>
            </a:r>
            <a:r>
              <a:rPr lang="ja-JP" altLang="en-US" sz="800" dirty="0" smtClean="0">
                <a:solidFill>
                  <a:srgbClr val="000000"/>
                </a:solidFill>
              </a:rPr>
              <a:t>、下記の</a:t>
            </a:r>
            <a:r>
              <a:rPr lang="ja-JP" altLang="en-US" sz="800" dirty="0">
                <a:solidFill>
                  <a:srgbClr val="000000"/>
                </a:solidFill>
              </a:rPr>
              <a:t>「被保険者（補償の対象者）の範囲」をご参照ください。</a:t>
            </a:r>
            <a:endParaRPr lang="en-US" altLang="ja-JP" sz="800" dirty="0">
              <a:solidFill>
                <a:srgbClr val="000000"/>
              </a:solidFill>
            </a:endParaRPr>
          </a:p>
          <a:p>
            <a:pPr marL="106363" indent="-106363">
              <a:lnSpc>
                <a:spcPts val="1200"/>
              </a:lnSpc>
              <a:spcBef>
                <a:spcPct val="0"/>
              </a:spcBef>
            </a:pPr>
            <a:r>
              <a:rPr lang="ja-JP" altLang="en-US" sz="800" dirty="0" smtClean="0">
                <a:solidFill>
                  <a:srgbClr val="000000"/>
                </a:solidFill>
              </a:rPr>
              <a:t>●</a:t>
            </a:r>
            <a:r>
              <a:rPr lang="en-US" altLang="ja-JP" sz="800" dirty="0" smtClean="0">
                <a:solidFill>
                  <a:srgbClr val="000000"/>
                </a:solidFill>
              </a:rPr>
              <a:t>	B5</a:t>
            </a:r>
            <a:r>
              <a:rPr lang="ja-JP" altLang="en-US" sz="800" dirty="0">
                <a:solidFill>
                  <a:srgbClr val="000000"/>
                </a:solidFill>
              </a:rPr>
              <a:t>・</a:t>
            </a:r>
            <a:r>
              <a:rPr lang="en-US" altLang="ja-JP" sz="800" dirty="0">
                <a:solidFill>
                  <a:srgbClr val="000000"/>
                </a:solidFill>
              </a:rPr>
              <a:t>B6</a:t>
            </a:r>
            <a:r>
              <a:rPr lang="ja-JP" altLang="en-US" sz="800" dirty="0">
                <a:solidFill>
                  <a:srgbClr val="000000"/>
                </a:solidFill>
              </a:rPr>
              <a:t>・</a:t>
            </a:r>
            <a:r>
              <a:rPr lang="en-US" altLang="ja-JP" sz="800" dirty="0">
                <a:solidFill>
                  <a:srgbClr val="000000"/>
                </a:solidFill>
              </a:rPr>
              <a:t>A2</a:t>
            </a:r>
            <a:r>
              <a:rPr lang="ja-JP" altLang="en-US" sz="800" dirty="0">
                <a:solidFill>
                  <a:srgbClr val="000000"/>
                </a:solidFill>
              </a:rPr>
              <a:t>・</a:t>
            </a:r>
            <a:r>
              <a:rPr lang="en-US" altLang="ja-JP" sz="800" dirty="0" smtClean="0">
                <a:solidFill>
                  <a:srgbClr val="000000"/>
                </a:solidFill>
              </a:rPr>
              <a:t>A3</a:t>
            </a:r>
            <a:r>
              <a:rPr lang="ja-JP" altLang="en-US" sz="800" dirty="0" smtClean="0">
                <a:solidFill>
                  <a:srgbClr val="000000"/>
                </a:solidFill>
              </a:rPr>
              <a:t>セット</a:t>
            </a:r>
            <a:r>
              <a:rPr lang="ja-JP" altLang="en-US" sz="800" dirty="0">
                <a:solidFill>
                  <a:srgbClr val="000000"/>
                </a:solidFill>
              </a:rPr>
              <a:t>の限度口数は、単セットの限度口数となります。複数の基本セットに加入される場合は、傷害入院保険金日額は合計</a:t>
            </a:r>
            <a:r>
              <a:rPr lang="en-US" altLang="ja-JP" sz="800" dirty="0">
                <a:solidFill>
                  <a:srgbClr val="000000"/>
                </a:solidFill>
              </a:rPr>
              <a:t>15,000</a:t>
            </a:r>
            <a:r>
              <a:rPr lang="ja-JP" altLang="en-US" sz="800" dirty="0">
                <a:solidFill>
                  <a:srgbClr val="000000"/>
                </a:solidFill>
              </a:rPr>
              <a:t>円以内、傷害通院保険金日額は合計</a:t>
            </a:r>
            <a:r>
              <a:rPr lang="en-US" altLang="ja-JP" sz="800" dirty="0">
                <a:solidFill>
                  <a:srgbClr val="000000"/>
                </a:solidFill>
              </a:rPr>
              <a:t>15,000</a:t>
            </a:r>
            <a:r>
              <a:rPr lang="ja-JP" altLang="en-US" sz="800" dirty="0">
                <a:solidFill>
                  <a:srgbClr val="000000"/>
                </a:solidFill>
              </a:rPr>
              <a:t>円以内（</a:t>
            </a:r>
            <a:r>
              <a:rPr lang="en-US" altLang="ja-JP" sz="800" dirty="0">
                <a:solidFill>
                  <a:srgbClr val="000000"/>
                </a:solidFill>
              </a:rPr>
              <a:t>15</a:t>
            </a:r>
            <a:r>
              <a:rPr lang="ja-JP" altLang="en-US" sz="800" dirty="0">
                <a:solidFill>
                  <a:srgbClr val="000000"/>
                </a:solidFill>
              </a:rPr>
              <a:t>才未満の傷害通院保険金日額は</a:t>
            </a:r>
            <a:r>
              <a:rPr lang="en-US" altLang="ja-JP" sz="800" dirty="0">
                <a:solidFill>
                  <a:srgbClr val="000000"/>
                </a:solidFill>
              </a:rPr>
              <a:t>10,000</a:t>
            </a:r>
            <a:r>
              <a:rPr lang="ja-JP" altLang="en-US" sz="800" dirty="0">
                <a:solidFill>
                  <a:srgbClr val="000000"/>
                </a:solidFill>
              </a:rPr>
              <a:t>円以内）となるような口数でお申込ください。１つのセットで事故の内容によって支払われる保険金額が異なる場合は、高い保険金額を基準に計算してください。</a:t>
            </a:r>
            <a:endParaRPr lang="en-US" altLang="ja-JP" sz="800" dirty="0">
              <a:solidFill>
                <a:srgbClr val="000000"/>
              </a:solidFill>
            </a:endParaRPr>
          </a:p>
          <a:p>
            <a:pPr marL="106363" indent="-106363">
              <a:lnSpc>
                <a:spcPts val="1200"/>
              </a:lnSpc>
              <a:spcBef>
                <a:spcPct val="0"/>
              </a:spcBef>
            </a:pPr>
            <a:r>
              <a:rPr lang="ja-JP" altLang="en-US" sz="800" dirty="0" smtClean="0"/>
              <a:t>●</a:t>
            </a:r>
            <a:r>
              <a:rPr lang="en-US" altLang="ja-JP" sz="800" dirty="0" smtClean="0"/>
              <a:t>	B6</a:t>
            </a:r>
            <a:r>
              <a:rPr lang="ja-JP" altLang="en-US" sz="800" dirty="0" smtClean="0"/>
              <a:t>セット</a:t>
            </a:r>
            <a:r>
              <a:rPr lang="ja-JP" altLang="en-US" sz="800" dirty="0"/>
              <a:t>には、交通事故危険のみ補償特約がセットされて</a:t>
            </a:r>
            <a:r>
              <a:rPr lang="ja-JP" altLang="en-US" sz="800" dirty="0" smtClean="0"/>
              <a:t>いるため、交通事故によるケガに限り保険金をお支払いします。（交通事故の詳細については、パンフレット</a:t>
            </a:r>
            <a:r>
              <a:rPr lang="ja-JP" altLang="en-US" sz="800" dirty="0"/>
              <a:t>別冊■保険の概要■の［</a:t>
            </a:r>
            <a:r>
              <a:rPr lang="en-US" altLang="ja-JP" sz="800" dirty="0" smtClean="0"/>
              <a:t>※</a:t>
            </a:r>
            <a:r>
              <a:rPr lang="ja-JP" altLang="en-US" sz="800" dirty="0" smtClean="0"/>
              <a:t>印の用語</a:t>
            </a:r>
            <a:r>
              <a:rPr lang="ja-JP" altLang="en-US" sz="800" dirty="0"/>
              <a:t>の</a:t>
            </a:r>
            <a:r>
              <a:rPr lang="ja-JP" altLang="en-US" sz="800" dirty="0" smtClean="0"/>
              <a:t>ご説明</a:t>
            </a:r>
            <a:r>
              <a:rPr lang="ja-JP" altLang="en-US" sz="800" dirty="0"/>
              <a:t>］</a:t>
            </a:r>
            <a:r>
              <a:rPr lang="ja-JP" altLang="en-US" sz="800" dirty="0" smtClean="0"/>
              <a:t>をご参照ください</a:t>
            </a:r>
            <a:r>
              <a:rPr lang="ja-JP" altLang="en-US" sz="800" dirty="0"/>
              <a:t>。</a:t>
            </a:r>
            <a:r>
              <a:rPr lang="ja-JP" altLang="en-US" sz="800" dirty="0" smtClean="0"/>
              <a:t>）</a:t>
            </a:r>
            <a:endParaRPr lang="en-US" altLang="ja-JP" sz="800" dirty="0"/>
          </a:p>
        </p:txBody>
      </p:sp>
      <p:sp>
        <p:nvSpPr>
          <p:cNvPr id="13" name="Text Box 22"/>
          <p:cNvSpPr txBox="1">
            <a:spLocks noChangeArrowheads="1"/>
          </p:cNvSpPr>
          <p:nvPr/>
        </p:nvSpPr>
        <p:spPr bwMode="gray">
          <a:xfrm>
            <a:off x="386507" y="7573995"/>
            <a:ext cx="2838450" cy="43656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95250" indent="-95250"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05000"/>
              </a:lnSpc>
              <a:spcBef>
                <a:spcPct val="50000"/>
              </a:spcBef>
              <a:buFontTx/>
              <a:buNone/>
            </a:pP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株式会社カネカおよびそのグループ会社の役員・従業員およびその家族（配偶者、子ども、両親、兄弟姉妹および本人と同居している親族ならびに家事使用人をいいます。）です。</a:t>
            </a:r>
          </a:p>
        </p:txBody>
      </p:sp>
      <p:sp>
        <p:nvSpPr>
          <p:cNvPr id="15" name="Text Box 41"/>
          <p:cNvSpPr txBox="1">
            <a:spLocks noChangeArrowheads="1"/>
          </p:cNvSpPr>
          <p:nvPr/>
        </p:nvSpPr>
        <p:spPr bwMode="gray">
          <a:xfrm>
            <a:off x="278557" y="7285070"/>
            <a:ext cx="344805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6" tIns="45652" rIns="91306" bIns="45652">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b="1" dirty="0">
                <a:ea typeface="Meiryo UI" panose="020B0604030504040204" pitchFamily="50" charset="-128"/>
              </a:rPr>
              <a:t>被保険者（補償の対象者）本人</a:t>
            </a:r>
            <a:r>
              <a:rPr lang="ja-JP" altLang="en-US" sz="1000" b="1" baseline="30000" dirty="0">
                <a:ea typeface="Meiryo UI" panose="020B0604030504040204" pitchFamily="50" charset="-128"/>
              </a:rPr>
              <a:t>（＊）</a:t>
            </a:r>
            <a:r>
              <a:rPr lang="ja-JP" altLang="en-US" sz="1000" b="1" dirty="0">
                <a:ea typeface="Meiryo UI" panose="020B0604030504040204" pitchFamily="50" charset="-128"/>
              </a:rPr>
              <a:t>となれる方の範囲</a:t>
            </a:r>
          </a:p>
        </p:txBody>
      </p:sp>
      <p:sp>
        <p:nvSpPr>
          <p:cNvPr id="16" name="Text Box 50"/>
          <p:cNvSpPr txBox="1">
            <a:spLocks noChangeArrowheads="1"/>
          </p:cNvSpPr>
          <p:nvPr/>
        </p:nvSpPr>
        <p:spPr bwMode="gray">
          <a:xfrm>
            <a:off x="386507" y="8545545"/>
            <a:ext cx="2782888" cy="1460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96838" indent="-96838"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105000"/>
              </a:lnSpc>
              <a:spcBef>
                <a:spcPts val="500"/>
              </a:spcBef>
              <a:buFontTx/>
              <a:buNone/>
            </a:pPr>
            <a:r>
              <a:rPr lang="ja-JP" altLang="en-US" sz="900">
                <a:latin typeface="Meiryo UI" panose="020B0604030504040204" pitchFamily="50" charset="-128"/>
                <a:ea typeface="Meiryo UI" panose="020B0604030504040204" pitchFamily="50" charset="-128"/>
              </a:rPr>
              <a:t>●被保険者（補償の対象者）本人</a:t>
            </a:r>
            <a:r>
              <a:rPr lang="ja-JP" altLang="en-US" sz="900" baseline="30000">
                <a:latin typeface="Meiryo UI" panose="020B0604030504040204" pitchFamily="50" charset="-128"/>
                <a:ea typeface="Meiryo UI" panose="020B0604030504040204" pitchFamily="50" charset="-128"/>
              </a:rPr>
              <a:t>（＊）</a:t>
            </a:r>
            <a:r>
              <a:rPr lang="en-US" altLang="ja-JP" sz="900">
                <a:latin typeface="Meiryo UI" panose="020B0604030504040204" pitchFamily="50" charset="-128"/>
                <a:ea typeface="Meiryo UI" panose="020B0604030504040204" pitchFamily="50" charset="-128"/>
              </a:rPr>
              <a:t>1</a:t>
            </a:r>
            <a:r>
              <a:rPr lang="ja-JP" altLang="en-US" sz="900">
                <a:latin typeface="Meiryo UI" panose="020B0604030504040204" pitchFamily="50" charset="-128"/>
                <a:ea typeface="Meiryo UI" panose="020B0604030504040204" pitchFamily="50" charset="-128"/>
              </a:rPr>
              <a:t>名です。　</a:t>
            </a:r>
          </a:p>
        </p:txBody>
      </p:sp>
      <p:graphicFrame>
        <p:nvGraphicFramePr>
          <p:cNvPr id="17" name="Group 493"/>
          <p:cNvGraphicFramePr>
            <a:graphicFrameLocks noGrp="1"/>
          </p:cNvGraphicFramePr>
          <p:nvPr>
            <p:extLst>
              <p:ext uri="{D42A27DB-BD31-4B8C-83A1-F6EECF244321}">
                <p14:modId xmlns:p14="http://schemas.microsoft.com/office/powerpoint/2010/main" val="4277356061"/>
              </p:ext>
            </p:extLst>
          </p:nvPr>
        </p:nvGraphicFramePr>
        <p:xfrm>
          <a:off x="196569" y="6228000"/>
          <a:ext cx="6788432" cy="578653"/>
        </p:xfrm>
        <a:graphic>
          <a:graphicData uri="http://schemas.openxmlformats.org/drawingml/2006/table">
            <a:tbl>
              <a:tblPr/>
              <a:tblGrid>
                <a:gridCol w="939223">
                  <a:extLst>
                    <a:ext uri="{9D8B030D-6E8A-4147-A177-3AD203B41FA5}">
                      <a16:colId xmlns:a16="http://schemas.microsoft.com/office/drawing/2014/main" val="20000"/>
                    </a:ext>
                  </a:extLst>
                </a:gridCol>
                <a:gridCol w="5849209">
                  <a:extLst>
                    <a:ext uri="{9D8B030D-6E8A-4147-A177-3AD203B41FA5}">
                      <a16:colId xmlns:a16="http://schemas.microsoft.com/office/drawing/2014/main" val="20001"/>
                    </a:ext>
                  </a:extLst>
                </a:gridCol>
              </a:tblGrid>
              <a:tr h="242459">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900" b="1" i="0" u="none" strike="noStrike" cap="none" normalizeH="0" baseline="0" dirty="0" smtClean="0">
                          <a:ln>
                            <a:noFill/>
                          </a:ln>
                          <a:solidFill>
                            <a:srgbClr val="000000"/>
                          </a:solidFill>
                          <a:effectLst/>
                          <a:latin typeface="Century" pitchFamily="18" charset="0"/>
                          <a:ea typeface="Meiryo UI" panose="020B0604030504040204" pitchFamily="50" charset="-128"/>
                          <a:cs typeface="Times New Roman" pitchFamily="18" charset="0"/>
                        </a:rPr>
                        <a:t>用　　語</a:t>
                      </a:r>
                      <a:endParaRPr kumimoji="1" lang="ja-JP" altLang="en-US" sz="900" b="1" i="0" u="none" strike="noStrike" cap="none" normalizeH="0" baseline="0" dirty="0" smtClean="0">
                        <a:ln>
                          <a:noFill/>
                        </a:ln>
                        <a:solidFill>
                          <a:schemeClr val="tx1"/>
                        </a:solidFill>
                        <a:effectLst/>
                        <a:latin typeface="Times New Roman" pitchFamily="18" charset="0"/>
                        <a:ea typeface="Meiryo UI" panose="020B0604030504040204" pitchFamily="50" charset="-128"/>
                        <a:cs typeface="Times New Roman" pitchFamily="18" charset="0"/>
                      </a:endParaRPr>
                    </a:p>
                  </a:txBody>
                  <a:tcPr marL="126000" marR="72001" marT="35974" marB="360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900" b="1" i="0" u="none" strike="noStrike" cap="none" normalizeH="0" baseline="0" dirty="0" smtClean="0">
                          <a:ln>
                            <a:noFill/>
                          </a:ln>
                          <a:solidFill>
                            <a:srgbClr val="000000"/>
                          </a:solidFill>
                          <a:effectLst/>
                          <a:latin typeface="Century" pitchFamily="18" charset="0"/>
                          <a:ea typeface="Meiryo UI" panose="020B0604030504040204" pitchFamily="50" charset="-128"/>
                          <a:cs typeface="Times New Roman" pitchFamily="18" charset="0"/>
                        </a:rPr>
                        <a:t>説　　　明</a:t>
                      </a:r>
                      <a:endParaRPr kumimoji="1" lang="ja-JP" altLang="en-US" sz="900" b="1" i="0" u="none" strike="noStrike" cap="none" normalizeH="0" baseline="0" dirty="0" smtClean="0">
                        <a:ln>
                          <a:noFill/>
                        </a:ln>
                        <a:solidFill>
                          <a:schemeClr val="tx1"/>
                        </a:solidFill>
                        <a:effectLst/>
                        <a:latin typeface="Times New Roman" pitchFamily="18" charset="0"/>
                        <a:ea typeface="Meiryo UI" panose="020B0604030504040204" pitchFamily="50" charset="-128"/>
                        <a:cs typeface="Times New Roman" pitchFamily="18" charset="0"/>
                      </a:endParaRPr>
                    </a:p>
                  </a:txBody>
                  <a:tcPr marL="126000" marR="72001" marT="35974" marB="360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336194">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Century" pitchFamily="18" charset="0"/>
                          <a:ea typeface="Meiryo UI" panose="020B0604030504040204" pitchFamily="50" charset="-128"/>
                          <a:cs typeface="Times New Roman" pitchFamily="18" charset="0"/>
                        </a:rPr>
                        <a:t>被保険者</a:t>
                      </a:r>
                      <a:endParaRPr kumimoji="1" lang="ja-JP" altLang="en-US" sz="900" b="0" i="0" u="none" strike="noStrike" cap="none" normalizeH="0" baseline="0" dirty="0" smtClean="0">
                        <a:ln>
                          <a:noFill/>
                        </a:ln>
                        <a:solidFill>
                          <a:schemeClr val="tx1"/>
                        </a:solidFill>
                        <a:effectLst/>
                        <a:latin typeface="Times New Roman" pitchFamily="18" charset="0"/>
                        <a:ea typeface="Meiryo UI" panose="020B0604030504040204" pitchFamily="50" charset="-128"/>
                        <a:cs typeface="Times New Roman" pitchFamily="18" charset="0"/>
                      </a:endParaRPr>
                    </a:p>
                  </a:txBody>
                  <a:tcPr marL="126000" marR="72001" marT="18005" marB="180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ja-JP" altLang="en-US" sz="800" b="0" i="0" u="none" strike="noStrike" cap="none" normalizeH="0" baseline="0" dirty="0" smtClean="0">
                          <a:ln>
                            <a:noFill/>
                          </a:ln>
                          <a:solidFill>
                            <a:srgbClr val="000000"/>
                          </a:solidFill>
                          <a:effectLst/>
                          <a:latin typeface="Century" pitchFamily="18" charset="0"/>
                          <a:ea typeface="Meiryo UI" panose="020B0604030504040204" pitchFamily="50" charset="-128"/>
                          <a:cs typeface="Times New Roman" pitchFamily="18" charset="0"/>
                        </a:rPr>
                        <a:t>ご加入いただく保険・特約で補償を受けられる方（補償の対象者）をいいます。</a:t>
                      </a:r>
                      <a:endParaRPr kumimoji="1" lang="ja-JP" altLang="en-US" sz="800" b="0" i="0" u="none" strike="noStrike" cap="none" normalizeH="0" baseline="0" dirty="0" smtClean="0">
                        <a:ln>
                          <a:noFill/>
                        </a:ln>
                        <a:solidFill>
                          <a:schemeClr val="tx1"/>
                        </a:solidFill>
                        <a:effectLst/>
                        <a:latin typeface="Times New Roman" pitchFamily="18" charset="0"/>
                        <a:ea typeface="Meiryo UI" panose="020B0604030504040204" pitchFamily="50" charset="-128"/>
                        <a:cs typeface="Times New Roman" pitchFamily="18" charset="0"/>
                      </a:endParaRPr>
                    </a:p>
                  </a:txBody>
                  <a:tcPr marL="126000" marR="72001" marT="18005" marB="180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 name="Text Box 41"/>
          <p:cNvSpPr txBox="1">
            <a:spLocks noChangeArrowheads="1"/>
          </p:cNvSpPr>
          <p:nvPr/>
        </p:nvSpPr>
        <p:spPr bwMode="gray">
          <a:xfrm>
            <a:off x="286495" y="8293132"/>
            <a:ext cx="344805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06" tIns="45652" rIns="91306" bIns="45652">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b="1">
                <a:ea typeface="Meiryo UI" panose="020B0604030504040204" pitchFamily="50" charset="-128"/>
              </a:rPr>
              <a:t>被保険者（補償の対象者）の範囲</a:t>
            </a:r>
          </a:p>
        </p:txBody>
      </p:sp>
      <p:sp>
        <p:nvSpPr>
          <p:cNvPr id="19" name="Text Box 50"/>
          <p:cNvSpPr txBox="1">
            <a:spLocks noChangeArrowheads="1"/>
          </p:cNvSpPr>
          <p:nvPr/>
        </p:nvSpPr>
        <p:spPr bwMode="gray">
          <a:xfrm>
            <a:off x="442070" y="9050370"/>
            <a:ext cx="2782887" cy="1016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ts val="800"/>
              </a:lnSpc>
              <a:buFontTx/>
              <a:buNone/>
            </a:pPr>
            <a:r>
              <a:rPr lang="ja-JP" altLang="en-US" sz="800">
                <a:latin typeface="Meiryo UI" panose="020B0604030504040204" pitchFamily="50" charset="-128"/>
                <a:ea typeface="Meiryo UI" panose="020B0604030504040204" pitchFamily="50" charset="-128"/>
              </a:rPr>
              <a:t>（＊）加入申込票の被保険者ご本人欄に記載の方をいいます。</a:t>
            </a:r>
            <a:endParaRPr lang="en-US" altLang="ja-JP" sz="800">
              <a:latin typeface="Meiryo UI" panose="020B0604030504040204" pitchFamily="50" charset="-128"/>
              <a:ea typeface="Meiryo UI" panose="020B0604030504040204" pitchFamily="50" charset="-128"/>
            </a:endParaRPr>
          </a:p>
        </p:txBody>
      </p:sp>
      <p:sp>
        <p:nvSpPr>
          <p:cNvPr id="20" name="テキスト ボックス 19"/>
          <p:cNvSpPr txBox="1"/>
          <p:nvPr/>
        </p:nvSpPr>
        <p:spPr bwMode="gray">
          <a:xfrm>
            <a:off x="381358" y="5760000"/>
            <a:ext cx="2398413" cy="338554"/>
          </a:xfrm>
          <a:prstGeom prst="rect">
            <a:avLst/>
          </a:prstGeom>
          <a:noFill/>
        </p:spPr>
        <p:txBody>
          <a:bodyPr wrap="none" rtlCol="0">
            <a:spAutoFit/>
          </a:bodyPr>
          <a:lstStyle/>
          <a:p>
            <a:pPr>
              <a:spcBef>
                <a:spcPct val="0"/>
              </a:spcBef>
            </a:pPr>
            <a:r>
              <a:rPr lang="ja-JP" altLang="en-US" sz="1600" b="1" dirty="0" smtClean="0">
                <a:solidFill>
                  <a:srgbClr val="0E58A1"/>
                </a:solidFill>
                <a:latin typeface="Meiryo UI" pitchFamily="50" charset="-128"/>
                <a:ea typeface="Meiryo UI" pitchFamily="50" charset="-128"/>
              </a:rPr>
              <a:t>被保険者</a:t>
            </a:r>
            <a:r>
              <a:rPr lang="en-US" altLang="ja-JP" sz="900" b="1" dirty="0">
                <a:solidFill>
                  <a:srgbClr val="0E58A1"/>
                </a:solidFill>
                <a:latin typeface="Meiryo UI" pitchFamily="50" charset="-128"/>
                <a:ea typeface="Meiryo UI" pitchFamily="50" charset="-128"/>
              </a:rPr>
              <a:t>(</a:t>
            </a:r>
            <a:r>
              <a:rPr lang="ja-JP" altLang="en-US" sz="900" b="1" dirty="0">
                <a:solidFill>
                  <a:srgbClr val="0E58A1"/>
                </a:solidFill>
                <a:latin typeface="Meiryo UI" pitchFamily="50" charset="-128"/>
                <a:ea typeface="Meiryo UI" pitchFamily="50" charset="-128"/>
              </a:rPr>
              <a:t>補償の対象者</a:t>
            </a:r>
            <a:r>
              <a:rPr lang="en-US" altLang="ja-JP" sz="900" b="1" dirty="0" smtClean="0">
                <a:solidFill>
                  <a:srgbClr val="0E58A1"/>
                </a:solidFill>
                <a:latin typeface="Meiryo UI" pitchFamily="50" charset="-128"/>
                <a:ea typeface="Meiryo UI" pitchFamily="50" charset="-128"/>
              </a:rPr>
              <a:t>)</a:t>
            </a:r>
            <a:r>
              <a:rPr lang="ja-JP" altLang="en-US" sz="1600" b="1" dirty="0" smtClean="0">
                <a:solidFill>
                  <a:srgbClr val="0E58A1"/>
                </a:solidFill>
                <a:latin typeface="Meiryo UI" pitchFamily="50" charset="-128"/>
                <a:ea typeface="Meiryo UI" pitchFamily="50" charset="-128"/>
              </a:rPr>
              <a:t>の範囲</a:t>
            </a:r>
            <a:endParaRPr lang="en-US" altLang="ja-JP" sz="3600" b="1" dirty="0">
              <a:solidFill>
                <a:srgbClr val="0E58A1"/>
              </a:solidFill>
              <a:latin typeface="Meiryo UI" pitchFamily="50" charset="-128"/>
              <a:ea typeface="Meiryo UI" pitchFamily="50" charset="-128"/>
            </a:endParaRPr>
          </a:p>
        </p:txBody>
      </p:sp>
      <p:sp>
        <p:nvSpPr>
          <p:cNvPr id="21" name="フリーフォーム 20"/>
          <p:cNvSpPr/>
          <p:nvPr/>
        </p:nvSpPr>
        <p:spPr bwMode="gray">
          <a:xfrm>
            <a:off x="197900" y="5760000"/>
            <a:ext cx="246599" cy="284653"/>
          </a:xfrm>
          <a:custGeom>
            <a:avLst/>
            <a:gdLst>
              <a:gd name="connsiteX0" fmla="*/ 0 w 295275"/>
              <a:gd name="connsiteY0" fmla="*/ 384175 h 384175"/>
              <a:gd name="connsiteX1" fmla="*/ 0 w 295275"/>
              <a:gd name="connsiteY1" fmla="*/ 0 h 384175"/>
              <a:gd name="connsiteX2" fmla="*/ 295275 w 295275"/>
              <a:gd name="connsiteY2" fmla="*/ 0 h 384175"/>
              <a:gd name="connsiteX3" fmla="*/ 0 w 295275"/>
              <a:gd name="connsiteY3" fmla="*/ 384175 h 384175"/>
            </a:gdLst>
            <a:ahLst/>
            <a:cxnLst>
              <a:cxn ang="0">
                <a:pos x="connsiteX0" y="connsiteY0"/>
              </a:cxn>
              <a:cxn ang="0">
                <a:pos x="connsiteX1" y="connsiteY1"/>
              </a:cxn>
              <a:cxn ang="0">
                <a:pos x="connsiteX2" y="connsiteY2"/>
              </a:cxn>
              <a:cxn ang="0">
                <a:pos x="connsiteX3" y="connsiteY3"/>
              </a:cxn>
            </a:cxnLst>
            <a:rect l="l" t="t" r="r" b="b"/>
            <a:pathLst>
              <a:path w="295275" h="384175">
                <a:moveTo>
                  <a:pt x="0" y="384175"/>
                </a:moveTo>
                <a:lnTo>
                  <a:pt x="0" y="0"/>
                </a:lnTo>
                <a:lnTo>
                  <a:pt x="295275" y="0"/>
                </a:lnTo>
                <a:lnTo>
                  <a:pt x="0" y="384175"/>
                </a:lnTo>
                <a:close/>
              </a:path>
            </a:pathLst>
          </a:custGeom>
          <a:solidFill>
            <a:srgbClr val="0E5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bwMode="gray">
          <a:xfrm>
            <a:off x="196568" y="6992980"/>
            <a:ext cx="6788431" cy="216447"/>
          </a:xfrm>
          <a:prstGeom prst="roundRect">
            <a:avLst>
              <a:gd name="adj" fmla="val 50000"/>
            </a:avLst>
          </a:prstGeom>
          <a:pattFill prst="dkUpDiag">
            <a:fgClr>
              <a:schemeClr val="accent1"/>
            </a:fgClr>
            <a:bgClr>
              <a:schemeClr val="accent1">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bwMode="gray">
          <a:xfrm>
            <a:off x="161925" y="5760000"/>
            <a:ext cx="6810375" cy="323850"/>
          </a:xfrm>
          <a:custGeom>
            <a:avLst/>
            <a:gdLst>
              <a:gd name="connsiteX0" fmla="*/ 0 w 6810375"/>
              <a:gd name="connsiteY0" fmla="*/ 0 h 323850"/>
              <a:gd name="connsiteX1" fmla="*/ 0 w 6810375"/>
              <a:gd name="connsiteY1" fmla="*/ 323850 h 323850"/>
              <a:gd name="connsiteX2" fmla="*/ 6810375 w 6810375"/>
              <a:gd name="connsiteY2" fmla="*/ 323850 h 323850"/>
            </a:gdLst>
            <a:ahLst/>
            <a:cxnLst>
              <a:cxn ang="0">
                <a:pos x="connsiteX0" y="connsiteY0"/>
              </a:cxn>
              <a:cxn ang="0">
                <a:pos x="connsiteX1" y="connsiteY1"/>
              </a:cxn>
              <a:cxn ang="0">
                <a:pos x="connsiteX2" y="connsiteY2"/>
              </a:cxn>
            </a:cxnLst>
            <a:rect l="l" t="t" r="r" b="b"/>
            <a:pathLst>
              <a:path w="6810375" h="323850">
                <a:moveTo>
                  <a:pt x="0" y="0"/>
                </a:moveTo>
                <a:lnTo>
                  <a:pt x="0" y="323850"/>
                </a:lnTo>
                <a:lnTo>
                  <a:pt x="6810375" y="323850"/>
                </a:lnTo>
              </a:path>
            </a:pathLst>
          </a:custGeom>
          <a:noFill/>
          <a:ln w="6350"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bwMode="gray">
          <a:xfrm>
            <a:off x="238483" y="7032659"/>
            <a:ext cx="138112" cy="1381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bwMode="gray">
          <a:xfrm>
            <a:off x="363895" y="6974757"/>
            <a:ext cx="1455848" cy="253916"/>
          </a:xfrm>
          <a:prstGeom prst="rect">
            <a:avLst/>
          </a:prstGeom>
          <a:noFill/>
        </p:spPr>
        <p:txBody>
          <a:bodyPr wrap="none" rtlCol="0">
            <a:spAutoFit/>
          </a:bodyPr>
          <a:lstStyle/>
          <a:p>
            <a:r>
              <a:rPr kumimoji="1" lang="ja-JP" altLang="en-US" sz="1050" b="1" dirty="0" smtClean="0">
                <a:solidFill>
                  <a:schemeClr val="bg1"/>
                </a:solidFill>
                <a:effectLst>
                  <a:outerShdw blurRad="38100" dist="38100" dir="2700000" algn="tl">
                    <a:srgbClr val="000000">
                      <a:alpha val="43137"/>
                    </a:srgbClr>
                  </a:outerShdw>
                </a:effectLst>
              </a:rPr>
              <a:t>基本コース＜本人型＞</a:t>
            </a:r>
            <a:endParaRPr kumimoji="1" lang="ja-JP" altLang="en-US" sz="1050" b="1" dirty="0">
              <a:solidFill>
                <a:schemeClr val="bg1"/>
              </a:solidFill>
              <a:effectLst>
                <a:outerShdw blurRad="38100" dist="38100" dir="2700000" algn="tl">
                  <a:srgbClr val="000000">
                    <a:alpha val="43137"/>
                  </a:srgbClr>
                </a:outerShdw>
              </a:effectLst>
            </a:endParaRPr>
          </a:p>
        </p:txBody>
      </p:sp>
      <p:sp>
        <p:nvSpPr>
          <p:cNvPr id="26" name="正方形/長方形 25"/>
          <p:cNvSpPr/>
          <p:nvPr/>
        </p:nvSpPr>
        <p:spPr bwMode="gray">
          <a:xfrm>
            <a:off x="3415458" y="7408231"/>
            <a:ext cx="3569543" cy="2012931"/>
          </a:xfrm>
          <a:prstGeom prst="rect">
            <a:avLst/>
          </a:prstGeom>
          <a:no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bwMode="gray">
          <a:xfrm>
            <a:off x="4145604" y="7336455"/>
            <a:ext cx="2145386" cy="153888"/>
          </a:xfrm>
          <a:prstGeom prst="rect">
            <a:avLst/>
          </a:prstGeom>
          <a:solidFill>
            <a:schemeClr val="bg1"/>
          </a:solidFill>
        </p:spPr>
        <p:txBody>
          <a:bodyPr wrap="none" lIns="36000" tIns="0" rIns="36000" bIns="0" rtlCol="0">
            <a:spAutoFit/>
          </a:bodyPr>
          <a:lstStyle/>
          <a:p>
            <a:pPr algn="just"/>
            <a:r>
              <a:rPr kumimoji="1" lang="en-US" altLang="ja-JP" sz="1000" b="1" dirty="0" smtClean="0"/>
              <a:t>【</a:t>
            </a:r>
            <a:r>
              <a:rPr lang="ja-JP" altLang="en-US" sz="1000" b="1" dirty="0" smtClean="0"/>
              <a:t>本人</a:t>
            </a:r>
            <a:r>
              <a:rPr kumimoji="1" lang="ja-JP" altLang="en-US" sz="1000" b="1" dirty="0" smtClean="0"/>
              <a:t>型</a:t>
            </a:r>
            <a:r>
              <a:rPr kumimoji="1" lang="en-US" altLang="ja-JP" sz="1000" b="1" dirty="0" smtClean="0"/>
              <a:t>】</a:t>
            </a:r>
            <a:r>
              <a:rPr kumimoji="1" lang="ja-JP" altLang="en-US" sz="1000" b="1" dirty="0" smtClean="0"/>
              <a:t>被保険者となれる方の範囲例</a:t>
            </a:r>
            <a:endParaRPr kumimoji="1" lang="ja-JP" altLang="en-US" sz="1000" b="1" dirty="0"/>
          </a:p>
        </p:txBody>
      </p:sp>
      <p:sp>
        <p:nvSpPr>
          <p:cNvPr id="28" name="右矢印 27"/>
          <p:cNvSpPr/>
          <p:nvPr/>
        </p:nvSpPr>
        <p:spPr bwMode="gray">
          <a:xfrm rot="16200000">
            <a:off x="4710438" y="7559270"/>
            <a:ext cx="1579890" cy="1811882"/>
          </a:xfrm>
          <a:prstGeom prst="rightArrow">
            <a:avLst>
              <a:gd name="adj1" fmla="val 87626"/>
              <a:gd name="adj2" fmla="val 16746"/>
            </a:avLst>
          </a:prstGeom>
          <a:solidFill>
            <a:srgbClr val="C3E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rotWithShape="1">
          <a:blip r:embed="rId2">
            <a:extLst>
              <a:ext uri="{28A0092B-C50C-407E-A947-70E740481C1C}">
                <a14:useLocalDpi xmlns:a14="http://schemas.microsoft.com/office/drawing/2010/main" val="0"/>
              </a:ext>
            </a:extLst>
          </a:blip>
          <a:srcRect b="48694"/>
          <a:stretch/>
        </p:blipFill>
        <p:spPr bwMode="gray">
          <a:xfrm>
            <a:off x="5745637" y="7638269"/>
            <a:ext cx="325289" cy="376067"/>
          </a:xfrm>
          <a:prstGeom prst="rect">
            <a:avLst/>
          </a:prstGeom>
        </p:spPr>
      </p:pic>
      <p:pic>
        <p:nvPicPr>
          <p:cNvPr id="30" name="図 29"/>
          <p:cNvPicPr>
            <a:picLocks noChangeAspect="1"/>
          </p:cNvPicPr>
          <p:nvPr/>
        </p:nvPicPr>
        <p:blipFill rotWithShape="1">
          <a:blip r:embed="rId3">
            <a:extLst>
              <a:ext uri="{28A0092B-C50C-407E-A947-70E740481C1C}">
                <a14:useLocalDpi xmlns:a14="http://schemas.microsoft.com/office/drawing/2010/main" val="0"/>
              </a:ext>
            </a:extLst>
          </a:blip>
          <a:srcRect b="46647"/>
          <a:stretch/>
        </p:blipFill>
        <p:spPr bwMode="gray">
          <a:xfrm>
            <a:off x="4787796" y="7600346"/>
            <a:ext cx="320953" cy="411892"/>
          </a:xfrm>
          <a:prstGeom prst="rect">
            <a:avLst/>
          </a:prstGeom>
        </p:spPr>
      </p:pic>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b="50020"/>
          <a:stretch/>
        </p:blipFill>
        <p:spPr bwMode="gray">
          <a:xfrm>
            <a:off x="5104710" y="7648056"/>
            <a:ext cx="316615" cy="362015"/>
          </a:xfrm>
          <a:prstGeom prst="rect">
            <a:avLst/>
          </a:prstGeom>
        </p:spPr>
      </p:pic>
      <p:pic>
        <p:nvPicPr>
          <p:cNvPr id="32" name="図 31"/>
          <p:cNvPicPr>
            <a:picLocks noChangeAspect="1"/>
          </p:cNvPicPr>
          <p:nvPr/>
        </p:nvPicPr>
        <p:blipFill rotWithShape="1">
          <a:blip r:embed="rId5">
            <a:extLst>
              <a:ext uri="{28A0092B-C50C-407E-A947-70E740481C1C}">
                <a14:useLocalDpi xmlns:a14="http://schemas.microsoft.com/office/drawing/2010/main" val="0"/>
              </a:ext>
            </a:extLst>
          </a:blip>
          <a:srcRect b="46386"/>
          <a:stretch/>
        </p:blipFill>
        <p:spPr bwMode="gray">
          <a:xfrm>
            <a:off x="5745975" y="8152294"/>
            <a:ext cx="312277" cy="395305"/>
          </a:xfrm>
          <a:prstGeom prst="rect">
            <a:avLst/>
          </a:prstGeom>
        </p:spPr>
      </p:pic>
      <p:pic>
        <p:nvPicPr>
          <p:cNvPr id="33" name="図 32"/>
          <p:cNvPicPr>
            <a:picLocks noChangeAspect="1"/>
          </p:cNvPicPr>
          <p:nvPr/>
        </p:nvPicPr>
        <p:blipFill rotWithShape="1">
          <a:blip r:embed="rId6">
            <a:extLst>
              <a:ext uri="{28A0092B-C50C-407E-A947-70E740481C1C}">
                <a14:useLocalDpi xmlns:a14="http://schemas.microsoft.com/office/drawing/2010/main" val="0"/>
              </a:ext>
            </a:extLst>
          </a:blip>
          <a:srcRect b="50642"/>
          <a:stretch/>
        </p:blipFill>
        <p:spPr bwMode="gray">
          <a:xfrm>
            <a:off x="6085370" y="7648271"/>
            <a:ext cx="320953" cy="366066"/>
          </a:xfrm>
          <a:prstGeom prst="rect">
            <a:avLst/>
          </a:prstGeom>
        </p:spPr>
      </p:pic>
      <p:sp>
        <p:nvSpPr>
          <p:cNvPr id="34" name="テキスト ボックス 33"/>
          <p:cNvSpPr txBox="1"/>
          <p:nvPr/>
        </p:nvSpPr>
        <p:spPr bwMode="gray">
          <a:xfrm>
            <a:off x="4611152" y="7988511"/>
            <a:ext cx="543739" cy="215444"/>
          </a:xfrm>
          <a:prstGeom prst="rect">
            <a:avLst/>
          </a:prstGeom>
          <a:noFill/>
        </p:spPr>
        <p:txBody>
          <a:bodyPr wrap="none" rtlCol="0">
            <a:spAutoFit/>
          </a:bodyPr>
          <a:lstStyle/>
          <a:p>
            <a:r>
              <a:rPr kumimoji="1" lang="ja-JP" altLang="en-US" sz="800" dirty="0" smtClean="0"/>
              <a:t>同居・父</a:t>
            </a:r>
            <a:endParaRPr kumimoji="1" lang="ja-JP" altLang="en-US" sz="800" dirty="0"/>
          </a:p>
        </p:txBody>
      </p:sp>
      <p:sp>
        <p:nvSpPr>
          <p:cNvPr id="35" name="右矢印 34"/>
          <p:cNvSpPr/>
          <p:nvPr/>
        </p:nvSpPr>
        <p:spPr bwMode="gray">
          <a:xfrm rot="16200000">
            <a:off x="3950251" y="7940659"/>
            <a:ext cx="260138" cy="349167"/>
          </a:xfrm>
          <a:prstGeom prst="rightArrow">
            <a:avLst>
              <a:gd name="adj1" fmla="val 64505"/>
              <a:gd name="adj2" fmla="val 447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bwMode="gray">
          <a:xfrm>
            <a:off x="3536546" y="8216473"/>
            <a:ext cx="646332" cy="338554"/>
          </a:xfrm>
          <a:prstGeom prst="rect">
            <a:avLst/>
          </a:prstGeom>
          <a:noFill/>
        </p:spPr>
        <p:txBody>
          <a:bodyPr wrap="none" rtlCol="0">
            <a:spAutoFit/>
          </a:bodyPr>
          <a:lstStyle/>
          <a:p>
            <a:pPr algn="ctr"/>
            <a:r>
              <a:rPr kumimoji="1" lang="ja-JP" altLang="en-US" sz="800" dirty="0" smtClean="0"/>
              <a:t>申込者の</a:t>
            </a:r>
            <a:endParaRPr kumimoji="1" lang="en-US" altLang="ja-JP" sz="800" dirty="0" smtClean="0"/>
          </a:p>
          <a:p>
            <a:pPr algn="ctr"/>
            <a:r>
              <a:rPr kumimoji="1" lang="ja-JP" altLang="en-US" sz="800" dirty="0" smtClean="0"/>
              <a:t>別居・兄弟</a:t>
            </a:r>
            <a:endParaRPr kumimoji="1" lang="ja-JP" altLang="en-US" sz="800" dirty="0"/>
          </a:p>
        </p:txBody>
      </p:sp>
      <p:sp>
        <p:nvSpPr>
          <p:cNvPr id="37" name="テキスト ボックス 36"/>
          <p:cNvSpPr txBox="1"/>
          <p:nvPr/>
        </p:nvSpPr>
        <p:spPr bwMode="gray">
          <a:xfrm>
            <a:off x="5716138" y="7983069"/>
            <a:ext cx="748923" cy="215444"/>
          </a:xfrm>
          <a:prstGeom prst="rect">
            <a:avLst/>
          </a:prstGeom>
          <a:noFill/>
        </p:spPr>
        <p:txBody>
          <a:bodyPr wrap="none" rtlCol="0">
            <a:spAutoFit/>
          </a:bodyPr>
          <a:lstStyle/>
          <a:p>
            <a:r>
              <a:rPr kumimoji="1" lang="ja-JP" altLang="en-US" sz="800" dirty="0" smtClean="0"/>
              <a:t>同居・祖父母</a:t>
            </a:r>
            <a:endParaRPr kumimoji="1" lang="ja-JP" altLang="en-US" sz="800" dirty="0"/>
          </a:p>
        </p:txBody>
      </p:sp>
      <p:sp>
        <p:nvSpPr>
          <p:cNvPr id="38" name="テキスト ボックス 37"/>
          <p:cNvSpPr txBox="1"/>
          <p:nvPr/>
        </p:nvSpPr>
        <p:spPr bwMode="gray">
          <a:xfrm>
            <a:off x="5671392" y="8571920"/>
            <a:ext cx="492443" cy="215444"/>
          </a:xfrm>
          <a:prstGeom prst="rect">
            <a:avLst/>
          </a:prstGeom>
          <a:noFill/>
        </p:spPr>
        <p:txBody>
          <a:bodyPr wrap="none" rtlCol="0">
            <a:spAutoFit/>
          </a:bodyPr>
          <a:lstStyle/>
          <a:p>
            <a:pPr algn="ctr"/>
            <a:r>
              <a:rPr kumimoji="1" lang="ja-JP" altLang="en-US" sz="800" dirty="0" smtClean="0"/>
              <a:t>配偶者</a:t>
            </a:r>
            <a:endParaRPr kumimoji="1" lang="ja-JP" altLang="en-US" sz="800" dirty="0"/>
          </a:p>
        </p:txBody>
      </p:sp>
      <p:sp>
        <p:nvSpPr>
          <p:cNvPr id="39" name="テキスト ボックス 38"/>
          <p:cNvSpPr txBox="1"/>
          <p:nvPr/>
        </p:nvSpPr>
        <p:spPr bwMode="gray">
          <a:xfrm>
            <a:off x="5281275" y="9044456"/>
            <a:ext cx="543740" cy="215444"/>
          </a:xfrm>
          <a:prstGeom prst="rect">
            <a:avLst/>
          </a:prstGeom>
          <a:noFill/>
        </p:spPr>
        <p:txBody>
          <a:bodyPr wrap="none" rtlCol="0">
            <a:spAutoFit/>
          </a:bodyPr>
          <a:lstStyle/>
          <a:p>
            <a:pPr algn="ctr"/>
            <a:r>
              <a:rPr kumimoji="1" lang="ja-JP" altLang="en-US" sz="800" dirty="0" smtClean="0"/>
              <a:t>同居・子</a:t>
            </a:r>
            <a:endParaRPr kumimoji="1" lang="ja-JP" altLang="en-US" sz="800" dirty="0"/>
          </a:p>
        </p:txBody>
      </p:sp>
      <p:sp>
        <p:nvSpPr>
          <p:cNvPr id="40" name="テキスト ボックス 39"/>
          <p:cNvSpPr txBox="1"/>
          <p:nvPr/>
        </p:nvSpPr>
        <p:spPr bwMode="gray">
          <a:xfrm>
            <a:off x="4168845" y="9044456"/>
            <a:ext cx="595035" cy="338554"/>
          </a:xfrm>
          <a:prstGeom prst="rect">
            <a:avLst/>
          </a:prstGeom>
          <a:noFill/>
        </p:spPr>
        <p:txBody>
          <a:bodyPr wrap="none" rtlCol="0">
            <a:spAutoFit/>
          </a:bodyPr>
          <a:lstStyle/>
          <a:p>
            <a:pPr algn="ctr"/>
            <a:r>
              <a:rPr kumimoji="1" lang="ja-JP" altLang="en-US" sz="800" dirty="0" smtClean="0"/>
              <a:t>別居・子</a:t>
            </a:r>
            <a:endParaRPr kumimoji="1" lang="en-US" altLang="ja-JP" sz="800" dirty="0" smtClean="0"/>
          </a:p>
          <a:p>
            <a:pPr algn="ctr"/>
            <a:r>
              <a:rPr lang="ja-JP" altLang="en-US" sz="800" dirty="0" smtClean="0"/>
              <a:t>（未婚）</a:t>
            </a:r>
            <a:endParaRPr kumimoji="1" lang="ja-JP" altLang="en-US" sz="800" dirty="0"/>
          </a:p>
        </p:txBody>
      </p:sp>
      <p:sp>
        <p:nvSpPr>
          <p:cNvPr id="41" name="テキスト ボックス 40"/>
          <p:cNvSpPr txBox="1"/>
          <p:nvPr/>
        </p:nvSpPr>
        <p:spPr bwMode="gray">
          <a:xfrm>
            <a:off x="3722626" y="9044456"/>
            <a:ext cx="595035" cy="338554"/>
          </a:xfrm>
          <a:prstGeom prst="rect">
            <a:avLst/>
          </a:prstGeom>
          <a:noFill/>
        </p:spPr>
        <p:txBody>
          <a:bodyPr wrap="none" rtlCol="0">
            <a:spAutoFit/>
          </a:bodyPr>
          <a:lstStyle/>
          <a:p>
            <a:pPr algn="ctr"/>
            <a:r>
              <a:rPr kumimoji="1" lang="ja-JP" altLang="en-US" sz="800" dirty="0" smtClean="0"/>
              <a:t>別居・子</a:t>
            </a:r>
            <a:endParaRPr kumimoji="1" lang="en-US" altLang="ja-JP" sz="800" dirty="0" smtClean="0"/>
          </a:p>
          <a:p>
            <a:pPr algn="ctr"/>
            <a:r>
              <a:rPr lang="ja-JP" altLang="en-US" sz="800" dirty="0" smtClean="0"/>
              <a:t>（既婚）</a:t>
            </a:r>
            <a:endParaRPr kumimoji="1" lang="ja-JP" altLang="en-US" sz="800" dirty="0"/>
          </a:p>
        </p:txBody>
      </p:sp>
      <p:sp>
        <p:nvSpPr>
          <p:cNvPr id="42" name="テキスト ボックス 41"/>
          <p:cNvSpPr txBox="1"/>
          <p:nvPr/>
        </p:nvSpPr>
        <p:spPr bwMode="gray">
          <a:xfrm>
            <a:off x="3419847" y="9044456"/>
            <a:ext cx="492443" cy="338554"/>
          </a:xfrm>
          <a:prstGeom prst="rect">
            <a:avLst/>
          </a:prstGeom>
          <a:noFill/>
        </p:spPr>
        <p:txBody>
          <a:bodyPr wrap="none" rtlCol="0">
            <a:spAutoFit/>
          </a:bodyPr>
          <a:lstStyle/>
          <a:p>
            <a:pPr algn="ctr"/>
            <a:r>
              <a:rPr kumimoji="1" lang="ja-JP" altLang="en-US" sz="800" dirty="0" smtClean="0"/>
              <a:t>子の</a:t>
            </a:r>
            <a:endParaRPr kumimoji="1" lang="en-US" altLang="ja-JP" sz="800" dirty="0" smtClean="0"/>
          </a:p>
          <a:p>
            <a:pPr algn="ctr"/>
            <a:r>
              <a:rPr kumimoji="1" lang="ja-JP" altLang="en-US" sz="800" dirty="0" smtClean="0"/>
              <a:t>配偶者</a:t>
            </a:r>
            <a:endParaRPr kumimoji="1" lang="en-US" altLang="ja-JP" sz="800" dirty="0" smtClean="0"/>
          </a:p>
        </p:txBody>
      </p:sp>
      <p:sp>
        <p:nvSpPr>
          <p:cNvPr id="43" name="楕円 42"/>
          <p:cNvSpPr/>
          <p:nvPr/>
        </p:nvSpPr>
        <p:spPr bwMode="gray">
          <a:xfrm>
            <a:off x="4858592" y="8183767"/>
            <a:ext cx="472290" cy="472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gray">
          <a:xfrm>
            <a:off x="4546958" y="8521568"/>
            <a:ext cx="994183" cy="338554"/>
          </a:xfrm>
          <a:prstGeom prst="rect">
            <a:avLst/>
          </a:prstGeom>
          <a:noFill/>
        </p:spPr>
        <p:txBody>
          <a:bodyPr wrap="none" rtlCol="0">
            <a:spAutoFit/>
          </a:bodyPr>
          <a:lstStyle/>
          <a:p>
            <a:pPr algn="ctr"/>
            <a:r>
              <a:rPr kumimoji="1" lang="ja-JP" altLang="en-US" sz="800" b="1" dirty="0" smtClean="0"/>
              <a:t>カネカグループ社員</a:t>
            </a:r>
            <a:endParaRPr kumimoji="1" lang="en-US" altLang="ja-JP" sz="800" b="1" dirty="0" smtClean="0"/>
          </a:p>
          <a:p>
            <a:pPr algn="ctr"/>
            <a:r>
              <a:rPr lang="ja-JP" altLang="en-US" sz="800" dirty="0" smtClean="0"/>
              <a:t>（</a:t>
            </a:r>
            <a:r>
              <a:rPr lang="ja-JP" altLang="en-US" sz="800" b="1" dirty="0" smtClean="0"/>
              <a:t>申込者</a:t>
            </a:r>
            <a:r>
              <a:rPr lang="ja-JP" altLang="en-US" sz="800" dirty="0" smtClean="0"/>
              <a:t>）</a:t>
            </a:r>
            <a:endParaRPr kumimoji="1" lang="ja-JP" altLang="en-US" sz="800" dirty="0"/>
          </a:p>
        </p:txBody>
      </p:sp>
      <p:sp>
        <p:nvSpPr>
          <p:cNvPr id="45" name="フリーフォーム 44"/>
          <p:cNvSpPr/>
          <p:nvPr/>
        </p:nvSpPr>
        <p:spPr bwMode="gray">
          <a:xfrm>
            <a:off x="5416120" y="7947597"/>
            <a:ext cx="324312" cy="31226"/>
          </a:xfrm>
          <a:custGeom>
            <a:avLst/>
            <a:gdLst>
              <a:gd name="connsiteX0" fmla="*/ 0 w 381000"/>
              <a:gd name="connsiteY0" fmla="*/ 0 h 0"/>
              <a:gd name="connsiteX1" fmla="*/ 381000 w 381000"/>
              <a:gd name="connsiteY1" fmla="*/ 0 h 0"/>
            </a:gdLst>
            <a:ahLst/>
            <a:cxnLst>
              <a:cxn ang="0">
                <a:pos x="connsiteX0" y="connsiteY0"/>
              </a:cxn>
              <a:cxn ang="0">
                <a:pos x="connsiteX1" y="connsiteY1"/>
              </a:cxn>
            </a:cxnLst>
            <a:rect l="l" t="t" r="r" b="b"/>
            <a:pathLst>
              <a:path w="381000">
                <a:moveTo>
                  <a:pt x="0" y="0"/>
                </a:moveTo>
                <a:lnTo>
                  <a:pt x="381000" y="0"/>
                </a:lnTo>
              </a:path>
            </a:pathLst>
          </a:custGeom>
          <a:noFill/>
          <a:ln>
            <a:solidFill>
              <a:srgbClr val="B40049"/>
            </a:solidFill>
            <a:headEnd type="arrow" w="sm" len="med"/>
            <a:tailEnd type="arrow"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bwMode="gray">
          <a:xfrm>
            <a:off x="5266237" y="8418152"/>
            <a:ext cx="495014" cy="113288"/>
          </a:xfrm>
          <a:custGeom>
            <a:avLst/>
            <a:gdLst>
              <a:gd name="connsiteX0" fmla="*/ 0 w 381000"/>
              <a:gd name="connsiteY0" fmla="*/ 0 h 0"/>
              <a:gd name="connsiteX1" fmla="*/ 381000 w 381000"/>
              <a:gd name="connsiteY1" fmla="*/ 0 h 0"/>
            </a:gdLst>
            <a:ahLst/>
            <a:cxnLst>
              <a:cxn ang="0">
                <a:pos x="connsiteX0" y="connsiteY0"/>
              </a:cxn>
              <a:cxn ang="0">
                <a:pos x="connsiteX1" y="connsiteY1"/>
              </a:cxn>
            </a:cxnLst>
            <a:rect l="l" t="t" r="r" b="b"/>
            <a:pathLst>
              <a:path w="381000">
                <a:moveTo>
                  <a:pt x="0" y="0"/>
                </a:moveTo>
                <a:lnTo>
                  <a:pt x="381000" y="0"/>
                </a:lnTo>
              </a:path>
            </a:pathLst>
          </a:custGeom>
          <a:noFill/>
          <a:ln>
            <a:solidFill>
              <a:srgbClr val="B40049"/>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bwMode="gray">
          <a:xfrm>
            <a:off x="3838001" y="8428159"/>
            <a:ext cx="1675309" cy="431963"/>
          </a:xfrm>
          <a:custGeom>
            <a:avLst/>
            <a:gdLst>
              <a:gd name="connsiteX0" fmla="*/ 3215640 w 3215640"/>
              <a:gd name="connsiteY0" fmla="*/ 0 h 632460"/>
              <a:gd name="connsiteX1" fmla="*/ 3215640 w 3215640"/>
              <a:gd name="connsiteY1" fmla="*/ 632460 h 632460"/>
              <a:gd name="connsiteX2" fmla="*/ 0 w 3215640"/>
              <a:gd name="connsiteY2" fmla="*/ 632460 h 632460"/>
            </a:gdLst>
            <a:ahLst/>
            <a:cxnLst>
              <a:cxn ang="0">
                <a:pos x="connsiteX0" y="connsiteY0"/>
              </a:cxn>
              <a:cxn ang="0">
                <a:pos x="connsiteX1" y="connsiteY1"/>
              </a:cxn>
              <a:cxn ang="0">
                <a:pos x="connsiteX2" y="connsiteY2"/>
              </a:cxn>
            </a:cxnLst>
            <a:rect l="l" t="t" r="r" b="b"/>
            <a:pathLst>
              <a:path w="3215640" h="632460">
                <a:moveTo>
                  <a:pt x="3215640" y="0"/>
                </a:moveTo>
                <a:lnTo>
                  <a:pt x="3215640" y="632460"/>
                </a:lnTo>
                <a:lnTo>
                  <a:pt x="0" y="632460"/>
                </a:lnTo>
              </a:path>
            </a:pathLst>
          </a:custGeom>
          <a:noFill/>
          <a:ln>
            <a:solidFill>
              <a:srgbClr val="B40049"/>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8" name="図 47"/>
          <p:cNvPicPr>
            <a:picLocks noChangeAspect="1"/>
          </p:cNvPicPr>
          <p:nvPr/>
        </p:nvPicPr>
        <p:blipFill rotWithShape="1">
          <a:blip r:embed="rId7">
            <a:extLst>
              <a:ext uri="{28A0092B-C50C-407E-A947-70E740481C1C}">
                <a14:useLocalDpi xmlns:a14="http://schemas.microsoft.com/office/drawing/2010/main" val="0"/>
              </a:ext>
            </a:extLst>
          </a:blip>
          <a:srcRect b="49436"/>
          <a:stretch/>
        </p:blipFill>
        <p:spPr bwMode="gray">
          <a:xfrm>
            <a:off x="3876455" y="8667129"/>
            <a:ext cx="316615" cy="372822"/>
          </a:xfrm>
          <a:prstGeom prst="rect">
            <a:avLst/>
          </a:prstGeom>
        </p:spPr>
      </p:pic>
      <p:pic>
        <p:nvPicPr>
          <p:cNvPr id="49" name="図 48"/>
          <p:cNvPicPr>
            <a:picLocks noChangeAspect="1"/>
          </p:cNvPicPr>
          <p:nvPr/>
        </p:nvPicPr>
        <p:blipFill rotWithShape="1">
          <a:blip r:embed="rId8">
            <a:extLst>
              <a:ext uri="{28A0092B-C50C-407E-A947-70E740481C1C}">
                <a14:useLocalDpi xmlns:a14="http://schemas.microsoft.com/office/drawing/2010/main" val="0"/>
              </a:ext>
            </a:extLst>
          </a:blip>
          <a:srcRect b="52795"/>
          <a:stretch/>
        </p:blipFill>
        <p:spPr bwMode="gray">
          <a:xfrm>
            <a:off x="5401110" y="8712108"/>
            <a:ext cx="294930" cy="343960"/>
          </a:xfrm>
          <a:prstGeom prst="rect">
            <a:avLst/>
          </a:prstGeom>
        </p:spPr>
      </p:pic>
      <p:sp>
        <p:nvSpPr>
          <p:cNvPr id="50" name="テキスト ボックス 49"/>
          <p:cNvSpPr txBox="1"/>
          <p:nvPr/>
        </p:nvSpPr>
        <p:spPr bwMode="gray">
          <a:xfrm>
            <a:off x="5456617" y="7729899"/>
            <a:ext cx="266263" cy="147146"/>
          </a:xfrm>
          <a:prstGeom prst="rect">
            <a:avLst/>
          </a:prstGeom>
          <a:noFill/>
        </p:spPr>
        <p:txBody>
          <a:bodyPr wrap="none" rtlCol="0">
            <a:spAutoFit/>
          </a:bodyPr>
          <a:lstStyle/>
          <a:p>
            <a:pPr algn="ctr"/>
            <a:r>
              <a:rPr kumimoji="1" lang="ja-JP" altLang="en-US" sz="800" dirty="0" smtClean="0"/>
              <a:t>親子</a:t>
            </a:r>
            <a:endParaRPr kumimoji="1" lang="ja-JP" altLang="en-US" sz="800" dirty="0"/>
          </a:p>
        </p:txBody>
      </p:sp>
      <p:sp>
        <p:nvSpPr>
          <p:cNvPr id="51" name="フリーフォーム 50"/>
          <p:cNvSpPr/>
          <p:nvPr/>
        </p:nvSpPr>
        <p:spPr bwMode="gray">
          <a:xfrm>
            <a:off x="4215819" y="8037831"/>
            <a:ext cx="881142" cy="384182"/>
          </a:xfrm>
          <a:custGeom>
            <a:avLst/>
            <a:gdLst>
              <a:gd name="connsiteX0" fmla="*/ 2926080 w 2926080"/>
              <a:gd name="connsiteY0" fmla="*/ 0 h 365760"/>
              <a:gd name="connsiteX1" fmla="*/ 2926080 w 2926080"/>
              <a:gd name="connsiteY1" fmla="*/ 365760 h 365760"/>
              <a:gd name="connsiteX2" fmla="*/ 0 w 2926080"/>
              <a:gd name="connsiteY2" fmla="*/ 365760 h 365760"/>
            </a:gdLst>
            <a:ahLst/>
            <a:cxnLst>
              <a:cxn ang="0">
                <a:pos x="connsiteX0" y="connsiteY0"/>
              </a:cxn>
              <a:cxn ang="0">
                <a:pos x="connsiteX1" y="connsiteY1"/>
              </a:cxn>
              <a:cxn ang="0">
                <a:pos x="connsiteX2" y="connsiteY2"/>
              </a:cxn>
            </a:cxnLst>
            <a:rect l="l" t="t" r="r" b="b"/>
            <a:pathLst>
              <a:path w="2926080" h="365760">
                <a:moveTo>
                  <a:pt x="2926080" y="0"/>
                </a:moveTo>
                <a:lnTo>
                  <a:pt x="2926080" y="365760"/>
                </a:lnTo>
                <a:lnTo>
                  <a:pt x="0" y="365760"/>
                </a:lnTo>
              </a:path>
            </a:pathLst>
          </a:custGeom>
          <a:noFill/>
          <a:ln>
            <a:solidFill>
              <a:srgbClr val="B40049"/>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2" name="図 51"/>
          <p:cNvPicPr>
            <a:picLocks noChangeAspect="1"/>
          </p:cNvPicPr>
          <p:nvPr/>
        </p:nvPicPr>
        <p:blipFill rotWithShape="1">
          <a:blip r:embed="rId9">
            <a:extLst>
              <a:ext uri="{28A0092B-C50C-407E-A947-70E740481C1C}">
                <a14:useLocalDpi xmlns:a14="http://schemas.microsoft.com/office/drawing/2010/main" val="0"/>
              </a:ext>
            </a:extLst>
          </a:blip>
          <a:srcRect b="56380"/>
          <a:stretch/>
        </p:blipFill>
        <p:spPr bwMode="gray">
          <a:xfrm>
            <a:off x="4086558" y="8153432"/>
            <a:ext cx="312277" cy="342428"/>
          </a:xfrm>
          <a:prstGeom prst="rect">
            <a:avLst/>
          </a:prstGeom>
        </p:spPr>
      </p:pic>
      <p:pic>
        <p:nvPicPr>
          <p:cNvPr id="53" name="図 52"/>
          <p:cNvPicPr>
            <a:picLocks noChangeAspect="1"/>
          </p:cNvPicPr>
          <p:nvPr/>
        </p:nvPicPr>
        <p:blipFill rotWithShape="1">
          <a:blip r:embed="rId10">
            <a:extLst>
              <a:ext uri="{28A0092B-C50C-407E-A947-70E740481C1C}">
                <a14:useLocalDpi xmlns:a14="http://schemas.microsoft.com/office/drawing/2010/main" val="0"/>
              </a:ext>
            </a:extLst>
          </a:blip>
          <a:srcRect b="48563"/>
          <a:stretch/>
        </p:blipFill>
        <p:spPr bwMode="gray">
          <a:xfrm>
            <a:off x="4954827" y="8152726"/>
            <a:ext cx="290592" cy="394873"/>
          </a:xfrm>
          <a:prstGeom prst="rect">
            <a:avLst/>
          </a:prstGeom>
        </p:spPr>
      </p:pic>
      <p:sp>
        <p:nvSpPr>
          <p:cNvPr id="54" name="テキスト ボックス 53"/>
          <p:cNvSpPr txBox="1"/>
          <p:nvPr/>
        </p:nvSpPr>
        <p:spPr bwMode="gray">
          <a:xfrm>
            <a:off x="5033711" y="7988511"/>
            <a:ext cx="543739" cy="215444"/>
          </a:xfrm>
          <a:prstGeom prst="rect">
            <a:avLst/>
          </a:prstGeom>
          <a:noFill/>
        </p:spPr>
        <p:txBody>
          <a:bodyPr wrap="none" rtlCol="0">
            <a:spAutoFit/>
          </a:bodyPr>
          <a:lstStyle/>
          <a:p>
            <a:r>
              <a:rPr kumimoji="1" lang="ja-JP" altLang="en-US" sz="800" dirty="0" smtClean="0"/>
              <a:t>同居・母</a:t>
            </a:r>
            <a:endParaRPr kumimoji="1" lang="ja-JP" altLang="en-US" sz="800" dirty="0"/>
          </a:p>
        </p:txBody>
      </p:sp>
      <p:sp>
        <p:nvSpPr>
          <p:cNvPr id="55" name="右矢印 54"/>
          <p:cNvSpPr/>
          <p:nvPr/>
        </p:nvSpPr>
        <p:spPr bwMode="gray">
          <a:xfrm rot="16200000">
            <a:off x="4271370" y="8517280"/>
            <a:ext cx="260138" cy="349167"/>
          </a:xfrm>
          <a:prstGeom prst="rightArrow">
            <a:avLst>
              <a:gd name="adj1" fmla="val 64505"/>
              <a:gd name="adj2" fmla="val 447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p:cNvPicPr>
            <a:picLocks noChangeAspect="1"/>
          </p:cNvPicPr>
          <p:nvPr/>
        </p:nvPicPr>
        <p:blipFill rotWithShape="1">
          <a:blip r:embed="rId11">
            <a:extLst>
              <a:ext uri="{28A0092B-C50C-407E-A947-70E740481C1C}">
                <a14:useLocalDpi xmlns:a14="http://schemas.microsoft.com/office/drawing/2010/main" val="0"/>
              </a:ext>
            </a:extLst>
          </a:blip>
          <a:srcRect b="55082"/>
          <a:stretch/>
        </p:blipFill>
        <p:spPr bwMode="gray">
          <a:xfrm>
            <a:off x="4330850" y="8712108"/>
            <a:ext cx="299267" cy="344825"/>
          </a:xfrm>
          <a:prstGeom prst="rect">
            <a:avLst/>
          </a:prstGeom>
        </p:spPr>
      </p:pic>
      <p:sp>
        <p:nvSpPr>
          <p:cNvPr id="57" name="右矢印 56"/>
          <p:cNvSpPr/>
          <p:nvPr/>
        </p:nvSpPr>
        <p:spPr bwMode="gray">
          <a:xfrm rot="16200000">
            <a:off x="3479624" y="8517280"/>
            <a:ext cx="260138" cy="349167"/>
          </a:xfrm>
          <a:prstGeom prst="rightArrow">
            <a:avLst>
              <a:gd name="adj1" fmla="val 64505"/>
              <a:gd name="adj2" fmla="val 447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p:cNvPicPr>
            <a:picLocks noChangeAspect="1"/>
          </p:cNvPicPr>
          <p:nvPr/>
        </p:nvPicPr>
        <p:blipFill rotWithShape="1">
          <a:blip r:embed="rId12">
            <a:extLst>
              <a:ext uri="{28A0092B-C50C-407E-A947-70E740481C1C}">
                <a14:useLocalDpi xmlns:a14="http://schemas.microsoft.com/office/drawing/2010/main" val="0"/>
              </a:ext>
            </a:extLst>
          </a:blip>
          <a:srcRect b="50132"/>
          <a:stretch/>
        </p:blipFill>
        <p:spPr bwMode="gray">
          <a:xfrm>
            <a:off x="3562150" y="8641106"/>
            <a:ext cx="320953" cy="393642"/>
          </a:xfrm>
          <a:prstGeom prst="rect">
            <a:avLst/>
          </a:prstGeom>
        </p:spPr>
      </p:pic>
      <p:sp>
        <p:nvSpPr>
          <p:cNvPr id="59" name="右矢印 58"/>
          <p:cNvSpPr/>
          <p:nvPr/>
        </p:nvSpPr>
        <p:spPr bwMode="gray">
          <a:xfrm rot="16200000">
            <a:off x="6582317" y="8130566"/>
            <a:ext cx="260138" cy="349167"/>
          </a:xfrm>
          <a:prstGeom prst="rightArrow">
            <a:avLst>
              <a:gd name="adj1" fmla="val 64505"/>
              <a:gd name="adj2" fmla="val 447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bwMode="gray">
          <a:xfrm>
            <a:off x="6028110" y="8418152"/>
            <a:ext cx="501184" cy="113288"/>
          </a:xfrm>
          <a:custGeom>
            <a:avLst/>
            <a:gdLst>
              <a:gd name="connsiteX0" fmla="*/ 0 w 381000"/>
              <a:gd name="connsiteY0" fmla="*/ 0 h 0"/>
              <a:gd name="connsiteX1" fmla="*/ 381000 w 381000"/>
              <a:gd name="connsiteY1" fmla="*/ 0 h 0"/>
            </a:gdLst>
            <a:ahLst/>
            <a:cxnLst>
              <a:cxn ang="0">
                <a:pos x="connsiteX0" y="connsiteY0"/>
              </a:cxn>
              <a:cxn ang="0">
                <a:pos x="connsiteX1" y="connsiteY1"/>
              </a:cxn>
            </a:cxnLst>
            <a:rect l="l" t="t" r="r" b="b"/>
            <a:pathLst>
              <a:path w="381000">
                <a:moveTo>
                  <a:pt x="0" y="0"/>
                </a:moveTo>
                <a:lnTo>
                  <a:pt x="381000" y="0"/>
                </a:lnTo>
              </a:path>
            </a:pathLst>
          </a:custGeom>
          <a:noFill/>
          <a:ln>
            <a:solidFill>
              <a:srgbClr val="B40049"/>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rotWithShape="1">
          <a:blip r:embed="rId3">
            <a:extLst>
              <a:ext uri="{28A0092B-C50C-407E-A947-70E740481C1C}">
                <a14:useLocalDpi xmlns:a14="http://schemas.microsoft.com/office/drawing/2010/main" val="0"/>
              </a:ext>
            </a:extLst>
          </a:blip>
          <a:srcRect b="46647"/>
          <a:stretch/>
        </p:blipFill>
        <p:spPr bwMode="gray">
          <a:xfrm>
            <a:off x="6318624" y="8349979"/>
            <a:ext cx="320953" cy="411892"/>
          </a:xfrm>
          <a:prstGeom prst="rect">
            <a:avLst/>
          </a:prstGeom>
        </p:spPr>
      </p:pic>
      <p:pic>
        <p:nvPicPr>
          <p:cNvPr id="62" name="図 61"/>
          <p:cNvPicPr>
            <a:picLocks noChangeAspect="1"/>
          </p:cNvPicPr>
          <p:nvPr/>
        </p:nvPicPr>
        <p:blipFill rotWithShape="1">
          <a:blip r:embed="rId4">
            <a:extLst>
              <a:ext uri="{28A0092B-C50C-407E-A947-70E740481C1C}">
                <a14:useLocalDpi xmlns:a14="http://schemas.microsoft.com/office/drawing/2010/main" val="0"/>
              </a:ext>
            </a:extLst>
          </a:blip>
          <a:srcRect b="50020"/>
          <a:stretch/>
        </p:blipFill>
        <p:spPr bwMode="gray">
          <a:xfrm>
            <a:off x="6620264" y="8397688"/>
            <a:ext cx="316615" cy="362015"/>
          </a:xfrm>
          <a:prstGeom prst="rect">
            <a:avLst/>
          </a:prstGeom>
        </p:spPr>
      </p:pic>
      <p:sp>
        <p:nvSpPr>
          <p:cNvPr id="63" name="テキスト ボックス 62"/>
          <p:cNvSpPr txBox="1"/>
          <p:nvPr/>
        </p:nvSpPr>
        <p:spPr bwMode="gray">
          <a:xfrm>
            <a:off x="6344177" y="8757208"/>
            <a:ext cx="646331" cy="338554"/>
          </a:xfrm>
          <a:prstGeom prst="rect">
            <a:avLst/>
          </a:prstGeom>
          <a:noFill/>
        </p:spPr>
        <p:txBody>
          <a:bodyPr wrap="none" rtlCol="0">
            <a:spAutoFit/>
          </a:bodyPr>
          <a:lstStyle/>
          <a:p>
            <a:r>
              <a:rPr kumimoji="1" lang="ja-JP" altLang="en-US" sz="800" dirty="0" smtClean="0"/>
              <a:t>配偶者の</a:t>
            </a:r>
            <a:endParaRPr kumimoji="1" lang="en-US" altLang="ja-JP" sz="800" dirty="0" smtClean="0"/>
          </a:p>
          <a:p>
            <a:r>
              <a:rPr kumimoji="1" lang="ja-JP" altLang="en-US" sz="800" dirty="0" smtClean="0"/>
              <a:t>別居・父母</a:t>
            </a:r>
            <a:endParaRPr kumimoji="1" lang="ja-JP" altLang="en-US" sz="800" dirty="0"/>
          </a:p>
        </p:txBody>
      </p:sp>
      <p:grpSp>
        <p:nvGrpSpPr>
          <p:cNvPr id="6" name="グループ化 5"/>
          <p:cNvGrpSpPr/>
          <p:nvPr/>
        </p:nvGrpSpPr>
        <p:grpSpPr bwMode="gray">
          <a:xfrm>
            <a:off x="195265" y="5256000"/>
            <a:ext cx="6789734" cy="374936"/>
            <a:chOff x="195265" y="5142956"/>
            <a:chExt cx="6789734" cy="374936"/>
          </a:xfrm>
        </p:grpSpPr>
        <p:sp>
          <p:nvSpPr>
            <p:cNvPr id="4" name="片側の 2 つの角を切り取った四角形 3"/>
            <p:cNvSpPr/>
            <p:nvPr/>
          </p:nvSpPr>
          <p:spPr bwMode="gray">
            <a:xfrm flipV="1">
              <a:off x="1943140" y="5142959"/>
              <a:ext cx="3293985" cy="374933"/>
            </a:xfrm>
            <a:prstGeom prst="snip2SameRect">
              <a:avLst>
                <a:gd name="adj1" fmla="val 50000"/>
                <a:gd name="adj2" fmla="val 0"/>
              </a:avLst>
            </a:prstGeom>
            <a:pattFill prst="narVert">
              <a:fgClr>
                <a:schemeClr val="bg1">
                  <a:lumMod val="50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p:cNvSpPr/>
            <p:nvPr/>
          </p:nvSpPr>
          <p:spPr bwMode="gray">
            <a:xfrm flipV="1">
              <a:off x="195265" y="5142956"/>
              <a:ext cx="6789734" cy="195049"/>
            </a:xfrm>
            <a:prstGeom prst="trapezoid">
              <a:avLst/>
            </a:prstGeom>
            <a:pattFill prst="narVert">
              <a:fgClr>
                <a:schemeClr val="bg1">
                  <a:lumMod val="50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bwMode="gray">
            <a:xfrm>
              <a:off x="2253661" y="5147182"/>
              <a:ext cx="2637260" cy="369332"/>
            </a:xfrm>
            <a:prstGeom prst="rect">
              <a:avLst/>
            </a:prstGeom>
            <a:noFill/>
          </p:spPr>
          <p:txBody>
            <a:bodyPr wrap="none" rtlCol="0">
              <a:spAutoFit/>
            </a:bodyPr>
            <a:lstStyle/>
            <a:p>
              <a:r>
                <a:rPr kumimoji="1" lang="ja-JP" altLang="en-US" b="1" dirty="0" smtClean="0">
                  <a:solidFill>
                    <a:schemeClr val="bg1"/>
                  </a:solidFill>
                </a:rPr>
                <a:t>ご加入前にご確認ください</a:t>
              </a:r>
              <a:endParaRPr kumimoji="1" lang="ja-JP" altLang="en-US" b="1" dirty="0">
                <a:solidFill>
                  <a:schemeClr val="bg1"/>
                </a:solidFill>
              </a:endParaRPr>
            </a:p>
          </p:txBody>
        </p:sp>
      </p:grpSp>
      <p:grpSp>
        <p:nvGrpSpPr>
          <p:cNvPr id="84" name="グループ化 83"/>
          <p:cNvGrpSpPr/>
          <p:nvPr/>
        </p:nvGrpSpPr>
        <p:grpSpPr bwMode="gray">
          <a:xfrm>
            <a:off x="154660" y="462137"/>
            <a:ext cx="362009" cy="360849"/>
            <a:chOff x="4888876" y="1927975"/>
            <a:chExt cx="753686" cy="751270"/>
          </a:xfrm>
        </p:grpSpPr>
        <p:sp>
          <p:nvSpPr>
            <p:cNvPr id="85" name="Freeform 15">
              <a:extLst>
                <a:ext uri="{FF2B5EF4-FFF2-40B4-BE49-F238E27FC236}">
                  <a16:creationId xmlns:a16="http://schemas.microsoft.com/office/drawing/2014/main" id="{2367473D-DECA-4DF7-9D71-782FE80E1C04}"/>
                </a:ext>
              </a:extLst>
            </p:cNvPr>
            <p:cNvSpPr>
              <a:spLocks noEditPoints="1"/>
            </p:cNvSpPr>
            <p:nvPr/>
          </p:nvSpPr>
          <p:spPr bwMode="gray">
            <a:xfrm>
              <a:off x="4888876" y="1927975"/>
              <a:ext cx="753686" cy="751270"/>
            </a:xfrm>
            <a:custGeom>
              <a:avLst/>
              <a:gdLst>
                <a:gd name="T0" fmla="*/ 488 w 523"/>
                <a:gd name="T1" fmla="*/ 522 h 522"/>
                <a:gd name="T2" fmla="*/ 35 w 523"/>
                <a:gd name="T3" fmla="*/ 522 h 522"/>
                <a:gd name="T4" fmla="*/ 0 w 523"/>
                <a:gd name="T5" fmla="*/ 488 h 522"/>
                <a:gd name="T6" fmla="*/ 0 w 523"/>
                <a:gd name="T7" fmla="*/ 34 h 522"/>
                <a:gd name="T8" fmla="*/ 35 w 523"/>
                <a:gd name="T9" fmla="*/ 0 h 522"/>
                <a:gd name="T10" fmla="*/ 488 w 523"/>
                <a:gd name="T11" fmla="*/ 0 h 522"/>
                <a:gd name="T12" fmla="*/ 523 w 523"/>
                <a:gd name="T13" fmla="*/ 34 h 522"/>
                <a:gd name="T14" fmla="*/ 523 w 523"/>
                <a:gd name="T15" fmla="*/ 488 h 522"/>
                <a:gd name="T16" fmla="*/ 488 w 523"/>
                <a:gd name="T17" fmla="*/ 522 h 522"/>
                <a:gd name="T18" fmla="*/ 35 w 523"/>
                <a:gd name="T19" fmla="*/ 12 h 522"/>
                <a:gd name="T20" fmla="*/ 12 w 523"/>
                <a:gd name="T21" fmla="*/ 34 h 522"/>
                <a:gd name="T22" fmla="*/ 12 w 523"/>
                <a:gd name="T23" fmla="*/ 488 h 522"/>
                <a:gd name="T24" fmla="*/ 35 w 523"/>
                <a:gd name="T25" fmla="*/ 510 h 522"/>
                <a:gd name="T26" fmla="*/ 488 w 523"/>
                <a:gd name="T27" fmla="*/ 510 h 522"/>
                <a:gd name="T28" fmla="*/ 511 w 523"/>
                <a:gd name="T29" fmla="*/ 488 h 522"/>
                <a:gd name="T30" fmla="*/ 511 w 523"/>
                <a:gd name="T31" fmla="*/ 34 h 522"/>
                <a:gd name="T32" fmla="*/ 488 w 523"/>
                <a:gd name="T33" fmla="*/ 12 h 522"/>
                <a:gd name="T34" fmla="*/ 35 w 523"/>
                <a:gd name="T35" fmla="*/ 1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522">
                  <a:moveTo>
                    <a:pt x="488" y="522"/>
                  </a:moveTo>
                  <a:cubicBezTo>
                    <a:pt x="35" y="522"/>
                    <a:pt x="35" y="522"/>
                    <a:pt x="35" y="522"/>
                  </a:cubicBezTo>
                  <a:cubicBezTo>
                    <a:pt x="16" y="522"/>
                    <a:pt x="0" y="506"/>
                    <a:pt x="0" y="488"/>
                  </a:cubicBezTo>
                  <a:cubicBezTo>
                    <a:pt x="0" y="34"/>
                    <a:pt x="0" y="34"/>
                    <a:pt x="0" y="34"/>
                  </a:cubicBezTo>
                  <a:cubicBezTo>
                    <a:pt x="0" y="15"/>
                    <a:pt x="16" y="0"/>
                    <a:pt x="35" y="0"/>
                  </a:cubicBezTo>
                  <a:cubicBezTo>
                    <a:pt x="488" y="0"/>
                    <a:pt x="488" y="0"/>
                    <a:pt x="488" y="0"/>
                  </a:cubicBezTo>
                  <a:cubicBezTo>
                    <a:pt x="507" y="0"/>
                    <a:pt x="523" y="15"/>
                    <a:pt x="523" y="34"/>
                  </a:cubicBezTo>
                  <a:cubicBezTo>
                    <a:pt x="523" y="488"/>
                    <a:pt x="523" y="488"/>
                    <a:pt x="523" y="488"/>
                  </a:cubicBezTo>
                  <a:cubicBezTo>
                    <a:pt x="523" y="506"/>
                    <a:pt x="507" y="522"/>
                    <a:pt x="488" y="522"/>
                  </a:cubicBezTo>
                  <a:close/>
                  <a:moveTo>
                    <a:pt x="35" y="12"/>
                  </a:moveTo>
                  <a:cubicBezTo>
                    <a:pt x="22" y="12"/>
                    <a:pt x="12" y="22"/>
                    <a:pt x="12" y="34"/>
                  </a:cubicBezTo>
                  <a:cubicBezTo>
                    <a:pt x="12" y="488"/>
                    <a:pt x="12" y="488"/>
                    <a:pt x="12" y="488"/>
                  </a:cubicBezTo>
                  <a:cubicBezTo>
                    <a:pt x="12" y="500"/>
                    <a:pt x="22" y="510"/>
                    <a:pt x="35" y="510"/>
                  </a:cubicBezTo>
                  <a:cubicBezTo>
                    <a:pt x="488" y="510"/>
                    <a:pt x="488" y="510"/>
                    <a:pt x="488" y="510"/>
                  </a:cubicBezTo>
                  <a:cubicBezTo>
                    <a:pt x="500" y="510"/>
                    <a:pt x="511" y="500"/>
                    <a:pt x="511" y="488"/>
                  </a:cubicBezTo>
                  <a:cubicBezTo>
                    <a:pt x="511" y="34"/>
                    <a:pt x="511" y="34"/>
                    <a:pt x="511" y="34"/>
                  </a:cubicBezTo>
                  <a:cubicBezTo>
                    <a:pt x="511" y="22"/>
                    <a:pt x="500" y="12"/>
                    <a:pt x="488" y="12"/>
                  </a:cubicBezTo>
                  <a:lnTo>
                    <a:pt x="35" y="12"/>
                  </a:lnTo>
                  <a:close/>
                </a:path>
              </a:pathLst>
            </a:custGeom>
            <a:solidFill>
              <a:srgbClr val="083058"/>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nvGrpSpPr>
            <p:cNvPr id="86" name="グループ化 85">
              <a:extLst>
                <a:ext uri="{FF2B5EF4-FFF2-40B4-BE49-F238E27FC236}">
                  <a16:creationId xmlns:a16="http://schemas.microsoft.com/office/drawing/2014/main" id="{44921FAA-0B24-4C8B-95E6-D0691FDE291C}"/>
                </a:ext>
              </a:extLst>
            </p:cNvPr>
            <p:cNvGrpSpPr/>
            <p:nvPr/>
          </p:nvGrpSpPr>
          <p:grpSpPr bwMode="gray">
            <a:xfrm>
              <a:off x="4978255" y="2008296"/>
              <a:ext cx="570700" cy="590025"/>
              <a:chOff x="2673350" y="4173538"/>
              <a:chExt cx="1500188" cy="1550988"/>
            </a:xfrm>
            <a:solidFill>
              <a:srgbClr val="083058"/>
            </a:solidFill>
          </p:grpSpPr>
          <p:sp>
            <p:nvSpPr>
              <p:cNvPr id="87" name="Freeform 16">
                <a:extLst>
                  <a:ext uri="{FF2B5EF4-FFF2-40B4-BE49-F238E27FC236}">
                    <a16:creationId xmlns:a16="http://schemas.microsoft.com/office/drawing/2014/main" id="{7E8E6933-5056-4078-88A9-75E28463918C}"/>
                  </a:ext>
                </a:extLst>
              </p:cNvPr>
              <p:cNvSpPr>
                <a:spLocks/>
              </p:cNvSpPr>
              <p:nvPr/>
            </p:nvSpPr>
            <p:spPr bwMode="gray">
              <a:xfrm>
                <a:off x="3503613" y="4559300"/>
                <a:ext cx="669925" cy="820738"/>
              </a:xfrm>
              <a:custGeom>
                <a:avLst/>
                <a:gdLst>
                  <a:gd name="T0" fmla="*/ 134 w 177"/>
                  <a:gd name="T1" fmla="*/ 217 h 217"/>
                  <a:gd name="T2" fmla="*/ 18 w 177"/>
                  <a:gd name="T3" fmla="*/ 217 h 217"/>
                  <a:gd name="T4" fmla="*/ 0 w 177"/>
                  <a:gd name="T5" fmla="*/ 199 h 217"/>
                  <a:gd name="T6" fmla="*/ 18 w 177"/>
                  <a:gd name="T7" fmla="*/ 181 h 217"/>
                  <a:gd name="T8" fmla="*/ 119 w 177"/>
                  <a:gd name="T9" fmla="*/ 181 h 217"/>
                  <a:gd name="T10" fmla="*/ 141 w 177"/>
                  <a:gd name="T11" fmla="*/ 16 h 217"/>
                  <a:gd name="T12" fmla="*/ 161 w 177"/>
                  <a:gd name="T13" fmla="*/ 1 h 217"/>
                  <a:gd name="T14" fmla="*/ 176 w 177"/>
                  <a:gd name="T15" fmla="*/ 21 h 217"/>
                  <a:gd name="T16" fmla="*/ 152 w 177"/>
                  <a:gd name="T17" fmla="*/ 201 h 217"/>
                  <a:gd name="T18" fmla="*/ 134 w 177"/>
                  <a:gd name="T1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217">
                    <a:moveTo>
                      <a:pt x="134" y="217"/>
                    </a:moveTo>
                    <a:cubicBezTo>
                      <a:pt x="18" y="217"/>
                      <a:pt x="18" y="217"/>
                      <a:pt x="18" y="217"/>
                    </a:cubicBezTo>
                    <a:cubicBezTo>
                      <a:pt x="8" y="217"/>
                      <a:pt x="0" y="209"/>
                      <a:pt x="0" y="199"/>
                    </a:cubicBezTo>
                    <a:cubicBezTo>
                      <a:pt x="0" y="189"/>
                      <a:pt x="8" y="181"/>
                      <a:pt x="18" y="181"/>
                    </a:cubicBezTo>
                    <a:cubicBezTo>
                      <a:pt x="119" y="181"/>
                      <a:pt x="119" y="181"/>
                      <a:pt x="119" y="181"/>
                    </a:cubicBezTo>
                    <a:cubicBezTo>
                      <a:pt x="141" y="16"/>
                      <a:pt x="141" y="16"/>
                      <a:pt x="141" y="16"/>
                    </a:cubicBezTo>
                    <a:cubicBezTo>
                      <a:pt x="142" y="6"/>
                      <a:pt x="151" y="0"/>
                      <a:pt x="161" y="1"/>
                    </a:cubicBezTo>
                    <a:cubicBezTo>
                      <a:pt x="170" y="2"/>
                      <a:pt x="177" y="11"/>
                      <a:pt x="176" y="21"/>
                    </a:cubicBezTo>
                    <a:cubicBezTo>
                      <a:pt x="152" y="201"/>
                      <a:pt x="152" y="201"/>
                      <a:pt x="152" y="201"/>
                    </a:cubicBezTo>
                    <a:cubicBezTo>
                      <a:pt x="151" y="210"/>
                      <a:pt x="143" y="217"/>
                      <a:pt x="134"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Oval 17">
                <a:extLst>
                  <a:ext uri="{FF2B5EF4-FFF2-40B4-BE49-F238E27FC236}">
                    <a16:creationId xmlns:a16="http://schemas.microsoft.com/office/drawing/2014/main" id="{99241CD6-1BC3-487E-9BBB-C294120E535A}"/>
                  </a:ext>
                </a:extLst>
              </p:cNvPr>
              <p:cNvSpPr>
                <a:spLocks noChangeArrowheads="1"/>
              </p:cNvSpPr>
              <p:nvPr/>
            </p:nvSpPr>
            <p:spPr bwMode="gray">
              <a:xfrm>
                <a:off x="3722688" y="4173538"/>
                <a:ext cx="273050" cy="268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18">
                <a:extLst>
                  <a:ext uri="{FF2B5EF4-FFF2-40B4-BE49-F238E27FC236}">
                    <a16:creationId xmlns:a16="http://schemas.microsoft.com/office/drawing/2014/main" id="{665CF8A7-3EB1-4FC7-A1E8-C56E8B09B9B8}"/>
                  </a:ext>
                </a:extLst>
              </p:cNvPr>
              <p:cNvSpPr>
                <a:spLocks noEditPoints="1"/>
              </p:cNvSpPr>
              <p:nvPr/>
            </p:nvSpPr>
            <p:spPr bwMode="gray">
              <a:xfrm>
                <a:off x="2673350" y="4654550"/>
                <a:ext cx="522288" cy="1069975"/>
              </a:xfrm>
              <a:custGeom>
                <a:avLst/>
                <a:gdLst>
                  <a:gd name="T0" fmla="*/ 126 w 138"/>
                  <a:gd name="T1" fmla="*/ 0 h 283"/>
                  <a:gd name="T2" fmla="*/ 12 w 138"/>
                  <a:gd name="T3" fmla="*/ 0 h 283"/>
                  <a:gd name="T4" fmla="*/ 0 w 138"/>
                  <a:gd name="T5" fmla="*/ 12 h 283"/>
                  <a:gd name="T6" fmla="*/ 12 w 138"/>
                  <a:gd name="T7" fmla="*/ 23 h 283"/>
                  <a:gd name="T8" fmla="*/ 25 w 138"/>
                  <a:gd name="T9" fmla="*/ 23 h 283"/>
                  <a:gd name="T10" fmla="*/ 25 w 138"/>
                  <a:gd name="T11" fmla="*/ 107 h 283"/>
                  <a:gd name="T12" fmla="*/ 57 w 138"/>
                  <a:gd name="T13" fmla="*/ 202 h 283"/>
                  <a:gd name="T14" fmla="*/ 57 w 138"/>
                  <a:gd name="T15" fmla="*/ 272 h 283"/>
                  <a:gd name="T16" fmla="*/ 69 w 138"/>
                  <a:gd name="T17" fmla="*/ 283 h 283"/>
                  <a:gd name="T18" fmla="*/ 80 w 138"/>
                  <a:gd name="T19" fmla="*/ 272 h 283"/>
                  <a:gd name="T20" fmla="*/ 80 w 138"/>
                  <a:gd name="T21" fmla="*/ 202 h 283"/>
                  <a:gd name="T22" fmla="*/ 113 w 138"/>
                  <a:gd name="T23" fmla="*/ 107 h 283"/>
                  <a:gd name="T24" fmla="*/ 113 w 138"/>
                  <a:gd name="T25" fmla="*/ 23 h 283"/>
                  <a:gd name="T26" fmla="*/ 126 w 138"/>
                  <a:gd name="T27" fmla="*/ 23 h 283"/>
                  <a:gd name="T28" fmla="*/ 138 w 138"/>
                  <a:gd name="T29" fmla="*/ 12 h 283"/>
                  <a:gd name="T30" fmla="*/ 126 w 138"/>
                  <a:gd name="T31" fmla="*/ 0 h 283"/>
                  <a:gd name="T32" fmla="*/ 69 w 138"/>
                  <a:gd name="T33" fmla="*/ 164 h 283"/>
                  <a:gd name="T34" fmla="*/ 53 w 138"/>
                  <a:gd name="T35" fmla="*/ 118 h 283"/>
                  <a:gd name="T36" fmla="*/ 85 w 138"/>
                  <a:gd name="T37" fmla="*/ 118 h 283"/>
                  <a:gd name="T38" fmla="*/ 69 w 138"/>
                  <a:gd name="T39" fmla="*/ 164 h 283"/>
                  <a:gd name="T40" fmla="*/ 90 w 138"/>
                  <a:gd name="T41" fmla="*/ 95 h 283"/>
                  <a:gd name="T42" fmla="*/ 48 w 138"/>
                  <a:gd name="T43" fmla="*/ 95 h 283"/>
                  <a:gd name="T44" fmla="*/ 48 w 138"/>
                  <a:gd name="T45" fmla="*/ 23 h 283"/>
                  <a:gd name="T46" fmla="*/ 90 w 138"/>
                  <a:gd name="T47" fmla="*/ 23 h 283"/>
                  <a:gd name="T48" fmla="*/ 90 w 138"/>
                  <a:gd name="T49" fmla="*/ 9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283">
                    <a:moveTo>
                      <a:pt x="126" y="0"/>
                    </a:moveTo>
                    <a:cubicBezTo>
                      <a:pt x="12" y="0"/>
                      <a:pt x="12" y="0"/>
                      <a:pt x="12" y="0"/>
                    </a:cubicBezTo>
                    <a:cubicBezTo>
                      <a:pt x="5" y="0"/>
                      <a:pt x="0" y="6"/>
                      <a:pt x="0" y="12"/>
                    </a:cubicBezTo>
                    <a:cubicBezTo>
                      <a:pt x="0" y="18"/>
                      <a:pt x="5" y="23"/>
                      <a:pt x="12" y="23"/>
                    </a:cubicBezTo>
                    <a:cubicBezTo>
                      <a:pt x="25" y="23"/>
                      <a:pt x="25" y="23"/>
                      <a:pt x="25" y="23"/>
                    </a:cubicBezTo>
                    <a:cubicBezTo>
                      <a:pt x="25" y="107"/>
                      <a:pt x="25" y="107"/>
                      <a:pt x="25" y="107"/>
                    </a:cubicBezTo>
                    <a:cubicBezTo>
                      <a:pt x="57" y="202"/>
                      <a:pt x="57" y="202"/>
                      <a:pt x="57" y="202"/>
                    </a:cubicBezTo>
                    <a:cubicBezTo>
                      <a:pt x="57" y="272"/>
                      <a:pt x="57" y="272"/>
                      <a:pt x="57" y="272"/>
                    </a:cubicBezTo>
                    <a:cubicBezTo>
                      <a:pt x="57" y="278"/>
                      <a:pt x="63" y="283"/>
                      <a:pt x="69" y="283"/>
                    </a:cubicBezTo>
                    <a:cubicBezTo>
                      <a:pt x="75" y="283"/>
                      <a:pt x="80" y="278"/>
                      <a:pt x="80" y="272"/>
                    </a:cubicBezTo>
                    <a:cubicBezTo>
                      <a:pt x="80" y="202"/>
                      <a:pt x="80" y="202"/>
                      <a:pt x="80" y="202"/>
                    </a:cubicBezTo>
                    <a:cubicBezTo>
                      <a:pt x="113" y="107"/>
                      <a:pt x="113" y="107"/>
                      <a:pt x="113" y="107"/>
                    </a:cubicBezTo>
                    <a:cubicBezTo>
                      <a:pt x="113" y="23"/>
                      <a:pt x="113" y="23"/>
                      <a:pt x="113" y="23"/>
                    </a:cubicBezTo>
                    <a:cubicBezTo>
                      <a:pt x="126" y="23"/>
                      <a:pt x="126" y="23"/>
                      <a:pt x="126" y="23"/>
                    </a:cubicBezTo>
                    <a:cubicBezTo>
                      <a:pt x="133" y="23"/>
                      <a:pt x="138" y="18"/>
                      <a:pt x="138" y="12"/>
                    </a:cubicBezTo>
                    <a:cubicBezTo>
                      <a:pt x="138" y="6"/>
                      <a:pt x="133" y="0"/>
                      <a:pt x="126" y="0"/>
                    </a:cubicBezTo>
                    <a:close/>
                    <a:moveTo>
                      <a:pt x="69" y="164"/>
                    </a:moveTo>
                    <a:cubicBezTo>
                      <a:pt x="53" y="118"/>
                      <a:pt x="53" y="118"/>
                      <a:pt x="53" y="118"/>
                    </a:cubicBezTo>
                    <a:cubicBezTo>
                      <a:pt x="85" y="118"/>
                      <a:pt x="85" y="118"/>
                      <a:pt x="85" y="118"/>
                    </a:cubicBezTo>
                    <a:lnTo>
                      <a:pt x="69" y="164"/>
                    </a:lnTo>
                    <a:close/>
                    <a:moveTo>
                      <a:pt x="90" y="95"/>
                    </a:moveTo>
                    <a:cubicBezTo>
                      <a:pt x="48" y="95"/>
                      <a:pt x="48" y="95"/>
                      <a:pt x="48" y="95"/>
                    </a:cubicBezTo>
                    <a:cubicBezTo>
                      <a:pt x="48" y="23"/>
                      <a:pt x="48" y="23"/>
                      <a:pt x="48" y="23"/>
                    </a:cubicBezTo>
                    <a:cubicBezTo>
                      <a:pt x="90" y="23"/>
                      <a:pt x="90" y="23"/>
                      <a:pt x="90" y="23"/>
                    </a:cubicBezTo>
                    <a:lnTo>
                      <a:pt x="9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19">
                <a:extLst>
                  <a:ext uri="{FF2B5EF4-FFF2-40B4-BE49-F238E27FC236}">
                    <a16:creationId xmlns:a16="http://schemas.microsoft.com/office/drawing/2014/main" id="{C4DDD40E-C553-4168-9A81-8F2D73238B78}"/>
                  </a:ext>
                </a:extLst>
              </p:cNvPr>
              <p:cNvSpPr>
                <a:spLocks noEditPoints="1"/>
              </p:cNvSpPr>
              <p:nvPr/>
            </p:nvSpPr>
            <p:spPr bwMode="gray">
              <a:xfrm>
                <a:off x="3063875" y="4471988"/>
                <a:ext cx="919163" cy="1252538"/>
              </a:xfrm>
              <a:custGeom>
                <a:avLst/>
                <a:gdLst>
                  <a:gd name="T0" fmla="*/ 206 w 243"/>
                  <a:gd name="T1" fmla="*/ 2 h 331"/>
                  <a:gd name="T2" fmla="*/ 165 w 243"/>
                  <a:gd name="T3" fmla="*/ 37 h 331"/>
                  <a:gd name="T4" fmla="*/ 158 w 243"/>
                  <a:gd name="T5" fmla="*/ 140 h 331"/>
                  <a:gd name="T6" fmla="*/ 84 w 243"/>
                  <a:gd name="T7" fmla="*/ 140 h 331"/>
                  <a:gd name="T8" fmla="*/ 60 w 243"/>
                  <a:gd name="T9" fmla="*/ 158 h 331"/>
                  <a:gd name="T10" fmla="*/ 50 w 243"/>
                  <a:gd name="T11" fmla="*/ 191 h 331"/>
                  <a:gd name="T12" fmla="*/ 45 w 243"/>
                  <a:gd name="T13" fmla="*/ 191 h 331"/>
                  <a:gd name="T14" fmla="*/ 40 w 243"/>
                  <a:gd name="T15" fmla="*/ 197 h 331"/>
                  <a:gd name="T16" fmla="*/ 6 w 243"/>
                  <a:gd name="T17" fmla="*/ 288 h 331"/>
                  <a:gd name="T18" fmla="*/ 24 w 243"/>
                  <a:gd name="T19" fmla="*/ 328 h 331"/>
                  <a:gd name="T20" fmla="*/ 28 w 243"/>
                  <a:gd name="T21" fmla="*/ 329 h 331"/>
                  <a:gd name="T22" fmla="*/ 39 w 243"/>
                  <a:gd name="T23" fmla="*/ 331 h 331"/>
                  <a:gd name="T24" fmla="*/ 51 w 243"/>
                  <a:gd name="T25" fmla="*/ 328 h 331"/>
                  <a:gd name="T26" fmla="*/ 68 w 243"/>
                  <a:gd name="T27" fmla="*/ 311 h 331"/>
                  <a:gd name="T28" fmla="*/ 102 w 243"/>
                  <a:gd name="T29" fmla="*/ 220 h 331"/>
                  <a:gd name="T30" fmla="*/ 98 w 243"/>
                  <a:gd name="T31" fmla="*/ 208 h 331"/>
                  <a:gd name="T32" fmla="*/ 104 w 243"/>
                  <a:gd name="T33" fmla="*/ 194 h 331"/>
                  <a:gd name="T34" fmla="*/ 184 w 243"/>
                  <a:gd name="T35" fmla="*/ 194 h 331"/>
                  <a:gd name="T36" fmla="*/ 223 w 243"/>
                  <a:gd name="T37" fmla="*/ 164 h 331"/>
                  <a:gd name="T38" fmla="*/ 241 w 243"/>
                  <a:gd name="T39" fmla="*/ 43 h 331"/>
                  <a:gd name="T40" fmla="*/ 206 w 243"/>
                  <a:gd name="T41" fmla="*/ 2 h 331"/>
                  <a:gd name="T42" fmla="*/ 50 w 243"/>
                  <a:gd name="T43" fmla="*/ 304 h 331"/>
                  <a:gd name="T44" fmla="*/ 44 w 243"/>
                  <a:gd name="T45" fmla="*/ 311 h 331"/>
                  <a:gd name="T46" fmla="*/ 35 w 243"/>
                  <a:gd name="T47" fmla="*/ 311 h 331"/>
                  <a:gd name="T48" fmla="*/ 35 w 243"/>
                  <a:gd name="T49" fmla="*/ 311 h 331"/>
                  <a:gd name="T50" fmla="*/ 31 w 243"/>
                  <a:gd name="T51" fmla="*/ 310 h 331"/>
                  <a:gd name="T52" fmla="*/ 24 w 243"/>
                  <a:gd name="T53" fmla="*/ 295 h 331"/>
                  <a:gd name="T54" fmla="*/ 55 w 243"/>
                  <a:gd name="T55" fmla="*/ 212 h 331"/>
                  <a:gd name="T56" fmla="*/ 81 w 243"/>
                  <a:gd name="T57" fmla="*/ 222 h 331"/>
                  <a:gd name="T58" fmla="*/ 50 w 243"/>
                  <a:gd name="T59" fmla="*/ 30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3" h="331">
                    <a:moveTo>
                      <a:pt x="206" y="2"/>
                    </a:moveTo>
                    <a:cubicBezTo>
                      <a:pt x="185" y="0"/>
                      <a:pt x="166" y="16"/>
                      <a:pt x="165" y="37"/>
                    </a:cubicBezTo>
                    <a:cubicBezTo>
                      <a:pt x="158" y="140"/>
                      <a:pt x="158" y="140"/>
                      <a:pt x="158" y="140"/>
                    </a:cubicBezTo>
                    <a:cubicBezTo>
                      <a:pt x="84" y="140"/>
                      <a:pt x="84" y="140"/>
                      <a:pt x="84" y="140"/>
                    </a:cubicBezTo>
                    <a:cubicBezTo>
                      <a:pt x="73" y="140"/>
                      <a:pt x="63" y="147"/>
                      <a:pt x="60" y="158"/>
                    </a:cubicBezTo>
                    <a:cubicBezTo>
                      <a:pt x="50" y="191"/>
                      <a:pt x="50" y="191"/>
                      <a:pt x="50" y="191"/>
                    </a:cubicBezTo>
                    <a:cubicBezTo>
                      <a:pt x="48" y="190"/>
                      <a:pt x="47" y="191"/>
                      <a:pt x="45" y="191"/>
                    </a:cubicBezTo>
                    <a:cubicBezTo>
                      <a:pt x="43" y="192"/>
                      <a:pt x="41" y="194"/>
                      <a:pt x="40" y="197"/>
                    </a:cubicBezTo>
                    <a:cubicBezTo>
                      <a:pt x="6" y="288"/>
                      <a:pt x="6" y="288"/>
                      <a:pt x="6" y="288"/>
                    </a:cubicBezTo>
                    <a:cubicBezTo>
                      <a:pt x="0" y="304"/>
                      <a:pt x="8" y="322"/>
                      <a:pt x="24" y="328"/>
                    </a:cubicBezTo>
                    <a:cubicBezTo>
                      <a:pt x="28" y="329"/>
                      <a:pt x="28" y="329"/>
                      <a:pt x="28" y="329"/>
                    </a:cubicBezTo>
                    <a:cubicBezTo>
                      <a:pt x="31" y="330"/>
                      <a:pt x="35" y="331"/>
                      <a:pt x="39" y="331"/>
                    </a:cubicBezTo>
                    <a:cubicBezTo>
                      <a:pt x="43" y="331"/>
                      <a:pt x="47" y="330"/>
                      <a:pt x="51" y="328"/>
                    </a:cubicBezTo>
                    <a:cubicBezTo>
                      <a:pt x="59" y="325"/>
                      <a:pt x="65" y="319"/>
                      <a:pt x="68" y="311"/>
                    </a:cubicBezTo>
                    <a:cubicBezTo>
                      <a:pt x="102" y="220"/>
                      <a:pt x="102" y="220"/>
                      <a:pt x="102" y="220"/>
                    </a:cubicBezTo>
                    <a:cubicBezTo>
                      <a:pt x="104" y="216"/>
                      <a:pt x="102" y="211"/>
                      <a:pt x="98" y="208"/>
                    </a:cubicBezTo>
                    <a:cubicBezTo>
                      <a:pt x="104" y="194"/>
                      <a:pt x="104" y="194"/>
                      <a:pt x="104" y="194"/>
                    </a:cubicBezTo>
                    <a:cubicBezTo>
                      <a:pt x="184" y="194"/>
                      <a:pt x="184" y="194"/>
                      <a:pt x="184" y="194"/>
                    </a:cubicBezTo>
                    <a:cubicBezTo>
                      <a:pt x="204" y="194"/>
                      <a:pt x="221" y="180"/>
                      <a:pt x="223" y="164"/>
                    </a:cubicBezTo>
                    <a:cubicBezTo>
                      <a:pt x="223" y="164"/>
                      <a:pt x="241" y="43"/>
                      <a:pt x="241" y="43"/>
                    </a:cubicBezTo>
                    <a:cubicBezTo>
                      <a:pt x="243" y="21"/>
                      <a:pt x="227" y="3"/>
                      <a:pt x="206" y="2"/>
                    </a:cubicBezTo>
                    <a:close/>
                    <a:moveTo>
                      <a:pt x="50" y="304"/>
                    </a:moveTo>
                    <a:cubicBezTo>
                      <a:pt x="49" y="307"/>
                      <a:pt x="47" y="310"/>
                      <a:pt x="44" y="311"/>
                    </a:cubicBezTo>
                    <a:cubicBezTo>
                      <a:pt x="41" y="312"/>
                      <a:pt x="38" y="312"/>
                      <a:pt x="35" y="311"/>
                    </a:cubicBezTo>
                    <a:cubicBezTo>
                      <a:pt x="35" y="311"/>
                      <a:pt x="35" y="311"/>
                      <a:pt x="35" y="311"/>
                    </a:cubicBezTo>
                    <a:cubicBezTo>
                      <a:pt x="31" y="310"/>
                      <a:pt x="31" y="310"/>
                      <a:pt x="31" y="310"/>
                    </a:cubicBezTo>
                    <a:cubicBezTo>
                      <a:pt x="25" y="307"/>
                      <a:pt x="22" y="301"/>
                      <a:pt x="24" y="295"/>
                    </a:cubicBezTo>
                    <a:cubicBezTo>
                      <a:pt x="55" y="212"/>
                      <a:pt x="55" y="212"/>
                      <a:pt x="55" y="212"/>
                    </a:cubicBezTo>
                    <a:cubicBezTo>
                      <a:pt x="81" y="222"/>
                      <a:pt x="81" y="222"/>
                      <a:pt x="81" y="222"/>
                    </a:cubicBezTo>
                    <a:lnTo>
                      <a:pt x="5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3887964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195264" y="1164431"/>
            <a:ext cx="6789736" cy="296863"/>
          </a:xfrm>
          <a:prstGeom prst="roundRect">
            <a:avLst>
              <a:gd name="adj" fmla="val 5000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bwMode="gray">
          <a:xfrm>
            <a:off x="195264" y="694064"/>
            <a:ext cx="358776" cy="358776"/>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bwMode="gray">
          <a:xfrm>
            <a:off x="374652" y="986165"/>
            <a:ext cx="6610348" cy="0"/>
          </a:xfrm>
          <a:prstGeom prst="line">
            <a:avLst/>
          </a:prstGeom>
          <a:ln w="50800" cap="rnd">
            <a:solidFill>
              <a:srgbClr val="FFC000"/>
            </a:solidFill>
            <a:round/>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873389BF-BA6F-4A8C-A5BD-04EF09348BD3}" type="slidenum">
              <a:rPr kumimoji="1" lang="ja-JP" altLang="en-US" smtClean="0"/>
              <a:pPr/>
              <a:t>7</a:t>
            </a:fld>
            <a:endParaRPr kumimoji="1" lang="ja-JP" altLang="en-US" dirty="0"/>
          </a:p>
        </p:txBody>
      </p:sp>
      <p:sp>
        <p:nvSpPr>
          <p:cNvPr id="3" name="正方形/長方形 2"/>
          <p:cNvSpPr/>
          <p:nvPr/>
        </p:nvSpPr>
        <p:spPr bwMode="gray">
          <a:xfrm>
            <a:off x="0" y="1"/>
            <a:ext cx="7129463" cy="304800"/>
          </a:xfrm>
          <a:prstGeom prst="rect">
            <a:avLst/>
          </a:prstGeom>
          <a:pattFill prst="dkUpDiag">
            <a:fgClr>
              <a:srgbClr val="FF5050"/>
            </a:fgClr>
            <a:bgClr>
              <a:srgbClr val="FF999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bwMode="gray">
          <a:xfrm>
            <a:off x="1981201" y="228600"/>
            <a:ext cx="430850" cy="352425"/>
          </a:xfrm>
          <a:custGeom>
            <a:avLst/>
            <a:gdLst>
              <a:gd name="connsiteX0" fmla="*/ 0 w 1860550"/>
              <a:gd name="connsiteY0" fmla="*/ 352425 h 352425"/>
              <a:gd name="connsiteX1" fmla="*/ 0 w 1860550"/>
              <a:gd name="connsiteY1" fmla="*/ 0 h 352425"/>
              <a:gd name="connsiteX2" fmla="*/ 1860550 w 1860550"/>
              <a:gd name="connsiteY2" fmla="*/ 0 h 352425"/>
              <a:gd name="connsiteX3" fmla="*/ 0 w 1860550"/>
              <a:gd name="connsiteY3" fmla="*/ 352425 h 352425"/>
            </a:gdLst>
            <a:ahLst/>
            <a:cxnLst>
              <a:cxn ang="0">
                <a:pos x="connsiteX0" y="connsiteY0"/>
              </a:cxn>
              <a:cxn ang="0">
                <a:pos x="connsiteX1" y="connsiteY1"/>
              </a:cxn>
              <a:cxn ang="0">
                <a:pos x="connsiteX2" y="connsiteY2"/>
              </a:cxn>
              <a:cxn ang="0">
                <a:pos x="connsiteX3" y="connsiteY3"/>
              </a:cxn>
            </a:cxnLst>
            <a:rect l="l" t="t" r="r" b="b"/>
            <a:pathLst>
              <a:path w="1860550" h="352425">
                <a:moveTo>
                  <a:pt x="0" y="352425"/>
                </a:moveTo>
                <a:lnTo>
                  <a:pt x="0" y="0"/>
                </a:lnTo>
                <a:lnTo>
                  <a:pt x="1860550" y="0"/>
                </a:lnTo>
                <a:lnTo>
                  <a:pt x="0" y="352425"/>
                </a:lnTo>
                <a:close/>
              </a:path>
            </a:pathLst>
          </a:custGeom>
          <a:pattFill prst="dkUpDiag">
            <a:fgClr>
              <a:srgbClr val="FF5050"/>
            </a:fgClr>
            <a:bgClr>
              <a:srgbClr val="FF999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処理 4"/>
          <p:cNvSpPr/>
          <p:nvPr/>
        </p:nvSpPr>
        <p:spPr bwMode="gray">
          <a:xfrm>
            <a:off x="-1" y="165100"/>
            <a:ext cx="1981201" cy="415925"/>
          </a:xfrm>
          <a:prstGeom prst="flowChartProcess">
            <a:avLst/>
          </a:prstGeom>
          <a:pattFill prst="dkUpDiag">
            <a:fgClr>
              <a:srgbClr val="FF5050"/>
            </a:fgClr>
            <a:bgClr>
              <a:srgbClr val="FF999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bwMode="gray">
          <a:xfrm>
            <a:off x="252413" y="86380"/>
            <a:ext cx="1859483" cy="430887"/>
          </a:xfrm>
          <a:prstGeom prst="rect">
            <a:avLst/>
          </a:prstGeom>
          <a:noFill/>
        </p:spPr>
        <p:txBody>
          <a:bodyPr wrap="none" lIns="0" tIns="0" rIns="0" bIns="0" rtlCol="0">
            <a:spAutoFit/>
          </a:bodyPr>
          <a:lstStyle/>
          <a:p>
            <a:r>
              <a:rPr kumimoji="1" lang="ja-JP" altLang="en-US" sz="2800" b="1" dirty="0" smtClean="0">
                <a:solidFill>
                  <a:schemeClr val="bg1"/>
                </a:solidFill>
              </a:rPr>
              <a:t>オプション</a:t>
            </a:r>
            <a:r>
              <a:rPr kumimoji="1" lang="ja-JP" altLang="en-US" b="1" dirty="0" smtClean="0">
                <a:solidFill>
                  <a:schemeClr val="bg1"/>
                </a:solidFill>
              </a:rPr>
              <a:t>特約</a:t>
            </a:r>
            <a:endParaRPr kumimoji="1" lang="ja-JP" altLang="en-US" b="1" dirty="0">
              <a:solidFill>
                <a:schemeClr val="bg1"/>
              </a:solidFill>
            </a:endParaRPr>
          </a:p>
        </p:txBody>
      </p:sp>
      <p:sp>
        <p:nvSpPr>
          <p:cNvPr id="8" name="Rectangle 4"/>
          <p:cNvSpPr>
            <a:spLocks noChangeArrowheads="1"/>
          </p:cNvSpPr>
          <p:nvPr/>
        </p:nvSpPr>
        <p:spPr bwMode="gray">
          <a:xfrm>
            <a:off x="2364309" y="538372"/>
            <a:ext cx="4717412" cy="22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11080" rIns="0" bIns="46904">
            <a:spAutoFit/>
          </a:bodyPr>
          <a:lstStyle>
            <a:lvl1pPr marL="131763" indent="-131763" eaLnBrk="0" hangingPunct="0">
              <a:spcBef>
                <a:spcPct val="20000"/>
              </a:spcBef>
              <a:buChar char="•"/>
              <a:defRPr kumimoji="1" sz="3300">
                <a:solidFill>
                  <a:schemeClr val="tx1"/>
                </a:solidFill>
                <a:latin typeface="Meiryo UI" pitchFamily="50" charset="-128"/>
                <a:ea typeface="Meiryo UI" pitchFamily="50" charset="-128"/>
                <a:cs typeface="Meiryo UI" pitchFamily="50" charset="-128"/>
              </a:defRPr>
            </a:lvl1pPr>
            <a:lvl2pPr marL="742950" indent="-285750" eaLnBrk="0" hangingPunct="0">
              <a:spcBef>
                <a:spcPct val="20000"/>
              </a:spcBef>
              <a:buChar char="–"/>
              <a:defRPr kumimoji="1" sz="2900">
                <a:solidFill>
                  <a:schemeClr val="tx1"/>
                </a:solidFill>
                <a:latin typeface="Meiryo UI" pitchFamily="50" charset="-128"/>
                <a:ea typeface="Meiryo UI" pitchFamily="50" charset="-128"/>
                <a:cs typeface="Meiryo UI" pitchFamily="50" charset="-128"/>
              </a:defRPr>
            </a:lvl2pPr>
            <a:lvl3pPr marL="1143000" indent="-228600" eaLnBrk="0" hangingPunct="0">
              <a:spcBef>
                <a:spcPct val="20000"/>
              </a:spcBef>
              <a:buChar char="•"/>
              <a:defRPr kumimoji="1" sz="2500">
                <a:solidFill>
                  <a:schemeClr val="tx1"/>
                </a:solidFill>
                <a:latin typeface="Meiryo UI" pitchFamily="50" charset="-128"/>
                <a:ea typeface="Meiryo UI" pitchFamily="50" charset="-128"/>
                <a:cs typeface="Meiryo UI" pitchFamily="50" charset="-128"/>
              </a:defRPr>
            </a:lvl3pPr>
            <a:lvl4pPr marL="1600200" indent="-228600" eaLnBrk="0" hangingPunct="0">
              <a:spcBef>
                <a:spcPct val="20000"/>
              </a:spcBef>
              <a:buChar char="–"/>
              <a:defRPr kumimoji="1" sz="2100">
                <a:solidFill>
                  <a:schemeClr val="tx1"/>
                </a:solidFill>
                <a:latin typeface="Meiryo UI" pitchFamily="50" charset="-128"/>
                <a:ea typeface="Meiryo UI" pitchFamily="50" charset="-128"/>
                <a:cs typeface="Meiryo UI" pitchFamily="50" charset="-128"/>
              </a:defRPr>
            </a:lvl4pPr>
            <a:lvl5pPr marL="2057400" indent="-228600" eaLnBrk="0" hangingPunct="0">
              <a:spcBef>
                <a:spcPct val="20000"/>
              </a:spcBef>
              <a:buChar char="»"/>
              <a:defRPr kumimoji="1" sz="21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9pPr>
          </a:lstStyle>
          <a:p>
            <a:pPr eaLnBrk="1" hangingPunct="1">
              <a:spcBef>
                <a:spcPct val="0"/>
              </a:spcBef>
              <a:buFontTx/>
              <a:buNone/>
              <a:defRPr/>
            </a:pPr>
            <a:r>
              <a:rPr lang="ja-JP" altLang="en-US" sz="1050" b="1" dirty="0" smtClean="0">
                <a:solidFill>
                  <a:srgbClr val="FF5050"/>
                </a:solidFill>
              </a:rPr>
              <a:t>身</a:t>
            </a:r>
            <a:r>
              <a:rPr lang="ja-JP" altLang="en-US" sz="1050" b="1" dirty="0">
                <a:solidFill>
                  <a:srgbClr val="FF5050"/>
                </a:solidFill>
              </a:rPr>
              <a:t>の回りのリスク</a:t>
            </a:r>
            <a:r>
              <a:rPr lang="ja-JP" altLang="en-US" sz="1050" dirty="0"/>
              <a:t>は</a:t>
            </a:r>
            <a:r>
              <a:rPr lang="ja-JP" altLang="en-US" sz="1050" dirty="0" smtClean="0"/>
              <a:t>もちろん</a:t>
            </a:r>
            <a:r>
              <a:rPr lang="ja-JP" altLang="en-US" sz="1050" dirty="0"/>
              <a:t>、</a:t>
            </a:r>
            <a:r>
              <a:rPr lang="ja-JP" altLang="en-US" sz="1050" b="1" dirty="0">
                <a:solidFill>
                  <a:srgbClr val="FF5050"/>
                </a:solidFill>
              </a:rPr>
              <a:t>医療補償</a:t>
            </a:r>
            <a:r>
              <a:rPr lang="ja-JP" altLang="en-US" sz="1050" dirty="0"/>
              <a:t>に</a:t>
            </a:r>
            <a:r>
              <a:rPr lang="ja-JP" altLang="en-US" sz="1050" dirty="0" smtClean="0"/>
              <a:t>も対応した充実の補償をご用意しています！</a:t>
            </a:r>
          </a:p>
        </p:txBody>
      </p:sp>
      <p:sp>
        <p:nvSpPr>
          <p:cNvPr id="9" name="テキスト ボックス 8"/>
          <p:cNvSpPr txBox="1"/>
          <p:nvPr/>
        </p:nvSpPr>
        <p:spPr bwMode="gray">
          <a:xfrm>
            <a:off x="2285943" y="55331"/>
            <a:ext cx="4905510" cy="261610"/>
          </a:xfrm>
          <a:prstGeom prst="rect">
            <a:avLst/>
          </a:prstGeom>
          <a:noFill/>
        </p:spPr>
        <p:txBody>
          <a:bodyPr wrap="none" rtlCol="0">
            <a:spAutoFit/>
          </a:bodyPr>
          <a:lstStyle/>
          <a:p>
            <a:r>
              <a:rPr kumimoji="1" lang="ja-JP" altLang="en-US" sz="1100" b="1" dirty="0" smtClean="0">
                <a:solidFill>
                  <a:schemeClr val="bg1"/>
                </a:solidFill>
                <a:effectLst>
                  <a:outerShdw blurRad="38100" dist="38100" dir="2700000" algn="tl">
                    <a:srgbClr val="000000">
                      <a:alpha val="43137"/>
                    </a:srgbClr>
                  </a:outerShdw>
                </a:effectLst>
              </a:rPr>
              <a:t>基本コースにセットできるオプションです。オプション特約のみのご加入はできません。</a:t>
            </a:r>
            <a:endParaRPr kumimoji="1" lang="ja-JP" altLang="en-US" sz="1100" b="1" dirty="0">
              <a:solidFill>
                <a:schemeClr val="bg1"/>
              </a:solidFill>
              <a:effectLst>
                <a:outerShdw blurRad="38100" dist="38100" dir="2700000" algn="tl">
                  <a:srgbClr val="000000">
                    <a:alpha val="43137"/>
                  </a:srgbClr>
                </a:outerShdw>
              </a:effectLst>
            </a:endParaRPr>
          </a:p>
        </p:txBody>
      </p:sp>
      <p:sp>
        <p:nvSpPr>
          <p:cNvPr id="10" name="テキスト ボックス 9"/>
          <p:cNvSpPr txBox="1"/>
          <p:nvPr/>
        </p:nvSpPr>
        <p:spPr bwMode="gray">
          <a:xfrm>
            <a:off x="2285943" y="314148"/>
            <a:ext cx="2145139" cy="276999"/>
          </a:xfrm>
          <a:prstGeom prst="rect">
            <a:avLst/>
          </a:prstGeom>
          <a:noFill/>
        </p:spPr>
        <p:txBody>
          <a:bodyPr wrap="none" rtlCol="0">
            <a:spAutoFit/>
          </a:bodyPr>
          <a:lstStyle/>
          <a:p>
            <a:r>
              <a:rPr kumimoji="1" lang="ja-JP" altLang="en-US" sz="1200" b="1" dirty="0" smtClean="0"/>
              <a:t>ニーズに合わせてお選びください</a:t>
            </a:r>
            <a:endParaRPr kumimoji="1" lang="ja-JP" altLang="en-US" sz="1200" b="1" dirty="0"/>
          </a:p>
        </p:txBody>
      </p:sp>
      <p:sp>
        <p:nvSpPr>
          <p:cNvPr id="12" name="テキスト ボックス 11"/>
          <p:cNvSpPr txBox="1"/>
          <p:nvPr/>
        </p:nvSpPr>
        <p:spPr>
          <a:xfrm>
            <a:off x="374652" y="745063"/>
            <a:ext cx="3507370" cy="307777"/>
          </a:xfrm>
          <a:prstGeom prst="rect">
            <a:avLst/>
          </a:prstGeom>
          <a:noFill/>
        </p:spPr>
        <p:txBody>
          <a:bodyPr wrap="none" lIns="0" tIns="0" rIns="0" bIns="0" rtlCol="0">
            <a:spAutoFit/>
          </a:bodyPr>
          <a:lstStyle/>
          <a:p>
            <a:r>
              <a:rPr kumimoji="1" lang="ja-JP" altLang="en-US" sz="2000" b="1" dirty="0" smtClean="0"/>
              <a:t>身の回りの補償を充実させたい方</a:t>
            </a:r>
            <a:endParaRPr kumimoji="1" lang="ja-JP" altLang="en-US" sz="1400" b="1" dirty="0"/>
          </a:p>
        </p:txBody>
      </p:sp>
      <p:sp>
        <p:nvSpPr>
          <p:cNvPr id="16" name="AutoShape 54"/>
          <p:cNvSpPr>
            <a:spLocks noChangeArrowheads="1"/>
          </p:cNvSpPr>
          <p:nvPr/>
        </p:nvSpPr>
        <p:spPr bwMode="gray">
          <a:xfrm>
            <a:off x="3445643" y="1833969"/>
            <a:ext cx="3480745" cy="1183294"/>
          </a:xfrm>
          <a:prstGeom prst="roundRect">
            <a:avLst>
              <a:gd name="adj" fmla="val 6395"/>
            </a:avLst>
          </a:prstGeom>
          <a:noFill/>
          <a:ln w="19050">
            <a:solidFill>
              <a:srgbClr val="FF9933"/>
            </a:solidFill>
            <a:round/>
            <a:headEnd/>
            <a:tailEnd/>
          </a:ln>
        </p:spPr>
        <p:txBody>
          <a:bodyPr wrap="none" lIns="89925" tIns="0" rIns="89925" bIns="0"/>
          <a:lstStyle>
            <a:lvl1pPr defTabSz="898525">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58825" indent="-288925" defTabSz="898525">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69988" indent="-230188" defTabSz="898525">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383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1082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654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30226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798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9370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eaLnBrk="1" hangingPunct="1">
              <a:spcBef>
                <a:spcPct val="0"/>
              </a:spcBef>
              <a:buFontTx/>
              <a:buNone/>
            </a:pPr>
            <a:endParaRPr lang="en-US" altLang="ja-JP" sz="800" b="1">
              <a:solidFill>
                <a:srgbClr val="000000"/>
              </a:solidFill>
            </a:endParaRPr>
          </a:p>
        </p:txBody>
      </p:sp>
      <p:sp>
        <p:nvSpPr>
          <p:cNvPr id="26" name="Text Box 405"/>
          <p:cNvSpPr txBox="1">
            <a:spLocks noChangeArrowheads="1"/>
          </p:cNvSpPr>
          <p:nvPr/>
        </p:nvSpPr>
        <p:spPr bwMode="gray">
          <a:xfrm>
            <a:off x="3750764" y="2725318"/>
            <a:ext cx="1388078"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ja-JP" altLang="en-US" sz="800" dirty="0">
                <a:solidFill>
                  <a:srgbClr val="000000"/>
                </a:solidFill>
              </a:rPr>
              <a:t>お店の商品を過って壊し</a:t>
            </a:r>
            <a:r>
              <a:rPr lang="ja-JP" altLang="en-US" sz="800" dirty="0" smtClean="0">
                <a:solidFill>
                  <a:srgbClr val="000000"/>
                </a:solidFill>
              </a:rPr>
              <a:t>、</a:t>
            </a:r>
            <a:endParaRPr lang="en-US" altLang="ja-JP" sz="800" dirty="0" smtClean="0">
              <a:solidFill>
                <a:srgbClr val="000000"/>
              </a:solidFill>
            </a:endParaRPr>
          </a:p>
          <a:p>
            <a:pPr eaLnBrk="1" hangingPunct="1">
              <a:spcBef>
                <a:spcPct val="0"/>
              </a:spcBef>
              <a:buFontTx/>
              <a:buNone/>
            </a:pPr>
            <a:r>
              <a:rPr lang="ja-JP" altLang="en-US" sz="800" dirty="0" smtClean="0">
                <a:solidFill>
                  <a:srgbClr val="000000"/>
                </a:solidFill>
              </a:rPr>
              <a:t>法律上</a:t>
            </a:r>
            <a:r>
              <a:rPr lang="ja-JP" altLang="en-US" sz="800" dirty="0">
                <a:solidFill>
                  <a:srgbClr val="000000"/>
                </a:solidFill>
              </a:rPr>
              <a:t>の損害賠償責任を負った</a:t>
            </a:r>
          </a:p>
        </p:txBody>
      </p:sp>
      <p:sp>
        <p:nvSpPr>
          <p:cNvPr id="27" name="Text Box 405"/>
          <p:cNvSpPr txBox="1">
            <a:spLocks noChangeArrowheads="1"/>
          </p:cNvSpPr>
          <p:nvPr/>
        </p:nvSpPr>
        <p:spPr bwMode="gray">
          <a:xfrm>
            <a:off x="5347018" y="2706823"/>
            <a:ext cx="1553999"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ja-JP" altLang="en-US" sz="800" dirty="0">
                <a:solidFill>
                  <a:srgbClr val="000000"/>
                </a:solidFill>
              </a:rPr>
              <a:t>自転車搭乗中、通行人にケガ</a:t>
            </a:r>
            <a:r>
              <a:rPr lang="ja-JP" altLang="en-US" sz="800" dirty="0" smtClean="0">
                <a:solidFill>
                  <a:srgbClr val="000000"/>
                </a:solidFill>
              </a:rPr>
              <a:t>をさせ</a:t>
            </a:r>
            <a:r>
              <a:rPr lang="ja-JP" altLang="en-US" sz="800" dirty="0">
                <a:solidFill>
                  <a:srgbClr val="000000"/>
                </a:solidFill>
              </a:rPr>
              <a:t>、法律上の損害賠償責任を負った</a:t>
            </a:r>
          </a:p>
        </p:txBody>
      </p:sp>
      <p:graphicFrame>
        <p:nvGraphicFramePr>
          <p:cNvPr id="35" name="Group 184"/>
          <p:cNvGraphicFramePr>
            <a:graphicFrameLocks noGrp="1"/>
          </p:cNvGraphicFramePr>
          <p:nvPr>
            <p:extLst>
              <p:ext uri="{D42A27DB-BD31-4B8C-83A1-F6EECF244321}">
                <p14:modId xmlns:p14="http://schemas.microsoft.com/office/powerpoint/2010/main" val="243500181"/>
              </p:ext>
            </p:extLst>
          </p:nvPr>
        </p:nvGraphicFramePr>
        <p:xfrm>
          <a:off x="374652" y="8532000"/>
          <a:ext cx="2506892" cy="1079583"/>
        </p:xfrm>
        <a:graphic>
          <a:graphicData uri="http://schemas.openxmlformats.org/drawingml/2006/table">
            <a:tbl>
              <a:tblPr/>
              <a:tblGrid>
                <a:gridCol w="1120773">
                  <a:extLst>
                    <a:ext uri="{9D8B030D-6E8A-4147-A177-3AD203B41FA5}">
                      <a16:colId xmlns:a16="http://schemas.microsoft.com/office/drawing/2014/main" val="20000"/>
                    </a:ext>
                  </a:extLst>
                </a:gridCol>
                <a:gridCol w="1386119">
                  <a:extLst>
                    <a:ext uri="{9D8B030D-6E8A-4147-A177-3AD203B41FA5}">
                      <a16:colId xmlns:a16="http://schemas.microsoft.com/office/drawing/2014/main" val="20003"/>
                    </a:ext>
                  </a:extLst>
                </a:gridCol>
              </a:tblGrid>
              <a:tr h="3054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セット名</a:t>
                      </a:r>
                    </a:p>
                  </a:txBody>
                  <a:tcPr marL="18717" marR="18717" marT="18309" marB="183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H3</a:t>
                      </a:r>
                    </a:p>
                  </a:txBody>
                  <a:tcPr marL="18717" marR="18717" marT="18309" marB="183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1"/>
                  </a:ext>
                </a:extLst>
              </a:tr>
              <a:tr h="468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ホールインワン・</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アルバトロス費用</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保険金額</a:t>
                      </a:r>
                    </a:p>
                  </a:txBody>
                  <a:tcPr marL="18717" marR="18717" marT="18309" marB="183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20</a:t>
                      </a:r>
                      <a:r>
                        <a:rPr kumimoji="1" lang="ja-JP" altLang="en-US" sz="9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万円</a:t>
                      </a:r>
                    </a:p>
                  </a:txBody>
                  <a:tcPr marL="18717" marR="18717" marT="18309" marB="183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54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月払保険料</a:t>
                      </a:r>
                    </a:p>
                  </a:txBody>
                  <a:tcPr marL="18717" marR="18717" marT="18309" marB="183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170</a:t>
                      </a:r>
                      <a:r>
                        <a:rPr kumimoji="1" lang="ja-JP" altLang="en-US" sz="9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円</a:t>
                      </a:r>
                    </a:p>
                  </a:txBody>
                  <a:tcPr marL="18717" marR="18717" marT="18327" marB="1832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56" name="Group 184"/>
          <p:cNvGraphicFramePr>
            <a:graphicFrameLocks noGrp="1"/>
          </p:cNvGraphicFramePr>
          <p:nvPr>
            <p:extLst>
              <p:ext uri="{D42A27DB-BD31-4B8C-83A1-F6EECF244321}">
                <p14:modId xmlns:p14="http://schemas.microsoft.com/office/powerpoint/2010/main" val="1618259719"/>
              </p:ext>
            </p:extLst>
          </p:nvPr>
        </p:nvGraphicFramePr>
        <p:xfrm>
          <a:off x="347662" y="5940000"/>
          <a:ext cx="2533882" cy="996399"/>
        </p:xfrm>
        <a:graphic>
          <a:graphicData uri="http://schemas.openxmlformats.org/drawingml/2006/table">
            <a:tbl>
              <a:tblPr/>
              <a:tblGrid>
                <a:gridCol w="1350863">
                  <a:extLst>
                    <a:ext uri="{9D8B030D-6E8A-4147-A177-3AD203B41FA5}">
                      <a16:colId xmlns:a16="http://schemas.microsoft.com/office/drawing/2014/main" val="20000"/>
                    </a:ext>
                  </a:extLst>
                </a:gridCol>
                <a:gridCol w="1183019">
                  <a:extLst>
                    <a:ext uri="{9D8B030D-6E8A-4147-A177-3AD203B41FA5}">
                      <a16:colId xmlns:a16="http://schemas.microsoft.com/office/drawing/2014/main" val="20001"/>
                    </a:ext>
                  </a:extLst>
                </a:gridCol>
              </a:tblGrid>
              <a:tr h="3377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セット名</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Y3</a:t>
                      </a:r>
                    </a:p>
                  </a:txBody>
                  <a:tcPr marL="18710" marR="18710" marT="18329" marB="1832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316800">
                <a:tc>
                  <a:txBody>
                    <a:bodyPr/>
                    <a:lstStyle/>
                    <a:p>
                      <a:pPr marL="0" marR="0" lvl="0" indent="0" algn="ctr" defTabSz="938213" rtl="0" eaLnBrk="1" fontAlgn="base" latinLnBrk="0" hangingPunct="1">
                        <a:lnSpc>
                          <a:spcPct val="100000"/>
                        </a:lnSpc>
                        <a:spcBef>
                          <a:spcPct val="2000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携行品損害保険金額</a:t>
                      </a: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（免責金額：</a:t>
                      </a:r>
                      <a:r>
                        <a:rPr kumimoji="1" lang="en-US" altLang="ja-JP"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8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円）</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10</a:t>
                      </a:r>
                      <a:r>
                        <a:rPr kumimoji="1" lang="ja-JP" altLang="en-US" sz="9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万円</a:t>
                      </a:r>
                    </a:p>
                  </a:txBody>
                  <a:tcPr marL="18710" marR="18710" marT="18329" marB="1832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8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月払保険料</a:t>
                      </a:r>
                    </a:p>
                  </a:txBody>
                  <a:tcPr marL="18702" marR="18702" marT="18307" marB="1830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60</a:t>
                      </a:r>
                      <a:r>
                        <a:rPr kumimoji="1" lang="ja-JP" altLang="en-US" sz="9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円</a:t>
                      </a:r>
                    </a:p>
                  </a:txBody>
                  <a:tcPr marL="18710" marR="18710" marT="18329" marB="1832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7" name="角丸四角形 75"/>
          <p:cNvSpPr>
            <a:spLocks noChangeArrowheads="1"/>
          </p:cNvSpPr>
          <p:nvPr/>
        </p:nvSpPr>
        <p:spPr bwMode="auto">
          <a:xfrm>
            <a:off x="328614" y="3088846"/>
            <a:ext cx="6584949" cy="365125"/>
          </a:xfrm>
          <a:prstGeom prst="roundRect">
            <a:avLst>
              <a:gd name="adj" fmla="val 16667"/>
            </a:avLst>
          </a:prstGeom>
          <a:noFill/>
          <a:ln w="9525">
            <a:solidFill>
              <a:srgbClr val="5F5F5F"/>
            </a:solidFill>
            <a:prstDash val="sysDot"/>
            <a:round/>
            <a:headEnd/>
            <a:tailEnd/>
          </a:ln>
          <a:extLst>
            <a:ext uri="{909E8E84-426E-40DD-AFC4-6F175D3DCCD1}">
              <a14:hiddenFill xmlns:a14="http://schemas.microsoft.com/office/drawing/2010/main">
                <a:solidFill>
                  <a:srgbClr val="FFFFFF"/>
                </a:solidFill>
              </a14:hiddenFill>
            </a:ext>
          </a:extLst>
        </p:spPr>
        <p:txBody>
          <a:bodyPr wrap="square" lIns="35959" tIns="35959" rIns="35959" bIns="35959" anchor="ctr">
            <a:spAutoFit/>
          </a:bodyPr>
          <a:lstStyle>
            <a:lvl1pPr marL="82550" indent="-82550">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58825" indent="-288925">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69988" indent="-230188">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38300" indent="-230188">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108200" indent="-230188">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65400" indent="-230188"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3022600" indent="-230188"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79800" indent="-230188"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937000" indent="-230188"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lnSpc>
                <a:spcPts val="1000"/>
              </a:lnSpc>
              <a:spcBef>
                <a:spcPct val="0"/>
              </a:spcBef>
              <a:buFontTx/>
              <a:buNone/>
            </a:pPr>
            <a:r>
              <a:rPr lang="ja-JP" altLang="en-US" sz="800" dirty="0">
                <a:solidFill>
                  <a:srgbClr val="000000"/>
                </a:solidFill>
              </a:rPr>
              <a:t>●日常生活賠償</a:t>
            </a:r>
            <a:r>
              <a:rPr lang="ja-JP" altLang="en-US" sz="800" dirty="0" smtClean="0">
                <a:solidFill>
                  <a:srgbClr val="000000"/>
                </a:solidFill>
              </a:rPr>
              <a:t>はご家族お一人が加入</a:t>
            </a:r>
            <a:r>
              <a:rPr lang="ja-JP" altLang="en-US" sz="800" dirty="0">
                <a:solidFill>
                  <a:srgbClr val="000000"/>
                </a:solidFill>
              </a:rPr>
              <a:t>されることにより、保険金支払事由発生時において、被保険者本人に</a:t>
            </a:r>
            <a:r>
              <a:rPr lang="ja-JP" altLang="en-US" sz="800" dirty="0" smtClean="0">
                <a:solidFill>
                  <a:srgbClr val="000000"/>
                </a:solidFill>
              </a:rPr>
              <a:t>加え、下記の</a:t>
            </a:r>
            <a:r>
              <a:rPr lang="ja-JP" altLang="en-US" sz="800" dirty="0">
                <a:solidFill>
                  <a:srgbClr val="000000"/>
                </a:solidFill>
              </a:rPr>
              <a:t>日常生活賠償「被保険者の範囲</a:t>
            </a:r>
            <a:r>
              <a:rPr lang="ja-JP" altLang="en-US" sz="800" dirty="0" smtClean="0">
                <a:solidFill>
                  <a:srgbClr val="000000"/>
                </a:solidFill>
              </a:rPr>
              <a:t>」</a:t>
            </a:r>
            <a:endParaRPr lang="en-US" altLang="ja-JP" sz="800" dirty="0" smtClean="0">
              <a:solidFill>
                <a:srgbClr val="000000"/>
              </a:solidFill>
            </a:endParaRPr>
          </a:p>
          <a:p>
            <a:pPr eaLnBrk="1" hangingPunct="1">
              <a:lnSpc>
                <a:spcPts val="1000"/>
              </a:lnSpc>
              <a:spcBef>
                <a:spcPct val="0"/>
              </a:spcBef>
              <a:buFontTx/>
              <a:buNone/>
            </a:pPr>
            <a:r>
              <a:rPr lang="ja-JP" altLang="en-US" sz="800" dirty="0">
                <a:solidFill>
                  <a:srgbClr val="000000"/>
                </a:solidFill>
              </a:rPr>
              <a:t>　</a:t>
            </a:r>
            <a:r>
              <a:rPr lang="ja-JP" altLang="en-US" sz="800" dirty="0" smtClean="0">
                <a:solidFill>
                  <a:srgbClr val="000000"/>
                </a:solidFill>
              </a:rPr>
              <a:t>　</a:t>
            </a:r>
            <a:r>
              <a:rPr lang="en-US" altLang="ja-JP" sz="800" dirty="0" smtClean="0">
                <a:solidFill>
                  <a:srgbClr val="000000"/>
                </a:solidFill>
              </a:rPr>
              <a:t>a</a:t>
            </a:r>
            <a:r>
              <a:rPr lang="en-US" altLang="ja-JP" sz="800" dirty="0">
                <a:solidFill>
                  <a:srgbClr val="000000"/>
                </a:solidFill>
              </a:rPr>
              <a:t>)</a:t>
            </a:r>
            <a:r>
              <a:rPr lang="ja-JP" altLang="en-US" sz="800" dirty="0">
                <a:solidFill>
                  <a:srgbClr val="000000"/>
                </a:solidFill>
              </a:rPr>
              <a:t>～</a:t>
            </a:r>
            <a:r>
              <a:rPr lang="en-US" altLang="ja-JP" sz="800" dirty="0">
                <a:solidFill>
                  <a:srgbClr val="000000"/>
                </a:solidFill>
              </a:rPr>
              <a:t>d)</a:t>
            </a:r>
            <a:r>
              <a:rPr lang="ja-JP" altLang="en-US" sz="800" dirty="0">
                <a:solidFill>
                  <a:srgbClr val="000000"/>
                </a:solidFill>
              </a:rPr>
              <a:t>に該当する方が自動的に被保険者</a:t>
            </a:r>
            <a:r>
              <a:rPr lang="ja-JP" altLang="en-US" sz="800" dirty="0" smtClean="0">
                <a:solidFill>
                  <a:srgbClr val="000000"/>
                </a:solidFill>
              </a:rPr>
              <a:t>になりますの</a:t>
            </a:r>
            <a:r>
              <a:rPr lang="ja-JP" altLang="en-US" sz="800" dirty="0">
                <a:solidFill>
                  <a:srgbClr val="000000"/>
                </a:solidFill>
              </a:rPr>
              <a:t>で、</a:t>
            </a:r>
            <a:r>
              <a:rPr lang="ja-JP" altLang="en-US" sz="800" b="1" u="sng" dirty="0" smtClean="0">
                <a:solidFill>
                  <a:srgbClr val="000000"/>
                </a:solidFill>
              </a:rPr>
              <a:t>ご家族お一人おひとりが加入</a:t>
            </a:r>
            <a:r>
              <a:rPr lang="ja-JP" altLang="en-US" sz="800" b="1" u="sng" dirty="0">
                <a:solidFill>
                  <a:srgbClr val="000000"/>
                </a:solidFill>
              </a:rPr>
              <a:t>される必要はありません。</a:t>
            </a:r>
          </a:p>
        </p:txBody>
      </p:sp>
      <p:graphicFrame>
        <p:nvGraphicFramePr>
          <p:cNvPr id="58" name="Group 184"/>
          <p:cNvGraphicFramePr>
            <a:graphicFrameLocks noGrp="1"/>
          </p:cNvGraphicFramePr>
          <p:nvPr>
            <p:extLst>
              <p:ext uri="{D42A27DB-BD31-4B8C-83A1-F6EECF244321}">
                <p14:modId xmlns:p14="http://schemas.microsoft.com/office/powerpoint/2010/main" val="3915880053"/>
              </p:ext>
            </p:extLst>
          </p:nvPr>
        </p:nvGraphicFramePr>
        <p:xfrm>
          <a:off x="336644" y="2098818"/>
          <a:ext cx="2544900" cy="847432"/>
        </p:xfrm>
        <a:graphic>
          <a:graphicData uri="http://schemas.openxmlformats.org/drawingml/2006/table">
            <a:tbl>
              <a:tblPr/>
              <a:tblGrid>
                <a:gridCol w="1110691">
                  <a:extLst>
                    <a:ext uri="{9D8B030D-6E8A-4147-A177-3AD203B41FA5}">
                      <a16:colId xmlns:a16="http://schemas.microsoft.com/office/drawing/2014/main" val="20000"/>
                    </a:ext>
                  </a:extLst>
                </a:gridCol>
                <a:gridCol w="1434209">
                  <a:extLst>
                    <a:ext uri="{9D8B030D-6E8A-4147-A177-3AD203B41FA5}">
                      <a16:colId xmlns:a16="http://schemas.microsoft.com/office/drawing/2014/main" val="20001"/>
                    </a:ext>
                  </a:extLst>
                </a:gridCol>
              </a:tblGrid>
              <a:tr h="2500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セット名</a:t>
                      </a:r>
                      <a:endPar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L2</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1"/>
                  </a:ext>
                </a:extLst>
              </a:tr>
              <a:tr h="31597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日常生活賠償</a:t>
                      </a:r>
                      <a:endParaRPr kumimoji="1" lang="en-US" altLang="ja-JP" sz="9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保険金額</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２</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億円</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4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月払保険料</a:t>
                      </a:r>
                    </a:p>
                  </a:txBody>
                  <a:tcPr marL="18699" marR="18699" marT="18338" marB="18338"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120</a:t>
                      </a:r>
                      <a:r>
                        <a:rPr kumimoji="1" lang="ja-JP" altLang="en-US" sz="9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円</a:t>
                      </a:r>
                    </a:p>
                  </a:txBody>
                  <a:tcPr marL="18699" marR="18699" marT="18356" marB="1835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0" name="楕円 79"/>
          <p:cNvSpPr/>
          <p:nvPr/>
        </p:nvSpPr>
        <p:spPr bwMode="gray">
          <a:xfrm>
            <a:off x="235744" y="1200943"/>
            <a:ext cx="223838" cy="223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bwMode="gray">
          <a:xfrm>
            <a:off x="415263" y="1166655"/>
            <a:ext cx="1390124" cy="276999"/>
          </a:xfrm>
          <a:prstGeom prst="rect">
            <a:avLst/>
          </a:prstGeom>
          <a:noFill/>
        </p:spPr>
        <p:txBody>
          <a:bodyPr wrap="none" rtlCol="0">
            <a:spAutoFit/>
          </a:bodyPr>
          <a:lstStyle/>
          <a:p>
            <a:r>
              <a:rPr lang="ja-JP" altLang="en-US" sz="1200" b="1" dirty="0">
                <a:solidFill>
                  <a:schemeClr val="bg1"/>
                </a:solidFill>
                <a:latin typeface="Meiryo UI" pitchFamily="50" charset="-128"/>
                <a:ea typeface="Meiryo UI" pitchFamily="50" charset="-128"/>
                <a:cs typeface="Meiryo UI" pitchFamily="50" charset="-128"/>
              </a:rPr>
              <a:t>日常生活賠償</a:t>
            </a:r>
            <a:r>
              <a:rPr lang="ja-JP" altLang="en-US" sz="1050" b="1" dirty="0" smtClean="0">
                <a:solidFill>
                  <a:schemeClr val="bg1"/>
                </a:solidFill>
                <a:latin typeface="Meiryo UI" pitchFamily="50" charset="-128"/>
                <a:ea typeface="Meiryo UI" pitchFamily="50" charset="-128"/>
                <a:cs typeface="Meiryo UI" pitchFamily="50" charset="-128"/>
              </a:rPr>
              <a:t>特約</a:t>
            </a:r>
            <a:endParaRPr kumimoji="1" lang="ja-JP" altLang="en-US" sz="1050" dirty="0">
              <a:solidFill>
                <a:schemeClr val="bg1"/>
              </a:solidFill>
            </a:endParaRPr>
          </a:p>
        </p:txBody>
      </p:sp>
      <p:sp>
        <p:nvSpPr>
          <p:cNvPr id="82" name="テキスト ボックス 81"/>
          <p:cNvSpPr txBox="1"/>
          <p:nvPr/>
        </p:nvSpPr>
        <p:spPr>
          <a:xfrm>
            <a:off x="323850" y="1497893"/>
            <a:ext cx="2650084" cy="600164"/>
          </a:xfrm>
          <a:prstGeom prst="rect">
            <a:avLst/>
          </a:prstGeom>
          <a:noFill/>
        </p:spPr>
        <p:txBody>
          <a:bodyPr wrap="none" rtlCol="0">
            <a:spAutoFit/>
          </a:bodyPr>
          <a:lstStyle/>
          <a:p>
            <a:r>
              <a:rPr lang="ja-JP" altLang="en-US" sz="1100" b="1" dirty="0" smtClean="0"/>
              <a:t>・日本</a:t>
            </a:r>
            <a:r>
              <a:rPr lang="ja-JP" altLang="en-US" sz="1100" b="1" dirty="0"/>
              <a:t>国内・海外とも補償</a:t>
            </a:r>
            <a:r>
              <a:rPr lang="ja-JP" altLang="en-US" sz="1100" b="1" baseline="30000" dirty="0" smtClean="0"/>
              <a:t>＊</a:t>
            </a:r>
            <a:endParaRPr lang="en-US" altLang="ja-JP" sz="1100" b="1" baseline="30000" dirty="0" smtClean="0"/>
          </a:p>
          <a:p>
            <a:r>
              <a:rPr lang="ja-JP" altLang="en-US" sz="1100" b="1" dirty="0" smtClean="0"/>
              <a:t>・日本</a:t>
            </a:r>
            <a:r>
              <a:rPr lang="ja-JP" altLang="en-US" sz="1100" b="1" dirty="0"/>
              <a:t>国内の事故のみ示談交渉</a:t>
            </a:r>
            <a:r>
              <a:rPr lang="ja-JP" altLang="en-US" sz="1100" b="1" dirty="0" smtClean="0"/>
              <a:t>サービス付</a:t>
            </a:r>
            <a:endParaRPr lang="en-US" altLang="ja-JP" sz="1100" b="1" dirty="0" smtClean="0"/>
          </a:p>
          <a:p>
            <a:r>
              <a:rPr lang="ja-JP" altLang="en-US" sz="1100" b="1" dirty="0"/>
              <a:t>　</a:t>
            </a:r>
            <a:r>
              <a:rPr lang="ja-JP" altLang="en-US" sz="800" dirty="0">
                <a:latin typeface="Meiryo UI" panose="020B0604030504040204" pitchFamily="50" charset="-128"/>
                <a:ea typeface="Meiryo UI" panose="020B0604030504040204" pitchFamily="50" charset="-128"/>
              </a:rPr>
              <a:t>＊一部、国内のみ</a:t>
            </a:r>
            <a:r>
              <a:rPr lang="ja-JP" altLang="en-US" sz="800" dirty="0" smtClean="0">
                <a:latin typeface="Meiryo UI" panose="020B0604030504040204" pitchFamily="50" charset="-128"/>
                <a:ea typeface="Meiryo UI" panose="020B0604030504040204" pitchFamily="50" charset="-128"/>
              </a:rPr>
              <a:t>補償</a:t>
            </a:r>
            <a:endParaRPr lang="ja-JP" altLang="en-US" sz="800" dirty="0">
              <a:latin typeface="Meiryo UI" panose="020B0604030504040204" pitchFamily="50" charset="-128"/>
              <a:ea typeface="Meiryo UI" panose="020B0604030504040204" pitchFamily="50" charset="-128"/>
            </a:endParaRPr>
          </a:p>
        </p:txBody>
      </p:sp>
      <p:sp>
        <p:nvSpPr>
          <p:cNvPr id="93" name="テキスト ボックス 92"/>
          <p:cNvSpPr txBox="1"/>
          <p:nvPr/>
        </p:nvSpPr>
        <p:spPr bwMode="gray">
          <a:xfrm>
            <a:off x="323850" y="8280000"/>
            <a:ext cx="1354858" cy="261610"/>
          </a:xfrm>
          <a:prstGeom prst="rect">
            <a:avLst/>
          </a:prstGeom>
          <a:noFill/>
        </p:spPr>
        <p:txBody>
          <a:bodyPr wrap="none" rtlCol="0">
            <a:spAutoFit/>
          </a:bodyPr>
          <a:lstStyle/>
          <a:p>
            <a:r>
              <a:rPr lang="ja-JP" altLang="en-US" sz="1100" b="1" dirty="0" smtClean="0"/>
              <a:t>・日本国内のみ補償</a:t>
            </a:r>
            <a:endParaRPr lang="en-US" altLang="ja-JP" sz="1100" b="1" dirty="0" smtClean="0"/>
          </a:p>
        </p:txBody>
      </p:sp>
      <p:grpSp>
        <p:nvGrpSpPr>
          <p:cNvPr id="18" name="グループ化 17"/>
          <p:cNvGrpSpPr/>
          <p:nvPr/>
        </p:nvGrpSpPr>
        <p:grpSpPr bwMode="gray">
          <a:xfrm>
            <a:off x="5093824" y="1357027"/>
            <a:ext cx="1656620" cy="351228"/>
            <a:chOff x="4257191" y="1510398"/>
            <a:chExt cx="1656620" cy="351228"/>
          </a:xfrm>
        </p:grpSpPr>
        <p:sp>
          <p:nvSpPr>
            <p:cNvPr id="96" name="角丸四角形 95"/>
            <p:cNvSpPr/>
            <p:nvPr/>
          </p:nvSpPr>
          <p:spPr bwMode="gray">
            <a:xfrm>
              <a:off x="5116386" y="1510398"/>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bwMode="gray">
            <a:xfrm>
              <a:off x="4257191" y="1510398"/>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楕円 102"/>
            <p:cNvSpPr/>
            <p:nvPr/>
          </p:nvSpPr>
          <p:spPr bwMode="gray">
            <a:xfrm>
              <a:off x="4511533" y="1551168"/>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bwMode="gray">
            <a:xfrm>
              <a:off x="4277285" y="1523072"/>
              <a:ext cx="697627" cy="338554"/>
            </a:xfrm>
            <a:prstGeom prst="rect">
              <a:avLst/>
            </a:prstGeom>
            <a:noFill/>
          </p:spPr>
          <p:txBody>
            <a:bodyPr wrap="none" rtlCol="0">
              <a:spAutoFit/>
              <a:scene3d>
                <a:camera prst="orthographicFront"/>
                <a:lightRig rig="threePt" dir="t"/>
              </a:scene3d>
              <a:sp3d>
                <a:contourClr>
                  <a:schemeClr val="bg1"/>
                </a:contourClr>
              </a:sp3d>
            </a:bodyPr>
            <a:lstStyle/>
            <a:p>
              <a:pPr algn="ctr"/>
              <a:r>
                <a:rPr kumimoji="1" lang="ja-JP" altLang="en-US" sz="800" b="1" dirty="0" smtClean="0"/>
                <a:t>ケガ補償</a:t>
              </a:r>
              <a:endParaRPr kumimoji="1" lang="en-US" altLang="ja-JP" sz="800" b="1" dirty="0" smtClean="0"/>
            </a:p>
            <a:p>
              <a:pPr algn="ctr"/>
              <a:r>
                <a:rPr kumimoji="1" lang="ja-JP" altLang="en-US" sz="800" b="1" dirty="0" smtClean="0"/>
                <a:t>＜</a:t>
              </a:r>
              <a:r>
                <a:rPr kumimoji="1" lang="ja-JP" altLang="en-US" sz="800" b="1" dirty="0"/>
                <a:t>本</a:t>
              </a:r>
              <a:r>
                <a:rPr kumimoji="1" lang="ja-JP" altLang="en-US" sz="800" b="1" dirty="0" smtClean="0"/>
                <a:t>人型＞</a:t>
              </a:r>
              <a:endParaRPr kumimoji="1" lang="ja-JP" altLang="en-US" sz="800" b="1" dirty="0"/>
            </a:p>
          </p:txBody>
        </p:sp>
        <p:sp>
          <p:nvSpPr>
            <p:cNvPr id="105" name="楕円 104"/>
            <p:cNvSpPr/>
            <p:nvPr/>
          </p:nvSpPr>
          <p:spPr bwMode="gray">
            <a:xfrm>
              <a:off x="5370662" y="1551168"/>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bwMode="gray">
            <a:xfrm>
              <a:off x="5079928" y="1522897"/>
              <a:ext cx="833883" cy="338554"/>
            </a:xfrm>
            <a:prstGeom prst="rect">
              <a:avLst/>
            </a:prstGeom>
            <a:noFill/>
          </p:spPr>
          <p:txBody>
            <a:bodyPr wrap="none" rtlCol="0">
              <a:spAutoFit/>
            </a:bodyPr>
            <a:lstStyle/>
            <a:p>
              <a:pPr algn="ctr"/>
              <a:r>
                <a:rPr kumimoji="1" lang="ja-JP" altLang="en-US" sz="800" b="1" dirty="0" smtClean="0"/>
                <a:t>病気とケガ補償</a:t>
              </a:r>
              <a:endParaRPr kumimoji="1" lang="en-US" altLang="ja-JP" sz="800" b="1" dirty="0" smtClean="0"/>
            </a:p>
            <a:p>
              <a:pPr algn="ctr"/>
              <a:r>
                <a:rPr kumimoji="1" lang="ja-JP" altLang="en-US" sz="800" b="1" dirty="0" smtClean="0"/>
                <a:t>＜本人型＞</a:t>
              </a:r>
              <a:endParaRPr kumimoji="1" lang="ja-JP" altLang="en-US" sz="800" b="1" dirty="0"/>
            </a:p>
          </p:txBody>
        </p:sp>
      </p:grpSp>
      <p:sp>
        <p:nvSpPr>
          <p:cNvPr id="136" name="テキスト ボックス 135"/>
          <p:cNvSpPr txBox="1"/>
          <p:nvPr/>
        </p:nvSpPr>
        <p:spPr bwMode="gray">
          <a:xfrm>
            <a:off x="5530841" y="1150564"/>
            <a:ext cx="782587" cy="253916"/>
          </a:xfrm>
          <a:prstGeom prst="rect">
            <a:avLst/>
          </a:prstGeom>
          <a:noFill/>
        </p:spPr>
        <p:txBody>
          <a:bodyPr wrap="none" rtlCol="0">
            <a:spAutoFit/>
          </a:bodyPr>
          <a:lstStyle/>
          <a:p>
            <a:r>
              <a:rPr kumimoji="1" lang="ja-JP" altLang="en-US" sz="1050" b="1" dirty="0" smtClean="0">
                <a:solidFill>
                  <a:schemeClr val="bg1"/>
                </a:solidFill>
              </a:rPr>
              <a:t>基本コース</a:t>
            </a:r>
            <a:endParaRPr kumimoji="1" lang="ja-JP" altLang="en-US" sz="1050" b="1" dirty="0">
              <a:solidFill>
                <a:schemeClr val="bg1"/>
              </a:solidFill>
            </a:endParaRPr>
          </a:p>
        </p:txBody>
      </p:sp>
      <p:grpSp>
        <p:nvGrpSpPr>
          <p:cNvPr id="19" name="グループ化 18"/>
          <p:cNvGrpSpPr/>
          <p:nvPr/>
        </p:nvGrpSpPr>
        <p:grpSpPr bwMode="gray">
          <a:xfrm>
            <a:off x="5005503" y="1279189"/>
            <a:ext cx="1833262" cy="274320"/>
            <a:chOff x="4197894" y="1432560"/>
            <a:chExt cx="2610280" cy="274320"/>
          </a:xfrm>
        </p:grpSpPr>
        <p:sp>
          <p:nvSpPr>
            <p:cNvPr id="138" name="フリーフォーム 137"/>
            <p:cNvSpPr/>
            <p:nvPr/>
          </p:nvSpPr>
          <p:spPr bwMode="gray">
            <a:xfrm>
              <a:off x="419789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bwMode="gray">
            <a:xfrm flipH="1">
              <a:off x="596235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bwMode="gray">
          <a:xfrm rot="988981">
            <a:off x="4500000" y="1082816"/>
            <a:ext cx="518160" cy="518160"/>
            <a:chOff x="-885596" y="2042160"/>
            <a:chExt cx="518160" cy="518160"/>
          </a:xfrm>
        </p:grpSpPr>
        <p:sp>
          <p:nvSpPr>
            <p:cNvPr id="6" name="星 32 5"/>
            <p:cNvSpPr/>
            <p:nvPr/>
          </p:nvSpPr>
          <p:spPr bwMode="gray">
            <a:xfrm>
              <a:off x="-885596" y="2042160"/>
              <a:ext cx="518160" cy="518160"/>
            </a:xfrm>
            <a:prstGeom prst="star32">
              <a:avLst>
                <a:gd name="adj" fmla="val 45833"/>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mn-ea"/>
              </a:endParaRPr>
            </a:p>
          </p:txBody>
        </p:sp>
        <p:sp>
          <p:nvSpPr>
            <p:cNvPr id="13" name="テキスト ボックス 12"/>
            <p:cNvSpPr txBox="1"/>
            <p:nvPr/>
          </p:nvSpPr>
          <p:spPr bwMode="gray">
            <a:xfrm>
              <a:off x="-834265" y="2097412"/>
              <a:ext cx="415498" cy="392415"/>
            </a:xfrm>
            <a:prstGeom prst="rect">
              <a:avLst/>
            </a:prstGeom>
            <a:noFill/>
          </p:spPr>
          <p:txBody>
            <a:bodyPr wrap="none" rtlCol="0">
              <a:spAutoFit/>
            </a:bodyPr>
            <a:lstStyle/>
            <a:p>
              <a:pPr algn="ctr"/>
              <a:r>
                <a:rPr kumimoji="1" lang="en-US" altLang="ja-JP" sz="1050" b="1" dirty="0" smtClean="0">
                  <a:solidFill>
                    <a:schemeClr val="bg1"/>
                  </a:solidFill>
                </a:rPr>
                <a:t>1</a:t>
              </a:r>
              <a:r>
                <a:rPr kumimoji="1" lang="ja-JP" altLang="en-US" sz="900" b="1" dirty="0" smtClean="0">
                  <a:solidFill>
                    <a:schemeClr val="bg1"/>
                  </a:solidFill>
                </a:rPr>
                <a:t>口</a:t>
              </a:r>
              <a:endParaRPr kumimoji="1" lang="en-US" altLang="ja-JP" sz="900" b="1" dirty="0" smtClean="0">
                <a:solidFill>
                  <a:schemeClr val="bg1"/>
                </a:solidFill>
              </a:endParaRPr>
            </a:p>
            <a:p>
              <a:pPr algn="ctr"/>
              <a:r>
                <a:rPr kumimoji="1" lang="ja-JP" altLang="en-US" sz="900" b="1" dirty="0" smtClean="0">
                  <a:solidFill>
                    <a:schemeClr val="bg1"/>
                  </a:solidFill>
                </a:rPr>
                <a:t>限度</a:t>
              </a:r>
              <a:endParaRPr kumimoji="1" lang="ja-JP" altLang="en-US" sz="900" b="1" dirty="0">
                <a:solidFill>
                  <a:schemeClr val="bg1"/>
                </a:solidFill>
              </a:endParaRPr>
            </a:p>
          </p:txBody>
        </p:sp>
      </p:grpSp>
      <p:pic>
        <p:nvPicPr>
          <p:cNvPr id="117" name="図 116">
            <a:extLst>
              <a:ext uri="{FF2B5EF4-FFF2-40B4-BE49-F238E27FC236}">
                <a16:creationId xmlns:a16="http://schemas.microsoft.com/office/drawing/2014/main" id="{FC01A95E-F248-43E3-BB2E-36A9BE3FAA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3998709" y="1974017"/>
            <a:ext cx="638492" cy="742580"/>
          </a:xfrm>
          <a:prstGeom prst="rect">
            <a:avLst/>
          </a:prstGeom>
        </p:spPr>
      </p:pic>
      <p:pic>
        <p:nvPicPr>
          <p:cNvPr id="118" name="図 117">
            <a:extLst>
              <a:ext uri="{FF2B5EF4-FFF2-40B4-BE49-F238E27FC236}">
                <a16:creationId xmlns:a16="http://schemas.microsoft.com/office/drawing/2014/main" id="{E67C0304-9C1E-45ED-BAFB-F14D2EFD66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5529163" y="1977659"/>
            <a:ext cx="1006904" cy="652929"/>
          </a:xfrm>
          <a:prstGeom prst="rect">
            <a:avLst/>
          </a:prstGeom>
        </p:spPr>
      </p:pic>
      <p:sp>
        <p:nvSpPr>
          <p:cNvPr id="17" name="テキスト ボックス 16"/>
          <p:cNvSpPr txBox="1"/>
          <p:nvPr/>
        </p:nvSpPr>
        <p:spPr bwMode="gray">
          <a:xfrm>
            <a:off x="3870165" y="1747486"/>
            <a:ext cx="1565493" cy="169277"/>
          </a:xfrm>
          <a:prstGeom prst="rect">
            <a:avLst/>
          </a:prstGeom>
          <a:solidFill>
            <a:schemeClr val="bg1"/>
          </a:solidFill>
        </p:spPr>
        <p:txBody>
          <a:bodyPr wrap="none" lIns="36000" tIns="0" rIns="0" bIns="0" rtlCol="0">
            <a:spAutoFit/>
          </a:bodyPr>
          <a:lstStyle/>
          <a:p>
            <a:r>
              <a:rPr kumimoji="1" lang="ja-JP" altLang="en-US" sz="1100" b="1" dirty="0" smtClean="0"/>
              <a:t>こんな時にお役に立ちます</a:t>
            </a:r>
            <a:endParaRPr kumimoji="1" lang="ja-JP" altLang="en-US" sz="1100" b="1" dirty="0"/>
          </a:p>
        </p:txBody>
      </p:sp>
      <p:grpSp>
        <p:nvGrpSpPr>
          <p:cNvPr id="42" name="グループ化 41"/>
          <p:cNvGrpSpPr/>
          <p:nvPr/>
        </p:nvGrpSpPr>
        <p:grpSpPr bwMode="gray">
          <a:xfrm rot="449218">
            <a:off x="3549432" y="1547948"/>
            <a:ext cx="369889" cy="326217"/>
            <a:chOff x="7229612" y="2383284"/>
            <a:chExt cx="369889" cy="326217"/>
          </a:xfrm>
        </p:grpSpPr>
        <p:sp>
          <p:nvSpPr>
            <p:cNvPr id="123" name="フリーフォーム 122"/>
            <p:cNvSpPr/>
            <p:nvPr/>
          </p:nvSpPr>
          <p:spPr bwMode="gray">
            <a:xfrm rot="20073966">
              <a:off x="7229612" y="2383284"/>
              <a:ext cx="369889" cy="326217"/>
            </a:xfrm>
            <a:custGeom>
              <a:avLst/>
              <a:gdLst>
                <a:gd name="connsiteX0" fmla="*/ 369889 w 369889"/>
                <a:gd name="connsiteY0" fmla="*/ 0 h 326217"/>
                <a:gd name="connsiteX1" fmla="*/ 369889 w 369889"/>
                <a:gd name="connsiteY1" fmla="*/ 257176 h 326217"/>
                <a:gd name="connsiteX2" fmla="*/ 105332 w 369889"/>
                <a:gd name="connsiteY2" fmla="*/ 220387 h 326217"/>
                <a:gd name="connsiteX3" fmla="*/ 105331 w 369889"/>
                <a:gd name="connsiteY3" fmla="*/ 300217 h 326217"/>
                <a:gd name="connsiteX4" fmla="*/ 79331 w 369889"/>
                <a:gd name="connsiteY4" fmla="*/ 326217 h 326217"/>
                <a:gd name="connsiteX5" fmla="*/ 79332 w 369889"/>
                <a:gd name="connsiteY5" fmla="*/ 326216 h 326217"/>
                <a:gd name="connsiteX6" fmla="*/ 53332 w 369889"/>
                <a:gd name="connsiteY6" fmla="*/ 300216 h 326217"/>
                <a:gd name="connsiteX7" fmla="*/ 53332 w 369889"/>
                <a:gd name="connsiteY7" fmla="*/ 213157 h 326217"/>
                <a:gd name="connsiteX8" fmla="*/ 0 w 369889"/>
                <a:gd name="connsiteY8" fmla="*/ 205741 h 326217"/>
                <a:gd name="connsiteX9" fmla="*/ 0 w 369889"/>
                <a:gd name="connsiteY9" fmla="*/ 51435 h 3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889" h="326217">
                  <a:moveTo>
                    <a:pt x="369889" y="0"/>
                  </a:moveTo>
                  <a:lnTo>
                    <a:pt x="369889" y="257176"/>
                  </a:lnTo>
                  <a:lnTo>
                    <a:pt x="105332" y="220387"/>
                  </a:lnTo>
                  <a:lnTo>
                    <a:pt x="105331" y="300217"/>
                  </a:lnTo>
                  <a:cubicBezTo>
                    <a:pt x="105331" y="314576"/>
                    <a:pt x="93690" y="326217"/>
                    <a:pt x="79331" y="326217"/>
                  </a:cubicBezTo>
                  <a:lnTo>
                    <a:pt x="79332" y="326216"/>
                  </a:lnTo>
                  <a:cubicBezTo>
                    <a:pt x="64973" y="326216"/>
                    <a:pt x="53332" y="314575"/>
                    <a:pt x="53332" y="300216"/>
                  </a:cubicBezTo>
                  <a:lnTo>
                    <a:pt x="53332" y="213157"/>
                  </a:lnTo>
                  <a:lnTo>
                    <a:pt x="0" y="205741"/>
                  </a:lnTo>
                  <a:lnTo>
                    <a:pt x="0" y="51435"/>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bwMode="gray">
            <a:xfrm rot="19984902">
              <a:off x="7250857" y="2464626"/>
              <a:ext cx="317871" cy="101118"/>
            </a:xfrm>
            <a:custGeom>
              <a:avLst/>
              <a:gdLst/>
              <a:ahLst/>
              <a:cxnLst/>
              <a:rect l="l" t="t" r="r" b="b"/>
              <a:pathLst>
                <a:path w="655104" h="208396">
                  <a:moveTo>
                    <a:pt x="534107" y="151470"/>
                  </a:moveTo>
                  <a:cubicBezTo>
                    <a:pt x="530014" y="151470"/>
                    <a:pt x="526368" y="152679"/>
                    <a:pt x="523168" y="155097"/>
                  </a:cubicBezTo>
                  <a:cubicBezTo>
                    <a:pt x="519968" y="157516"/>
                    <a:pt x="518368" y="160660"/>
                    <a:pt x="518368" y="164529"/>
                  </a:cubicBezTo>
                  <a:cubicBezTo>
                    <a:pt x="518368" y="168399"/>
                    <a:pt x="520024" y="171431"/>
                    <a:pt x="523335" y="173627"/>
                  </a:cubicBezTo>
                  <a:cubicBezTo>
                    <a:pt x="526647" y="175822"/>
                    <a:pt x="530498" y="176919"/>
                    <a:pt x="534888" y="176919"/>
                  </a:cubicBezTo>
                  <a:cubicBezTo>
                    <a:pt x="545901" y="176919"/>
                    <a:pt x="551408" y="172194"/>
                    <a:pt x="551408" y="162743"/>
                  </a:cubicBezTo>
                  <a:lnTo>
                    <a:pt x="551408" y="154930"/>
                  </a:lnTo>
                  <a:cubicBezTo>
                    <a:pt x="546497" y="152623"/>
                    <a:pt x="540730" y="151470"/>
                    <a:pt x="534107" y="151470"/>
                  </a:cubicBezTo>
                  <a:close/>
                  <a:moveTo>
                    <a:pt x="101464" y="73781"/>
                  </a:moveTo>
                  <a:cubicBezTo>
                    <a:pt x="98859" y="83530"/>
                    <a:pt x="96031" y="92385"/>
                    <a:pt x="92980" y="100347"/>
                  </a:cubicBezTo>
                  <a:cubicBezTo>
                    <a:pt x="96775" y="102877"/>
                    <a:pt x="102468" y="106784"/>
                    <a:pt x="110058" y="112067"/>
                  </a:cubicBezTo>
                  <a:cubicBezTo>
                    <a:pt x="113258" y="100831"/>
                    <a:pt x="115305" y="88069"/>
                    <a:pt x="116198" y="73781"/>
                  </a:cubicBezTo>
                  <a:close/>
                  <a:moveTo>
                    <a:pt x="255835" y="61168"/>
                  </a:moveTo>
                  <a:lnTo>
                    <a:pt x="371252" y="61168"/>
                  </a:lnTo>
                  <a:lnTo>
                    <a:pt x="382191" y="79921"/>
                  </a:lnTo>
                  <a:lnTo>
                    <a:pt x="343123" y="116532"/>
                  </a:lnTo>
                  <a:cubicBezTo>
                    <a:pt x="350416" y="118393"/>
                    <a:pt x="354881" y="124792"/>
                    <a:pt x="356518" y="135731"/>
                  </a:cubicBezTo>
                  <a:lnTo>
                    <a:pt x="357857" y="160734"/>
                  </a:lnTo>
                  <a:cubicBezTo>
                    <a:pt x="358080" y="164901"/>
                    <a:pt x="358769" y="167804"/>
                    <a:pt x="359922" y="169441"/>
                  </a:cubicBezTo>
                  <a:cubicBezTo>
                    <a:pt x="361076" y="171078"/>
                    <a:pt x="362359" y="172231"/>
                    <a:pt x="363773" y="172901"/>
                  </a:cubicBezTo>
                  <a:cubicBezTo>
                    <a:pt x="365187" y="173571"/>
                    <a:pt x="366787" y="173980"/>
                    <a:pt x="368573" y="174129"/>
                  </a:cubicBezTo>
                  <a:lnTo>
                    <a:pt x="408087" y="174129"/>
                  </a:lnTo>
                  <a:lnTo>
                    <a:pt x="408087" y="202481"/>
                  </a:lnTo>
                  <a:lnTo>
                    <a:pt x="361764" y="202481"/>
                  </a:lnTo>
                  <a:cubicBezTo>
                    <a:pt x="354992" y="202481"/>
                    <a:pt x="349411" y="201048"/>
                    <a:pt x="345021" y="198183"/>
                  </a:cubicBezTo>
                  <a:cubicBezTo>
                    <a:pt x="340630" y="195318"/>
                    <a:pt x="337579" y="191244"/>
                    <a:pt x="335868" y="185961"/>
                  </a:cubicBezTo>
                  <a:cubicBezTo>
                    <a:pt x="334156" y="180677"/>
                    <a:pt x="333152" y="170371"/>
                    <a:pt x="332854" y="155042"/>
                  </a:cubicBezTo>
                  <a:cubicBezTo>
                    <a:pt x="332705" y="143954"/>
                    <a:pt x="330324" y="138410"/>
                    <a:pt x="325710" y="138410"/>
                  </a:cubicBezTo>
                  <a:cubicBezTo>
                    <a:pt x="323329" y="138410"/>
                    <a:pt x="320929" y="139359"/>
                    <a:pt x="318511" y="141256"/>
                  </a:cubicBezTo>
                  <a:cubicBezTo>
                    <a:pt x="316092" y="143154"/>
                    <a:pt x="308632" y="150651"/>
                    <a:pt x="296131" y="163748"/>
                  </a:cubicBezTo>
                  <a:lnTo>
                    <a:pt x="253491" y="208396"/>
                  </a:lnTo>
                  <a:lnTo>
                    <a:pt x="234851" y="187412"/>
                  </a:lnTo>
                  <a:cubicBezTo>
                    <a:pt x="254943" y="167990"/>
                    <a:pt x="274886" y="148568"/>
                    <a:pt x="294680" y="129146"/>
                  </a:cubicBezTo>
                  <a:cubicBezTo>
                    <a:pt x="299814" y="123639"/>
                    <a:pt x="307107" y="116495"/>
                    <a:pt x="316557" y="107714"/>
                  </a:cubicBezTo>
                  <a:cubicBezTo>
                    <a:pt x="327422" y="97817"/>
                    <a:pt x="334826" y="90859"/>
                    <a:pt x="338770" y="86841"/>
                  </a:cubicBezTo>
                  <a:cubicBezTo>
                    <a:pt x="330212" y="87064"/>
                    <a:pt x="319050" y="87176"/>
                    <a:pt x="305284" y="87176"/>
                  </a:cubicBezTo>
                  <a:lnTo>
                    <a:pt x="255835" y="86841"/>
                  </a:lnTo>
                  <a:close/>
                  <a:moveTo>
                    <a:pt x="150465" y="19422"/>
                  </a:moveTo>
                  <a:lnTo>
                    <a:pt x="175357" y="19422"/>
                  </a:lnTo>
                  <a:lnTo>
                    <a:pt x="175357" y="154484"/>
                  </a:lnTo>
                  <a:lnTo>
                    <a:pt x="150465" y="154484"/>
                  </a:lnTo>
                  <a:close/>
                  <a:moveTo>
                    <a:pt x="281173" y="14176"/>
                  </a:moveTo>
                  <a:cubicBezTo>
                    <a:pt x="308335" y="14176"/>
                    <a:pt x="339775" y="16743"/>
                    <a:pt x="375493" y="21878"/>
                  </a:cubicBezTo>
                  <a:lnTo>
                    <a:pt x="370694" y="47997"/>
                  </a:lnTo>
                  <a:cubicBezTo>
                    <a:pt x="335793" y="42937"/>
                    <a:pt x="303572" y="40407"/>
                    <a:pt x="274030" y="40407"/>
                  </a:cubicBezTo>
                  <a:lnTo>
                    <a:pt x="267444" y="40407"/>
                  </a:lnTo>
                  <a:lnTo>
                    <a:pt x="267444" y="14287"/>
                  </a:lnTo>
                  <a:cubicBezTo>
                    <a:pt x="270867" y="14213"/>
                    <a:pt x="275444" y="14176"/>
                    <a:pt x="281173" y="14176"/>
                  </a:cubicBezTo>
                  <a:close/>
                  <a:moveTo>
                    <a:pt x="455972" y="12055"/>
                  </a:moveTo>
                  <a:lnTo>
                    <a:pt x="487226" y="16408"/>
                  </a:lnTo>
                  <a:cubicBezTo>
                    <a:pt x="478073" y="49522"/>
                    <a:pt x="473497" y="78209"/>
                    <a:pt x="473497" y="102468"/>
                  </a:cubicBezTo>
                  <a:cubicBezTo>
                    <a:pt x="473497" y="134168"/>
                    <a:pt x="476659" y="165460"/>
                    <a:pt x="482984" y="196341"/>
                  </a:cubicBezTo>
                  <a:lnTo>
                    <a:pt x="452623" y="202704"/>
                  </a:lnTo>
                  <a:cubicBezTo>
                    <a:pt x="446447" y="171227"/>
                    <a:pt x="443359" y="140456"/>
                    <a:pt x="443359" y="110393"/>
                  </a:cubicBezTo>
                  <a:cubicBezTo>
                    <a:pt x="443359" y="79437"/>
                    <a:pt x="447563" y="46658"/>
                    <a:pt x="455972" y="12055"/>
                  </a:cubicBezTo>
                  <a:close/>
                  <a:moveTo>
                    <a:pt x="66080" y="11385"/>
                  </a:moveTo>
                  <a:lnTo>
                    <a:pt x="146782" y="11385"/>
                  </a:lnTo>
                  <a:lnTo>
                    <a:pt x="146782" y="34044"/>
                  </a:lnTo>
                  <a:lnTo>
                    <a:pt x="109835" y="34044"/>
                  </a:lnTo>
                  <a:cubicBezTo>
                    <a:pt x="108793" y="41114"/>
                    <a:pt x="107640" y="47662"/>
                    <a:pt x="106375" y="53690"/>
                  </a:cubicBezTo>
                  <a:lnTo>
                    <a:pt x="142652" y="53690"/>
                  </a:lnTo>
                  <a:cubicBezTo>
                    <a:pt x="142354" y="84125"/>
                    <a:pt x="139173" y="108365"/>
                    <a:pt x="133108" y="126411"/>
                  </a:cubicBezTo>
                  <a:cubicBezTo>
                    <a:pt x="127043" y="144456"/>
                    <a:pt x="119174" y="160139"/>
                    <a:pt x="109500" y="173459"/>
                  </a:cubicBezTo>
                  <a:cubicBezTo>
                    <a:pt x="99826" y="186779"/>
                    <a:pt x="88329" y="197681"/>
                    <a:pt x="75009" y="206164"/>
                  </a:cubicBezTo>
                  <a:lnTo>
                    <a:pt x="61057" y="187858"/>
                  </a:lnTo>
                  <a:cubicBezTo>
                    <a:pt x="77800" y="174464"/>
                    <a:pt x="91232" y="156828"/>
                    <a:pt x="101352" y="134950"/>
                  </a:cubicBezTo>
                  <a:cubicBezTo>
                    <a:pt x="96069" y="130559"/>
                    <a:pt x="90227" y="125946"/>
                    <a:pt x="83827" y="121109"/>
                  </a:cubicBezTo>
                  <a:cubicBezTo>
                    <a:pt x="81000" y="126615"/>
                    <a:pt x="77911" y="132048"/>
                    <a:pt x="74563" y="137405"/>
                  </a:cubicBezTo>
                  <a:lnTo>
                    <a:pt x="55587" y="123676"/>
                  </a:lnTo>
                  <a:cubicBezTo>
                    <a:pt x="61094" y="113407"/>
                    <a:pt x="66508" y="99919"/>
                    <a:pt x="71828" y="83213"/>
                  </a:cubicBezTo>
                  <a:cubicBezTo>
                    <a:pt x="77149" y="66507"/>
                    <a:pt x="80888" y="50118"/>
                    <a:pt x="83046" y="34044"/>
                  </a:cubicBezTo>
                  <a:lnTo>
                    <a:pt x="66080" y="34044"/>
                  </a:lnTo>
                  <a:close/>
                  <a:moveTo>
                    <a:pt x="551408" y="10046"/>
                  </a:moveTo>
                  <a:lnTo>
                    <a:pt x="582439" y="10046"/>
                  </a:lnTo>
                  <a:lnTo>
                    <a:pt x="582439" y="50564"/>
                  </a:lnTo>
                  <a:lnTo>
                    <a:pt x="615702" y="50564"/>
                  </a:lnTo>
                  <a:lnTo>
                    <a:pt x="615702" y="78246"/>
                  </a:lnTo>
                  <a:lnTo>
                    <a:pt x="582439" y="78246"/>
                  </a:lnTo>
                  <a:lnTo>
                    <a:pt x="582439" y="137740"/>
                  </a:lnTo>
                  <a:cubicBezTo>
                    <a:pt x="596056" y="144661"/>
                    <a:pt x="610083" y="155079"/>
                    <a:pt x="624520" y="168994"/>
                  </a:cubicBezTo>
                  <a:lnTo>
                    <a:pt x="609228" y="194667"/>
                  </a:lnTo>
                  <a:cubicBezTo>
                    <a:pt x="600000" y="184472"/>
                    <a:pt x="590996" y="176138"/>
                    <a:pt x="582215" y="169664"/>
                  </a:cubicBezTo>
                  <a:cubicBezTo>
                    <a:pt x="581546" y="180677"/>
                    <a:pt x="577918" y="189049"/>
                    <a:pt x="571332" y="194779"/>
                  </a:cubicBezTo>
                  <a:cubicBezTo>
                    <a:pt x="564747" y="200509"/>
                    <a:pt x="552450" y="203374"/>
                    <a:pt x="534442" y="203374"/>
                  </a:cubicBezTo>
                  <a:cubicBezTo>
                    <a:pt x="521568" y="203374"/>
                    <a:pt x="510704" y="200006"/>
                    <a:pt x="501848" y="193272"/>
                  </a:cubicBezTo>
                  <a:cubicBezTo>
                    <a:pt x="492993" y="186537"/>
                    <a:pt x="488565" y="177403"/>
                    <a:pt x="488565" y="165869"/>
                  </a:cubicBezTo>
                  <a:cubicBezTo>
                    <a:pt x="488565" y="154335"/>
                    <a:pt x="492919" y="144940"/>
                    <a:pt x="501625" y="137685"/>
                  </a:cubicBezTo>
                  <a:cubicBezTo>
                    <a:pt x="510332" y="130429"/>
                    <a:pt x="520675" y="126801"/>
                    <a:pt x="532656" y="126801"/>
                  </a:cubicBezTo>
                  <a:cubicBezTo>
                    <a:pt x="537939" y="126801"/>
                    <a:pt x="544190" y="127248"/>
                    <a:pt x="551408" y="128141"/>
                  </a:cubicBezTo>
                  <a:lnTo>
                    <a:pt x="551408" y="78246"/>
                  </a:lnTo>
                  <a:lnTo>
                    <a:pt x="493477" y="78246"/>
                  </a:lnTo>
                  <a:lnTo>
                    <a:pt x="493477" y="50564"/>
                  </a:lnTo>
                  <a:lnTo>
                    <a:pt x="551408" y="50564"/>
                  </a:lnTo>
                  <a:close/>
                  <a:moveTo>
                    <a:pt x="186072" y="5693"/>
                  </a:moveTo>
                  <a:lnTo>
                    <a:pt x="212861" y="5693"/>
                  </a:lnTo>
                  <a:lnTo>
                    <a:pt x="212861" y="182389"/>
                  </a:lnTo>
                  <a:cubicBezTo>
                    <a:pt x="212861" y="188342"/>
                    <a:pt x="210517" y="193365"/>
                    <a:pt x="205829" y="197458"/>
                  </a:cubicBezTo>
                  <a:cubicBezTo>
                    <a:pt x="201141" y="201550"/>
                    <a:pt x="195783" y="203597"/>
                    <a:pt x="189756" y="203597"/>
                  </a:cubicBezTo>
                  <a:lnTo>
                    <a:pt x="165311" y="203597"/>
                  </a:lnTo>
                  <a:lnTo>
                    <a:pt x="161627" y="177143"/>
                  </a:lnTo>
                  <a:lnTo>
                    <a:pt x="178370" y="177143"/>
                  </a:lnTo>
                  <a:cubicBezTo>
                    <a:pt x="183505" y="177143"/>
                    <a:pt x="186072" y="174836"/>
                    <a:pt x="186072" y="170222"/>
                  </a:cubicBezTo>
                  <a:close/>
                  <a:moveTo>
                    <a:pt x="38844" y="3907"/>
                  </a:moveTo>
                  <a:lnTo>
                    <a:pt x="65633" y="7032"/>
                  </a:lnTo>
                  <a:cubicBezTo>
                    <a:pt x="62582" y="27049"/>
                    <a:pt x="56815" y="47774"/>
                    <a:pt x="48332" y="69205"/>
                  </a:cubicBezTo>
                  <a:lnTo>
                    <a:pt x="53243" y="69205"/>
                  </a:lnTo>
                  <a:lnTo>
                    <a:pt x="53243" y="206164"/>
                  </a:lnTo>
                  <a:lnTo>
                    <a:pt x="26789" y="206164"/>
                  </a:lnTo>
                  <a:lnTo>
                    <a:pt x="26789" y="114970"/>
                  </a:lnTo>
                  <a:cubicBezTo>
                    <a:pt x="23961" y="120179"/>
                    <a:pt x="20613" y="125127"/>
                    <a:pt x="16743" y="129815"/>
                  </a:cubicBezTo>
                  <a:lnTo>
                    <a:pt x="0" y="114746"/>
                  </a:lnTo>
                  <a:cubicBezTo>
                    <a:pt x="9079" y="99268"/>
                    <a:pt x="17283" y="81093"/>
                    <a:pt x="24612" y="60220"/>
                  </a:cubicBezTo>
                  <a:cubicBezTo>
                    <a:pt x="31942" y="39346"/>
                    <a:pt x="36686" y="20575"/>
                    <a:pt x="38844" y="3907"/>
                  </a:cubicBezTo>
                  <a:close/>
                  <a:moveTo>
                    <a:pt x="605767" y="3237"/>
                  </a:moveTo>
                  <a:cubicBezTo>
                    <a:pt x="612688" y="16557"/>
                    <a:pt x="617934" y="27682"/>
                    <a:pt x="621506" y="36612"/>
                  </a:cubicBezTo>
                  <a:lnTo>
                    <a:pt x="605544" y="42304"/>
                  </a:lnTo>
                  <a:cubicBezTo>
                    <a:pt x="601154" y="31514"/>
                    <a:pt x="595982" y="20389"/>
                    <a:pt x="590029" y="8930"/>
                  </a:cubicBezTo>
                  <a:close/>
                  <a:moveTo>
                    <a:pt x="639589" y="0"/>
                  </a:moveTo>
                  <a:cubicBezTo>
                    <a:pt x="644723" y="9748"/>
                    <a:pt x="649895" y="20873"/>
                    <a:pt x="655104" y="33375"/>
                  </a:cubicBezTo>
                  <a:lnTo>
                    <a:pt x="639142" y="39291"/>
                  </a:lnTo>
                  <a:cubicBezTo>
                    <a:pt x="633561" y="25524"/>
                    <a:pt x="628612" y="14325"/>
                    <a:pt x="624296" y="5693"/>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grpSp>
      <p:grpSp>
        <p:nvGrpSpPr>
          <p:cNvPr id="155" name="グループ化 154"/>
          <p:cNvGrpSpPr/>
          <p:nvPr/>
        </p:nvGrpSpPr>
        <p:grpSpPr bwMode="gray">
          <a:xfrm>
            <a:off x="5005503" y="3717473"/>
            <a:ext cx="1833262" cy="274320"/>
            <a:chOff x="4197894" y="1432560"/>
            <a:chExt cx="2610280" cy="274320"/>
          </a:xfrm>
        </p:grpSpPr>
        <p:sp>
          <p:nvSpPr>
            <p:cNvPr id="156" name="フリーフォーム 155"/>
            <p:cNvSpPr/>
            <p:nvPr/>
          </p:nvSpPr>
          <p:spPr bwMode="gray">
            <a:xfrm>
              <a:off x="419789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フリーフォーム 156"/>
            <p:cNvSpPr/>
            <p:nvPr/>
          </p:nvSpPr>
          <p:spPr bwMode="gray">
            <a:xfrm flipH="1">
              <a:off x="596235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2" name="Picture 3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234035" y="6271917"/>
            <a:ext cx="7000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 Box 393"/>
          <p:cNvSpPr txBox="1">
            <a:spLocks noChangeArrowheads="1"/>
          </p:cNvSpPr>
          <p:nvPr/>
        </p:nvSpPr>
        <p:spPr bwMode="gray">
          <a:xfrm>
            <a:off x="3499533" y="6444449"/>
            <a:ext cx="739014" cy="3547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457" tIns="11071" rIns="18457" bIns="11071">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ctr" eaLnBrk="1" hangingPunct="1">
              <a:lnSpc>
                <a:spcPct val="90000"/>
              </a:lnSpc>
              <a:spcBef>
                <a:spcPct val="0"/>
              </a:spcBef>
              <a:buFontTx/>
              <a:buNone/>
            </a:pPr>
            <a:r>
              <a:rPr lang="ja-JP" altLang="en-US" sz="800" dirty="0">
                <a:solidFill>
                  <a:srgbClr val="000000"/>
                </a:solidFill>
              </a:rPr>
              <a:t>海外旅行中</a:t>
            </a:r>
            <a:r>
              <a:rPr lang="ja-JP" altLang="en-US" sz="800" dirty="0" smtClean="0">
                <a:solidFill>
                  <a:srgbClr val="000000"/>
                </a:solidFill>
              </a:rPr>
              <a:t>、</a:t>
            </a:r>
            <a:endParaRPr lang="en-US" altLang="ja-JP" sz="800" dirty="0" smtClean="0">
              <a:solidFill>
                <a:srgbClr val="000000"/>
              </a:solidFill>
            </a:endParaRPr>
          </a:p>
          <a:p>
            <a:pPr algn="ctr" eaLnBrk="1" hangingPunct="1">
              <a:lnSpc>
                <a:spcPct val="90000"/>
              </a:lnSpc>
              <a:spcBef>
                <a:spcPct val="0"/>
              </a:spcBef>
              <a:buFontTx/>
              <a:buNone/>
            </a:pPr>
            <a:r>
              <a:rPr lang="ja-JP" altLang="en-US" sz="800" dirty="0" smtClean="0">
                <a:solidFill>
                  <a:srgbClr val="000000"/>
                </a:solidFill>
              </a:rPr>
              <a:t>ハンドバッグを</a:t>
            </a:r>
            <a:endParaRPr lang="en-US" altLang="ja-JP" sz="800" dirty="0" smtClean="0">
              <a:solidFill>
                <a:srgbClr val="000000"/>
              </a:solidFill>
            </a:endParaRPr>
          </a:p>
          <a:p>
            <a:pPr algn="ctr" eaLnBrk="1" hangingPunct="1">
              <a:lnSpc>
                <a:spcPct val="90000"/>
              </a:lnSpc>
              <a:spcBef>
                <a:spcPct val="0"/>
              </a:spcBef>
              <a:buFontTx/>
              <a:buNone/>
            </a:pPr>
            <a:r>
              <a:rPr lang="ja-JP" altLang="en-US" sz="800" dirty="0" smtClean="0">
                <a:solidFill>
                  <a:srgbClr val="000000"/>
                </a:solidFill>
              </a:rPr>
              <a:t>ひったくられた</a:t>
            </a:r>
            <a:endParaRPr lang="ja-JP" altLang="en-US" sz="2500" dirty="0">
              <a:solidFill>
                <a:srgbClr val="000000"/>
              </a:solidFill>
            </a:endParaRPr>
          </a:p>
        </p:txBody>
      </p:sp>
      <p:sp>
        <p:nvSpPr>
          <p:cNvPr id="34" name="Text Box 395"/>
          <p:cNvSpPr txBox="1">
            <a:spLocks noChangeArrowheads="1"/>
          </p:cNvSpPr>
          <p:nvPr/>
        </p:nvSpPr>
        <p:spPr bwMode="gray">
          <a:xfrm>
            <a:off x="5271704" y="6444449"/>
            <a:ext cx="745651" cy="3547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457" tIns="11071" rIns="18457" bIns="11071">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lnSpc>
                <a:spcPct val="90000"/>
              </a:lnSpc>
              <a:spcBef>
                <a:spcPct val="0"/>
              </a:spcBef>
              <a:buFontTx/>
              <a:buNone/>
            </a:pPr>
            <a:r>
              <a:rPr lang="ja-JP" altLang="en-US" sz="800" dirty="0">
                <a:solidFill>
                  <a:srgbClr val="000000"/>
                </a:solidFill>
              </a:rPr>
              <a:t>外出先で</a:t>
            </a:r>
            <a:r>
              <a:rPr lang="ja-JP" altLang="en-US" sz="800" dirty="0" smtClean="0">
                <a:solidFill>
                  <a:srgbClr val="000000"/>
                </a:solidFill>
              </a:rPr>
              <a:t>誤って</a:t>
            </a:r>
            <a:endParaRPr lang="en-US" altLang="ja-JP" sz="800" dirty="0" smtClean="0">
              <a:solidFill>
                <a:srgbClr val="000000"/>
              </a:solidFill>
            </a:endParaRPr>
          </a:p>
          <a:p>
            <a:pPr eaLnBrk="1" hangingPunct="1">
              <a:lnSpc>
                <a:spcPct val="90000"/>
              </a:lnSpc>
              <a:spcBef>
                <a:spcPct val="0"/>
              </a:spcBef>
              <a:buFontTx/>
              <a:buNone/>
            </a:pPr>
            <a:r>
              <a:rPr lang="ja-JP" altLang="en-US" sz="800" dirty="0" smtClean="0">
                <a:solidFill>
                  <a:srgbClr val="000000"/>
                </a:solidFill>
              </a:rPr>
              <a:t>カメラ</a:t>
            </a:r>
            <a:r>
              <a:rPr lang="ja-JP" altLang="en-US" sz="800" dirty="0">
                <a:solidFill>
                  <a:srgbClr val="000000"/>
                </a:solidFill>
              </a:rPr>
              <a:t>を</a:t>
            </a:r>
            <a:r>
              <a:rPr lang="ja-JP" altLang="en-US" sz="800" dirty="0" smtClean="0">
                <a:solidFill>
                  <a:srgbClr val="000000"/>
                </a:solidFill>
              </a:rPr>
              <a:t>落として</a:t>
            </a:r>
            <a:endParaRPr lang="en-US" altLang="ja-JP" sz="800" dirty="0" smtClean="0">
              <a:solidFill>
                <a:srgbClr val="000000"/>
              </a:solidFill>
            </a:endParaRPr>
          </a:p>
          <a:p>
            <a:pPr eaLnBrk="1" hangingPunct="1">
              <a:lnSpc>
                <a:spcPct val="90000"/>
              </a:lnSpc>
              <a:spcBef>
                <a:spcPct val="0"/>
              </a:spcBef>
              <a:buFontTx/>
              <a:buNone/>
            </a:pPr>
            <a:r>
              <a:rPr lang="ja-JP" altLang="en-US" sz="800" dirty="0" smtClean="0">
                <a:solidFill>
                  <a:srgbClr val="000000"/>
                </a:solidFill>
              </a:rPr>
              <a:t>壊した</a:t>
            </a:r>
            <a:endParaRPr lang="ja-JP" altLang="en-US" sz="2500" dirty="0">
              <a:solidFill>
                <a:srgbClr val="000000"/>
              </a:solidFill>
            </a:endParaRPr>
          </a:p>
        </p:txBody>
      </p:sp>
      <p:pic>
        <p:nvPicPr>
          <p:cNvPr id="44" name="Picture 7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5982824" y="6154257"/>
            <a:ext cx="577602" cy="72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角丸四角形 75"/>
          <p:cNvSpPr>
            <a:spLocks noChangeArrowheads="1"/>
          </p:cNvSpPr>
          <p:nvPr/>
        </p:nvSpPr>
        <p:spPr bwMode="gray">
          <a:xfrm>
            <a:off x="252000" y="7092172"/>
            <a:ext cx="6696000" cy="466187"/>
          </a:xfrm>
          <a:prstGeom prst="roundRect">
            <a:avLst>
              <a:gd name="adj" fmla="val 4850"/>
            </a:avLst>
          </a:prstGeom>
          <a:noFill/>
          <a:ln w="9525">
            <a:solidFill>
              <a:srgbClr val="5F5F5F"/>
            </a:solidFill>
            <a:prstDash val="sysDot"/>
            <a:round/>
            <a:headEnd/>
            <a:tailEnd/>
          </a:ln>
          <a:extLst>
            <a:ext uri="{909E8E84-426E-40DD-AFC4-6F175D3DCCD1}">
              <a14:hiddenFill xmlns:a14="http://schemas.microsoft.com/office/drawing/2010/main">
                <a:solidFill>
                  <a:srgbClr val="FFFFFF"/>
                </a:solidFill>
              </a14:hiddenFill>
            </a:ext>
          </a:extLst>
        </p:spPr>
        <p:txBody>
          <a:bodyPr wrap="square" lIns="35959" tIns="35959" rIns="35959" bIns="35959" anchor="ctr">
            <a:spAutoFit/>
          </a:bodyPr>
          <a:lstStyle>
            <a:lvl1pPr marL="82550" indent="-82550" eaLnBrk="0" hangingPunct="0">
              <a:spcBef>
                <a:spcPct val="20000"/>
              </a:spcBef>
              <a:buChar char="•"/>
              <a:defRPr kumimoji="1" sz="3300">
                <a:solidFill>
                  <a:schemeClr val="tx1"/>
                </a:solidFill>
                <a:latin typeface="Meiryo UI" pitchFamily="50" charset="-128"/>
                <a:ea typeface="Meiryo UI" pitchFamily="50" charset="-128"/>
                <a:cs typeface="Meiryo UI" pitchFamily="50" charset="-128"/>
              </a:defRPr>
            </a:lvl1pPr>
            <a:lvl2pPr marL="758825" indent="-288925" eaLnBrk="0" hangingPunct="0">
              <a:spcBef>
                <a:spcPct val="20000"/>
              </a:spcBef>
              <a:buChar char="–"/>
              <a:defRPr kumimoji="1" sz="2900">
                <a:solidFill>
                  <a:schemeClr val="tx1"/>
                </a:solidFill>
                <a:latin typeface="Meiryo UI" pitchFamily="50" charset="-128"/>
                <a:ea typeface="Meiryo UI" pitchFamily="50" charset="-128"/>
                <a:cs typeface="Meiryo UI" pitchFamily="50" charset="-128"/>
              </a:defRPr>
            </a:lvl2pPr>
            <a:lvl3pPr marL="1169988" indent="-230188" eaLnBrk="0" hangingPunct="0">
              <a:spcBef>
                <a:spcPct val="20000"/>
              </a:spcBef>
              <a:buChar char="•"/>
              <a:defRPr kumimoji="1" sz="2500">
                <a:solidFill>
                  <a:schemeClr val="tx1"/>
                </a:solidFill>
                <a:latin typeface="Meiryo UI" pitchFamily="50" charset="-128"/>
                <a:ea typeface="Meiryo UI" pitchFamily="50" charset="-128"/>
                <a:cs typeface="Meiryo UI" pitchFamily="50" charset="-128"/>
              </a:defRPr>
            </a:lvl3pPr>
            <a:lvl4pPr marL="1638300" indent="-230188" eaLnBrk="0" hangingPunct="0">
              <a:spcBef>
                <a:spcPct val="20000"/>
              </a:spcBef>
              <a:buChar char="–"/>
              <a:defRPr kumimoji="1" sz="2100">
                <a:solidFill>
                  <a:schemeClr val="tx1"/>
                </a:solidFill>
                <a:latin typeface="Meiryo UI" pitchFamily="50" charset="-128"/>
                <a:ea typeface="Meiryo UI" pitchFamily="50" charset="-128"/>
                <a:cs typeface="Meiryo UI" pitchFamily="50" charset="-128"/>
              </a:defRPr>
            </a:lvl4pPr>
            <a:lvl5pPr marL="2108200" indent="-230188" eaLnBrk="0" hangingPunct="0">
              <a:spcBef>
                <a:spcPct val="20000"/>
              </a:spcBef>
              <a:buChar char="»"/>
              <a:defRPr kumimoji="1" sz="2100">
                <a:solidFill>
                  <a:schemeClr val="tx1"/>
                </a:solidFill>
                <a:latin typeface="Meiryo UI" pitchFamily="50" charset="-128"/>
                <a:ea typeface="Meiryo UI" pitchFamily="50" charset="-128"/>
                <a:cs typeface="Meiryo UI" pitchFamily="50" charset="-128"/>
              </a:defRPr>
            </a:lvl5pPr>
            <a:lvl6pPr marL="2565400" indent="-230188"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6pPr>
            <a:lvl7pPr marL="3022600" indent="-230188"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7pPr>
            <a:lvl8pPr marL="3479800" indent="-230188"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8pPr>
            <a:lvl9pPr marL="3937000" indent="-230188"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9pPr>
          </a:lstStyle>
          <a:p>
            <a:pPr marL="101600" indent="-101600" eaLnBrk="1" hangingPunct="1">
              <a:lnSpc>
                <a:spcPts val="1000"/>
              </a:lnSpc>
              <a:spcBef>
                <a:spcPct val="0"/>
              </a:spcBef>
              <a:buFontTx/>
              <a:buNone/>
              <a:defRPr/>
            </a:pPr>
            <a:r>
              <a:rPr lang="ja-JP" altLang="en-US" sz="800" dirty="0" smtClean="0">
                <a:solidFill>
                  <a:srgbClr val="000000"/>
                </a:solidFill>
              </a:rPr>
              <a:t>●損害額は１個、１組または１対のものについては、</a:t>
            </a:r>
            <a:r>
              <a:rPr lang="en-US" altLang="ja-JP" sz="800" dirty="0" smtClean="0">
                <a:solidFill>
                  <a:srgbClr val="000000"/>
                </a:solidFill>
              </a:rPr>
              <a:t>10</a:t>
            </a:r>
            <a:r>
              <a:rPr lang="ja-JP" altLang="en-US" sz="800" dirty="0" smtClean="0">
                <a:solidFill>
                  <a:srgbClr val="000000"/>
                </a:solidFill>
              </a:rPr>
              <a:t>万円が限度となります。</a:t>
            </a:r>
            <a:r>
              <a:rPr lang="ja-JP" altLang="en-US" sz="800" dirty="0"/>
              <a:t>ただし、通貨または乗車券等（鉄道・船舶・航空機の乗車船券・航空券、宿泊券、観光券または旅行券をいいます。ただし、定期券は含まれません。）もしくは小切手については</a:t>
            </a:r>
            <a:r>
              <a:rPr lang="en-US" altLang="ja-JP" sz="800" dirty="0"/>
              <a:t>1</a:t>
            </a:r>
            <a:r>
              <a:rPr lang="ja-JP" altLang="en-US" sz="800" dirty="0"/>
              <a:t>回の事故につき</a:t>
            </a:r>
            <a:r>
              <a:rPr lang="en-US" altLang="ja-JP" sz="800" dirty="0"/>
              <a:t>5</a:t>
            </a:r>
            <a:r>
              <a:rPr lang="ja-JP" altLang="en-US" sz="800" dirty="0"/>
              <a:t>万円が限度となります</a:t>
            </a:r>
            <a:r>
              <a:rPr lang="ja-JP" altLang="en-US" sz="800" dirty="0" smtClean="0"/>
              <a:t>。</a:t>
            </a:r>
            <a:r>
              <a:rPr lang="ja-JP" altLang="en-US" sz="800" dirty="0" smtClean="0">
                <a:solidFill>
                  <a:srgbClr val="000000"/>
                </a:solidFill>
              </a:rPr>
              <a:t>（免責金額：</a:t>
            </a:r>
            <a:r>
              <a:rPr lang="en-US" altLang="ja-JP" sz="800" dirty="0" smtClean="0">
                <a:solidFill>
                  <a:srgbClr val="000000"/>
                </a:solidFill>
              </a:rPr>
              <a:t>3,000</a:t>
            </a:r>
            <a:r>
              <a:rPr lang="ja-JP" altLang="en-US" sz="800" dirty="0" smtClean="0">
                <a:solidFill>
                  <a:srgbClr val="000000"/>
                </a:solidFill>
              </a:rPr>
              <a:t>円）</a:t>
            </a:r>
          </a:p>
          <a:p>
            <a:pPr eaLnBrk="1" hangingPunct="1">
              <a:lnSpc>
                <a:spcPts val="1000"/>
              </a:lnSpc>
              <a:spcBef>
                <a:spcPct val="0"/>
              </a:spcBef>
              <a:buFontTx/>
              <a:buNone/>
              <a:defRPr/>
            </a:pPr>
            <a:r>
              <a:rPr lang="ja-JP" altLang="en-US" sz="800" dirty="0" smtClean="0">
                <a:solidFill>
                  <a:srgbClr val="000000"/>
                </a:solidFill>
              </a:rPr>
              <a:t>●携行品の損害が被保険者の自宅（敷地を含みます）内において発生した場合は保険金支払の対象となりません。</a:t>
            </a:r>
          </a:p>
        </p:txBody>
      </p:sp>
      <p:sp>
        <p:nvSpPr>
          <p:cNvPr id="84" name="角丸四角形 83"/>
          <p:cNvSpPr/>
          <p:nvPr/>
        </p:nvSpPr>
        <p:spPr>
          <a:xfrm>
            <a:off x="195264" y="5325044"/>
            <a:ext cx="6789736" cy="296863"/>
          </a:xfrm>
          <a:prstGeom prst="roundRect">
            <a:avLst>
              <a:gd name="adj" fmla="val 5000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p:cNvSpPr/>
          <p:nvPr/>
        </p:nvSpPr>
        <p:spPr bwMode="gray">
          <a:xfrm>
            <a:off x="235744" y="5361556"/>
            <a:ext cx="223838" cy="223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bwMode="gray">
          <a:xfrm>
            <a:off x="440532" y="5327268"/>
            <a:ext cx="1544012" cy="276999"/>
          </a:xfrm>
          <a:prstGeom prst="rect">
            <a:avLst/>
          </a:prstGeom>
          <a:noFill/>
        </p:spPr>
        <p:txBody>
          <a:bodyPr wrap="none" rtlCol="0">
            <a:spAutoFit/>
          </a:bodyPr>
          <a:lstStyle/>
          <a:p>
            <a:r>
              <a:rPr lang="ja-JP" altLang="en-US" sz="1200" b="1" dirty="0" smtClean="0">
                <a:solidFill>
                  <a:schemeClr val="bg1"/>
                </a:solidFill>
                <a:latin typeface="Meiryo UI" pitchFamily="50" charset="-128"/>
                <a:ea typeface="Meiryo UI" pitchFamily="50" charset="-128"/>
                <a:cs typeface="Meiryo UI" pitchFamily="50" charset="-128"/>
              </a:rPr>
              <a:t>携行品損害補償</a:t>
            </a:r>
            <a:r>
              <a:rPr lang="ja-JP" altLang="en-US" sz="1050" b="1" dirty="0" smtClean="0">
                <a:solidFill>
                  <a:schemeClr val="bg1"/>
                </a:solidFill>
                <a:latin typeface="Meiryo UI" pitchFamily="50" charset="-128"/>
                <a:ea typeface="Meiryo UI" pitchFamily="50" charset="-128"/>
                <a:cs typeface="Meiryo UI" pitchFamily="50" charset="-128"/>
              </a:rPr>
              <a:t>特約</a:t>
            </a:r>
            <a:endParaRPr kumimoji="1" lang="ja-JP" altLang="en-US" sz="1050" dirty="0">
              <a:solidFill>
                <a:schemeClr val="bg1"/>
              </a:solidFill>
            </a:endParaRPr>
          </a:p>
        </p:txBody>
      </p:sp>
      <p:sp>
        <p:nvSpPr>
          <p:cNvPr id="88" name="テキスト ボックス 87"/>
          <p:cNvSpPr txBox="1"/>
          <p:nvPr/>
        </p:nvSpPr>
        <p:spPr bwMode="gray">
          <a:xfrm>
            <a:off x="323850" y="5658506"/>
            <a:ext cx="1678665" cy="261610"/>
          </a:xfrm>
          <a:prstGeom prst="rect">
            <a:avLst/>
          </a:prstGeom>
          <a:noFill/>
        </p:spPr>
        <p:txBody>
          <a:bodyPr wrap="none" rtlCol="0">
            <a:spAutoFit/>
          </a:bodyPr>
          <a:lstStyle/>
          <a:p>
            <a:r>
              <a:rPr lang="ja-JP" altLang="en-US" sz="1100" b="1" dirty="0" smtClean="0"/>
              <a:t>・日本</a:t>
            </a:r>
            <a:r>
              <a:rPr lang="ja-JP" altLang="en-US" sz="1100" b="1" dirty="0"/>
              <a:t>国内・海外とも</a:t>
            </a:r>
            <a:r>
              <a:rPr lang="ja-JP" altLang="en-US" sz="1100" b="1" dirty="0" smtClean="0"/>
              <a:t>補償</a:t>
            </a:r>
            <a:endParaRPr lang="en-US" altLang="ja-JP" sz="1100" b="1" dirty="0" smtClean="0"/>
          </a:p>
        </p:txBody>
      </p:sp>
      <p:sp>
        <p:nvSpPr>
          <p:cNvPr id="124" name="AutoShape 54"/>
          <p:cNvSpPr>
            <a:spLocks noChangeArrowheads="1"/>
          </p:cNvSpPr>
          <p:nvPr/>
        </p:nvSpPr>
        <p:spPr bwMode="gray">
          <a:xfrm>
            <a:off x="3445643" y="6094907"/>
            <a:ext cx="3455374" cy="839397"/>
          </a:xfrm>
          <a:prstGeom prst="roundRect">
            <a:avLst>
              <a:gd name="adj" fmla="val 6395"/>
            </a:avLst>
          </a:prstGeom>
          <a:noFill/>
          <a:ln w="19050">
            <a:solidFill>
              <a:srgbClr val="FF9933"/>
            </a:solidFill>
            <a:round/>
            <a:headEnd/>
            <a:tailEnd/>
          </a:ln>
        </p:spPr>
        <p:txBody>
          <a:bodyPr wrap="none" lIns="89925" tIns="0" rIns="89925" bIns="0"/>
          <a:lstStyle>
            <a:lvl1pPr defTabSz="898525">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58825" indent="-288925" defTabSz="898525">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69988" indent="-230188" defTabSz="898525">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383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1082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654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30226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798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9370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eaLnBrk="1" hangingPunct="1">
              <a:spcBef>
                <a:spcPct val="0"/>
              </a:spcBef>
              <a:buFontTx/>
              <a:buNone/>
            </a:pPr>
            <a:endParaRPr lang="en-US" altLang="ja-JP" sz="800" b="1">
              <a:solidFill>
                <a:srgbClr val="000000"/>
              </a:solidFill>
            </a:endParaRPr>
          </a:p>
        </p:txBody>
      </p:sp>
      <p:sp>
        <p:nvSpPr>
          <p:cNvPr id="125" name="テキスト ボックス 124"/>
          <p:cNvSpPr txBox="1"/>
          <p:nvPr/>
        </p:nvSpPr>
        <p:spPr bwMode="gray">
          <a:xfrm>
            <a:off x="3870165" y="6014428"/>
            <a:ext cx="1565493" cy="169277"/>
          </a:xfrm>
          <a:prstGeom prst="rect">
            <a:avLst/>
          </a:prstGeom>
          <a:solidFill>
            <a:schemeClr val="bg1"/>
          </a:solidFill>
        </p:spPr>
        <p:txBody>
          <a:bodyPr wrap="none" lIns="36000" tIns="0" rIns="0" bIns="0" rtlCol="0">
            <a:spAutoFit/>
          </a:bodyPr>
          <a:lstStyle/>
          <a:p>
            <a:r>
              <a:rPr kumimoji="1" lang="ja-JP" altLang="en-US" sz="1100" b="1" dirty="0" smtClean="0"/>
              <a:t>こんな時にお役に立ちます</a:t>
            </a:r>
            <a:endParaRPr kumimoji="1" lang="ja-JP" altLang="en-US" sz="1100" b="1" dirty="0"/>
          </a:p>
        </p:txBody>
      </p:sp>
      <p:grpSp>
        <p:nvGrpSpPr>
          <p:cNvPr id="132" name="グループ化 131"/>
          <p:cNvGrpSpPr/>
          <p:nvPr/>
        </p:nvGrpSpPr>
        <p:grpSpPr bwMode="gray">
          <a:xfrm rot="449218">
            <a:off x="3549432" y="5814890"/>
            <a:ext cx="369889" cy="326217"/>
            <a:chOff x="7229612" y="2383284"/>
            <a:chExt cx="369889" cy="326217"/>
          </a:xfrm>
        </p:grpSpPr>
        <p:sp>
          <p:nvSpPr>
            <p:cNvPr id="137" name="フリーフォーム 136"/>
            <p:cNvSpPr/>
            <p:nvPr/>
          </p:nvSpPr>
          <p:spPr bwMode="gray">
            <a:xfrm rot="20073966">
              <a:off x="7229612" y="2383284"/>
              <a:ext cx="369889" cy="326217"/>
            </a:xfrm>
            <a:custGeom>
              <a:avLst/>
              <a:gdLst>
                <a:gd name="connsiteX0" fmla="*/ 369889 w 369889"/>
                <a:gd name="connsiteY0" fmla="*/ 0 h 326217"/>
                <a:gd name="connsiteX1" fmla="*/ 369889 w 369889"/>
                <a:gd name="connsiteY1" fmla="*/ 257176 h 326217"/>
                <a:gd name="connsiteX2" fmla="*/ 105332 w 369889"/>
                <a:gd name="connsiteY2" fmla="*/ 220387 h 326217"/>
                <a:gd name="connsiteX3" fmla="*/ 105331 w 369889"/>
                <a:gd name="connsiteY3" fmla="*/ 300217 h 326217"/>
                <a:gd name="connsiteX4" fmla="*/ 79331 w 369889"/>
                <a:gd name="connsiteY4" fmla="*/ 326217 h 326217"/>
                <a:gd name="connsiteX5" fmla="*/ 79332 w 369889"/>
                <a:gd name="connsiteY5" fmla="*/ 326216 h 326217"/>
                <a:gd name="connsiteX6" fmla="*/ 53332 w 369889"/>
                <a:gd name="connsiteY6" fmla="*/ 300216 h 326217"/>
                <a:gd name="connsiteX7" fmla="*/ 53332 w 369889"/>
                <a:gd name="connsiteY7" fmla="*/ 213157 h 326217"/>
                <a:gd name="connsiteX8" fmla="*/ 0 w 369889"/>
                <a:gd name="connsiteY8" fmla="*/ 205741 h 326217"/>
                <a:gd name="connsiteX9" fmla="*/ 0 w 369889"/>
                <a:gd name="connsiteY9" fmla="*/ 51435 h 3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889" h="326217">
                  <a:moveTo>
                    <a:pt x="369889" y="0"/>
                  </a:moveTo>
                  <a:lnTo>
                    <a:pt x="369889" y="257176"/>
                  </a:lnTo>
                  <a:lnTo>
                    <a:pt x="105332" y="220387"/>
                  </a:lnTo>
                  <a:lnTo>
                    <a:pt x="105331" y="300217"/>
                  </a:lnTo>
                  <a:cubicBezTo>
                    <a:pt x="105331" y="314576"/>
                    <a:pt x="93690" y="326217"/>
                    <a:pt x="79331" y="326217"/>
                  </a:cubicBezTo>
                  <a:lnTo>
                    <a:pt x="79332" y="326216"/>
                  </a:lnTo>
                  <a:cubicBezTo>
                    <a:pt x="64973" y="326216"/>
                    <a:pt x="53332" y="314575"/>
                    <a:pt x="53332" y="300216"/>
                  </a:cubicBezTo>
                  <a:lnTo>
                    <a:pt x="53332" y="213157"/>
                  </a:lnTo>
                  <a:lnTo>
                    <a:pt x="0" y="205741"/>
                  </a:lnTo>
                  <a:lnTo>
                    <a:pt x="0" y="51435"/>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p:cNvSpPr txBox="1"/>
            <p:nvPr/>
          </p:nvSpPr>
          <p:spPr bwMode="gray">
            <a:xfrm rot="19984902">
              <a:off x="7250857" y="2464626"/>
              <a:ext cx="317871" cy="101118"/>
            </a:xfrm>
            <a:custGeom>
              <a:avLst/>
              <a:gdLst/>
              <a:ahLst/>
              <a:cxnLst/>
              <a:rect l="l" t="t" r="r" b="b"/>
              <a:pathLst>
                <a:path w="655104" h="208396">
                  <a:moveTo>
                    <a:pt x="534107" y="151470"/>
                  </a:moveTo>
                  <a:cubicBezTo>
                    <a:pt x="530014" y="151470"/>
                    <a:pt x="526368" y="152679"/>
                    <a:pt x="523168" y="155097"/>
                  </a:cubicBezTo>
                  <a:cubicBezTo>
                    <a:pt x="519968" y="157516"/>
                    <a:pt x="518368" y="160660"/>
                    <a:pt x="518368" y="164529"/>
                  </a:cubicBezTo>
                  <a:cubicBezTo>
                    <a:pt x="518368" y="168399"/>
                    <a:pt x="520024" y="171431"/>
                    <a:pt x="523335" y="173627"/>
                  </a:cubicBezTo>
                  <a:cubicBezTo>
                    <a:pt x="526647" y="175822"/>
                    <a:pt x="530498" y="176919"/>
                    <a:pt x="534888" y="176919"/>
                  </a:cubicBezTo>
                  <a:cubicBezTo>
                    <a:pt x="545901" y="176919"/>
                    <a:pt x="551408" y="172194"/>
                    <a:pt x="551408" y="162743"/>
                  </a:cubicBezTo>
                  <a:lnTo>
                    <a:pt x="551408" y="154930"/>
                  </a:lnTo>
                  <a:cubicBezTo>
                    <a:pt x="546497" y="152623"/>
                    <a:pt x="540730" y="151470"/>
                    <a:pt x="534107" y="151470"/>
                  </a:cubicBezTo>
                  <a:close/>
                  <a:moveTo>
                    <a:pt x="101464" y="73781"/>
                  </a:moveTo>
                  <a:cubicBezTo>
                    <a:pt x="98859" y="83530"/>
                    <a:pt x="96031" y="92385"/>
                    <a:pt x="92980" y="100347"/>
                  </a:cubicBezTo>
                  <a:cubicBezTo>
                    <a:pt x="96775" y="102877"/>
                    <a:pt x="102468" y="106784"/>
                    <a:pt x="110058" y="112067"/>
                  </a:cubicBezTo>
                  <a:cubicBezTo>
                    <a:pt x="113258" y="100831"/>
                    <a:pt x="115305" y="88069"/>
                    <a:pt x="116198" y="73781"/>
                  </a:cubicBezTo>
                  <a:close/>
                  <a:moveTo>
                    <a:pt x="255835" y="61168"/>
                  </a:moveTo>
                  <a:lnTo>
                    <a:pt x="371252" y="61168"/>
                  </a:lnTo>
                  <a:lnTo>
                    <a:pt x="382191" y="79921"/>
                  </a:lnTo>
                  <a:lnTo>
                    <a:pt x="343123" y="116532"/>
                  </a:lnTo>
                  <a:cubicBezTo>
                    <a:pt x="350416" y="118393"/>
                    <a:pt x="354881" y="124792"/>
                    <a:pt x="356518" y="135731"/>
                  </a:cubicBezTo>
                  <a:lnTo>
                    <a:pt x="357857" y="160734"/>
                  </a:lnTo>
                  <a:cubicBezTo>
                    <a:pt x="358080" y="164901"/>
                    <a:pt x="358769" y="167804"/>
                    <a:pt x="359922" y="169441"/>
                  </a:cubicBezTo>
                  <a:cubicBezTo>
                    <a:pt x="361076" y="171078"/>
                    <a:pt x="362359" y="172231"/>
                    <a:pt x="363773" y="172901"/>
                  </a:cubicBezTo>
                  <a:cubicBezTo>
                    <a:pt x="365187" y="173571"/>
                    <a:pt x="366787" y="173980"/>
                    <a:pt x="368573" y="174129"/>
                  </a:cubicBezTo>
                  <a:lnTo>
                    <a:pt x="408087" y="174129"/>
                  </a:lnTo>
                  <a:lnTo>
                    <a:pt x="408087" y="202481"/>
                  </a:lnTo>
                  <a:lnTo>
                    <a:pt x="361764" y="202481"/>
                  </a:lnTo>
                  <a:cubicBezTo>
                    <a:pt x="354992" y="202481"/>
                    <a:pt x="349411" y="201048"/>
                    <a:pt x="345021" y="198183"/>
                  </a:cubicBezTo>
                  <a:cubicBezTo>
                    <a:pt x="340630" y="195318"/>
                    <a:pt x="337579" y="191244"/>
                    <a:pt x="335868" y="185961"/>
                  </a:cubicBezTo>
                  <a:cubicBezTo>
                    <a:pt x="334156" y="180677"/>
                    <a:pt x="333152" y="170371"/>
                    <a:pt x="332854" y="155042"/>
                  </a:cubicBezTo>
                  <a:cubicBezTo>
                    <a:pt x="332705" y="143954"/>
                    <a:pt x="330324" y="138410"/>
                    <a:pt x="325710" y="138410"/>
                  </a:cubicBezTo>
                  <a:cubicBezTo>
                    <a:pt x="323329" y="138410"/>
                    <a:pt x="320929" y="139359"/>
                    <a:pt x="318511" y="141256"/>
                  </a:cubicBezTo>
                  <a:cubicBezTo>
                    <a:pt x="316092" y="143154"/>
                    <a:pt x="308632" y="150651"/>
                    <a:pt x="296131" y="163748"/>
                  </a:cubicBezTo>
                  <a:lnTo>
                    <a:pt x="253491" y="208396"/>
                  </a:lnTo>
                  <a:lnTo>
                    <a:pt x="234851" y="187412"/>
                  </a:lnTo>
                  <a:cubicBezTo>
                    <a:pt x="254943" y="167990"/>
                    <a:pt x="274886" y="148568"/>
                    <a:pt x="294680" y="129146"/>
                  </a:cubicBezTo>
                  <a:cubicBezTo>
                    <a:pt x="299814" y="123639"/>
                    <a:pt x="307107" y="116495"/>
                    <a:pt x="316557" y="107714"/>
                  </a:cubicBezTo>
                  <a:cubicBezTo>
                    <a:pt x="327422" y="97817"/>
                    <a:pt x="334826" y="90859"/>
                    <a:pt x="338770" y="86841"/>
                  </a:cubicBezTo>
                  <a:cubicBezTo>
                    <a:pt x="330212" y="87064"/>
                    <a:pt x="319050" y="87176"/>
                    <a:pt x="305284" y="87176"/>
                  </a:cubicBezTo>
                  <a:lnTo>
                    <a:pt x="255835" y="86841"/>
                  </a:lnTo>
                  <a:close/>
                  <a:moveTo>
                    <a:pt x="150465" y="19422"/>
                  </a:moveTo>
                  <a:lnTo>
                    <a:pt x="175357" y="19422"/>
                  </a:lnTo>
                  <a:lnTo>
                    <a:pt x="175357" y="154484"/>
                  </a:lnTo>
                  <a:lnTo>
                    <a:pt x="150465" y="154484"/>
                  </a:lnTo>
                  <a:close/>
                  <a:moveTo>
                    <a:pt x="281173" y="14176"/>
                  </a:moveTo>
                  <a:cubicBezTo>
                    <a:pt x="308335" y="14176"/>
                    <a:pt x="339775" y="16743"/>
                    <a:pt x="375493" y="21878"/>
                  </a:cubicBezTo>
                  <a:lnTo>
                    <a:pt x="370694" y="47997"/>
                  </a:lnTo>
                  <a:cubicBezTo>
                    <a:pt x="335793" y="42937"/>
                    <a:pt x="303572" y="40407"/>
                    <a:pt x="274030" y="40407"/>
                  </a:cubicBezTo>
                  <a:lnTo>
                    <a:pt x="267444" y="40407"/>
                  </a:lnTo>
                  <a:lnTo>
                    <a:pt x="267444" y="14287"/>
                  </a:lnTo>
                  <a:cubicBezTo>
                    <a:pt x="270867" y="14213"/>
                    <a:pt x="275444" y="14176"/>
                    <a:pt x="281173" y="14176"/>
                  </a:cubicBezTo>
                  <a:close/>
                  <a:moveTo>
                    <a:pt x="455972" y="12055"/>
                  </a:moveTo>
                  <a:lnTo>
                    <a:pt x="487226" y="16408"/>
                  </a:lnTo>
                  <a:cubicBezTo>
                    <a:pt x="478073" y="49522"/>
                    <a:pt x="473497" y="78209"/>
                    <a:pt x="473497" y="102468"/>
                  </a:cubicBezTo>
                  <a:cubicBezTo>
                    <a:pt x="473497" y="134168"/>
                    <a:pt x="476659" y="165460"/>
                    <a:pt x="482984" y="196341"/>
                  </a:cubicBezTo>
                  <a:lnTo>
                    <a:pt x="452623" y="202704"/>
                  </a:lnTo>
                  <a:cubicBezTo>
                    <a:pt x="446447" y="171227"/>
                    <a:pt x="443359" y="140456"/>
                    <a:pt x="443359" y="110393"/>
                  </a:cubicBezTo>
                  <a:cubicBezTo>
                    <a:pt x="443359" y="79437"/>
                    <a:pt x="447563" y="46658"/>
                    <a:pt x="455972" y="12055"/>
                  </a:cubicBezTo>
                  <a:close/>
                  <a:moveTo>
                    <a:pt x="66080" y="11385"/>
                  </a:moveTo>
                  <a:lnTo>
                    <a:pt x="146782" y="11385"/>
                  </a:lnTo>
                  <a:lnTo>
                    <a:pt x="146782" y="34044"/>
                  </a:lnTo>
                  <a:lnTo>
                    <a:pt x="109835" y="34044"/>
                  </a:lnTo>
                  <a:cubicBezTo>
                    <a:pt x="108793" y="41114"/>
                    <a:pt x="107640" y="47662"/>
                    <a:pt x="106375" y="53690"/>
                  </a:cubicBezTo>
                  <a:lnTo>
                    <a:pt x="142652" y="53690"/>
                  </a:lnTo>
                  <a:cubicBezTo>
                    <a:pt x="142354" y="84125"/>
                    <a:pt x="139173" y="108365"/>
                    <a:pt x="133108" y="126411"/>
                  </a:cubicBezTo>
                  <a:cubicBezTo>
                    <a:pt x="127043" y="144456"/>
                    <a:pt x="119174" y="160139"/>
                    <a:pt x="109500" y="173459"/>
                  </a:cubicBezTo>
                  <a:cubicBezTo>
                    <a:pt x="99826" y="186779"/>
                    <a:pt x="88329" y="197681"/>
                    <a:pt x="75009" y="206164"/>
                  </a:cubicBezTo>
                  <a:lnTo>
                    <a:pt x="61057" y="187858"/>
                  </a:lnTo>
                  <a:cubicBezTo>
                    <a:pt x="77800" y="174464"/>
                    <a:pt x="91232" y="156828"/>
                    <a:pt x="101352" y="134950"/>
                  </a:cubicBezTo>
                  <a:cubicBezTo>
                    <a:pt x="96069" y="130559"/>
                    <a:pt x="90227" y="125946"/>
                    <a:pt x="83827" y="121109"/>
                  </a:cubicBezTo>
                  <a:cubicBezTo>
                    <a:pt x="81000" y="126615"/>
                    <a:pt x="77911" y="132048"/>
                    <a:pt x="74563" y="137405"/>
                  </a:cubicBezTo>
                  <a:lnTo>
                    <a:pt x="55587" y="123676"/>
                  </a:lnTo>
                  <a:cubicBezTo>
                    <a:pt x="61094" y="113407"/>
                    <a:pt x="66508" y="99919"/>
                    <a:pt x="71828" y="83213"/>
                  </a:cubicBezTo>
                  <a:cubicBezTo>
                    <a:pt x="77149" y="66507"/>
                    <a:pt x="80888" y="50118"/>
                    <a:pt x="83046" y="34044"/>
                  </a:cubicBezTo>
                  <a:lnTo>
                    <a:pt x="66080" y="34044"/>
                  </a:lnTo>
                  <a:close/>
                  <a:moveTo>
                    <a:pt x="551408" y="10046"/>
                  </a:moveTo>
                  <a:lnTo>
                    <a:pt x="582439" y="10046"/>
                  </a:lnTo>
                  <a:lnTo>
                    <a:pt x="582439" y="50564"/>
                  </a:lnTo>
                  <a:lnTo>
                    <a:pt x="615702" y="50564"/>
                  </a:lnTo>
                  <a:lnTo>
                    <a:pt x="615702" y="78246"/>
                  </a:lnTo>
                  <a:lnTo>
                    <a:pt x="582439" y="78246"/>
                  </a:lnTo>
                  <a:lnTo>
                    <a:pt x="582439" y="137740"/>
                  </a:lnTo>
                  <a:cubicBezTo>
                    <a:pt x="596056" y="144661"/>
                    <a:pt x="610083" y="155079"/>
                    <a:pt x="624520" y="168994"/>
                  </a:cubicBezTo>
                  <a:lnTo>
                    <a:pt x="609228" y="194667"/>
                  </a:lnTo>
                  <a:cubicBezTo>
                    <a:pt x="600000" y="184472"/>
                    <a:pt x="590996" y="176138"/>
                    <a:pt x="582215" y="169664"/>
                  </a:cubicBezTo>
                  <a:cubicBezTo>
                    <a:pt x="581546" y="180677"/>
                    <a:pt x="577918" y="189049"/>
                    <a:pt x="571332" y="194779"/>
                  </a:cubicBezTo>
                  <a:cubicBezTo>
                    <a:pt x="564747" y="200509"/>
                    <a:pt x="552450" y="203374"/>
                    <a:pt x="534442" y="203374"/>
                  </a:cubicBezTo>
                  <a:cubicBezTo>
                    <a:pt x="521568" y="203374"/>
                    <a:pt x="510704" y="200006"/>
                    <a:pt x="501848" y="193272"/>
                  </a:cubicBezTo>
                  <a:cubicBezTo>
                    <a:pt x="492993" y="186537"/>
                    <a:pt x="488565" y="177403"/>
                    <a:pt x="488565" y="165869"/>
                  </a:cubicBezTo>
                  <a:cubicBezTo>
                    <a:pt x="488565" y="154335"/>
                    <a:pt x="492919" y="144940"/>
                    <a:pt x="501625" y="137685"/>
                  </a:cubicBezTo>
                  <a:cubicBezTo>
                    <a:pt x="510332" y="130429"/>
                    <a:pt x="520675" y="126801"/>
                    <a:pt x="532656" y="126801"/>
                  </a:cubicBezTo>
                  <a:cubicBezTo>
                    <a:pt x="537939" y="126801"/>
                    <a:pt x="544190" y="127248"/>
                    <a:pt x="551408" y="128141"/>
                  </a:cubicBezTo>
                  <a:lnTo>
                    <a:pt x="551408" y="78246"/>
                  </a:lnTo>
                  <a:lnTo>
                    <a:pt x="493477" y="78246"/>
                  </a:lnTo>
                  <a:lnTo>
                    <a:pt x="493477" y="50564"/>
                  </a:lnTo>
                  <a:lnTo>
                    <a:pt x="551408" y="50564"/>
                  </a:lnTo>
                  <a:close/>
                  <a:moveTo>
                    <a:pt x="186072" y="5693"/>
                  </a:moveTo>
                  <a:lnTo>
                    <a:pt x="212861" y="5693"/>
                  </a:lnTo>
                  <a:lnTo>
                    <a:pt x="212861" y="182389"/>
                  </a:lnTo>
                  <a:cubicBezTo>
                    <a:pt x="212861" y="188342"/>
                    <a:pt x="210517" y="193365"/>
                    <a:pt x="205829" y="197458"/>
                  </a:cubicBezTo>
                  <a:cubicBezTo>
                    <a:pt x="201141" y="201550"/>
                    <a:pt x="195783" y="203597"/>
                    <a:pt x="189756" y="203597"/>
                  </a:cubicBezTo>
                  <a:lnTo>
                    <a:pt x="165311" y="203597"/>
                  </a:lnTo>
                  <a:lnTo>
                    <a:pt x="161627" y="177143"/>
                  </a:lnTo>
                  <a:lnTo>
                    <a:pt x="178370" y="177143"/>
                  </a:lnTo>
                  <a:cubicBezTo>
                    <a:pt x="183505" y="177143"/>
                    <a:pt x="186072" y="174836"/>
                    <a:pt x="186072" y="170222"/>
                  </a:cubicBezTo>
                  <a:close/>
                  <a:moveTo>
                    <a:pt x="38844" y="3907"/>
                  </a:moveTo>
                  <a:lnTo>
                    <a:pt x="65633" y="7032"/>
                  </a:lnTo>
                  <a:cubicBezTo>
                    <a:pt x="62582" y="27049"/>
                    <a:pt x="56815" y="47774"/>
                    <a:pt x="48332" y="69205"/>
                  </a:cubicBezTo>
                  <a:lnTo>
                    <a:pt x="53243" y="69205"/>
                  </a:lnTo>
                  <a:lnTo>
                    <a:pt x="53243" y="206164"/>
                  </a:lnTo>
                  <a:lnTo>
                    <a:pt x="26789" y="206164"/>
                  </a:lnTo>
                  <a:lnTo>
                    <a:pt x="26789" y="114970"/>
                  </a:lnTo>
                  <a:cubicBezTo>
                    <a:pt x="23961" y="120179"/>
                    <a:pt x="20613" y="125127"/>
                    <a:pt x="16743" y="129815"/>
                  </a:cubicBezTo>
                  <a:lnTo>
                    <a:pt x="0" y="114746"/>
                  </a:lnTo>
                  <a:cubicBezTo>
                    <a:pt x="9079" y="99268"/>
                    <a:pt x="17283" y="81093"/>
                    <a:pt x="24612" y="60220"/>
                  </a:cubicBezTo>
                  <a:cubicBezTo>
                    <a:pt x="31942" y="39346"/>
                    <a:pt x="36686" y="20575"/>
                    <a:pt x="38844" y="3907"/>
                  </a:cubicBezTo>
                  <a:close/>
                  <a:moveTo>
                    <a:pt x="605767" y="3237"/>
                  </a:moveTo>
                  <a:cubicBezTo>
                    <a:pt x="612688" y="16557"/>
                    <a:pt x="617934" y="27682"/>
                    <a:pt x="621506" y="36612"/>
                  </a:cubicBezTo>
                  <a:lnTo>
                    <a:pt x="605544" y="42304"/>
                  </a:lnTo>
                  <a:cubicBezTo>
                    <a:pt x="601154" y="31514"/>
                    <a:pt x="595982" y="20389"/>
                    <a:pt x="590029" y="8930"/>
                  </a:cubicBezTo>
                  <a:close/>
                  <a:moveTo>
                    <a:pt x="639589" y="0"/>
                  </a:moveTo>
                  <a:cubicBezTo>
                    <a:pt x="644723" y="9748"/>
                    <a:pt x="649895" y="20873"/>
                    <a:pt x="655104" y="33375"/>
                  </a:cubicBezTo>
                  <a:lnTo>
                    <a:pt x="639142" y="39291"/>
                  </a:lnTo>
                  <a:cubicBezTo>
                    <a:pt x="633561" y="25524"/>
                    <a:pt x="628612" y="14325"/>
                    <a:pt x="624296" y="5693"/>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grpSp>
      <p:grpSp>
        <p:nvGrpSpPr>
          <p:cNvPr id="169" name="グループ化 168"/>
          <p:cNvGrpSpPr/>
          <p:nvPr/>
        </p:nvGrpSpPr>
        <p:grpSpPr bwMode="gray">
          <a:xfrm>
            <a:off x="5005503" y="6132630"/>
            <a:ext cx="1833262" cy="274320"/>
            <a:chOff x="4197894" y="1432560"/>
            <a:chExt cx="2610280" cy="274320"/>
          </a:xfrm>
        </p:grpSpPr>
        <p:sp>
          <p:nvSpPr>
            <p:cNvPr id="170" name="フリーフォーム 169"/>
            <p:cNvSpPr/>
            <p:nvPr/>
          </p:nvSpPr>
          <p:spPr bwMode="gray">
            <a:xfrm>
              <a:off x="419789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フリーフォーム 170"/>
            <p:cNvSpPr/>
            <p:nvPr/>
          </p:nvSpPr>
          <p:spPr bwMode="gray">
            <a:xfrm flipH="1">
              <a:off x="596235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92"/>
          <p:cNvSpPr txBox="1">
            <a:spLocks noChangeArrowheads="1"/>
          </p:cNvSpPr>
          <p:nvPr/>
        </p:nvSpPr>
        <p:spPr bwMode="gray">
          <a:xfrm>
            <a:off x="3492000" y="8784000"/>
            <a:ext cx="2088000" cy="35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09" tIns="46904" rIns="93809" bIns="46904">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lnSpc>
                <a:spcPts val="1000"/>
              </a:lnSpc>
              <a:spcBef>
                <a:spcPct val="0"/>
              </a:spcBef>
              <a:buFontTx/>
              <a:buNone/>
            </a:pPr>
            <a:r>
              <a:rPr lang="ja-JP" altLang="en-US" sz="800" dirty="0">
                <a:solidFill>
                  <a:srgbClr val="000000"/>
                </a:solidFill>
              </a:rPr>
              <a:t>ホールインワンを達成</a:t>
            </a:r>
            <a:r>
              <a:rPr lang="ja-JP" altLang="en-US" sz="800" dirty="0" smtClean="0">
                <a:solidFill>
                  <a:srgbClr val="000000"/>
                </a:solidFill>
              </a:rPr>
              <a:t>し、祝賀会</a:t>
            </a:r>
            <a:r>
              <a:rPr lang="ja-JP" altLang="en-US" sz="800" dirty="0">
                <a:solidFill>
                  <a:srgbClr val="000000"/>
                </a:solidFill>
              </a:rPr>
              <a:t>を開催</a:t>
            </a:r>
            <a:r>
              <a:rPr lang="ja-JP" altLang="en-US" sz="800" dirty="0" smtClean="0">
                <a:solidFill>
                  <a:srgbClr val="000000"/>
                </a:solidFill>
              </a:rPr>
              <a:t>したため、費用が発生した。</a:t>
            </a:r>
            <a:endParaRPr lang="ja-JP" altLang="en-US" sz="800" dirty="0">
              <a:solidFill>
                <a:srgbClr val="000000"/>
              </a:solidFill>
            </a:endParaRPr>
          </a:p>
        </p:txBody>
      </p:sp>
      <p:sp>
        <p:nvSpPr>
          <p:cNvPr id="41" name="テキスト ボックス 40"/>
          <p:cNvSpPr txBox="1"/>
          <p:nvPr/>
        </p:nvSpPr>
        <p:spPr bwMode="gray">
          <a:xfrm>
            <a:off x="3492000" y="9072000"/>
            <a:ext cx="2376000" cy="479445"/>
          </a:xfrm>
          <a:prstGeom prst="rect">
            <a:avLst/>
          </a:prstGeom>
          <a:noFill/>
        </p:spPr>
        <p:txBody>
          <a:bodyPr wrap="square" lIns="93809" tIns="46904" rIns="93809" bIns="46904">
            <a:spAutoFit/>
          </a:bodyPr>
          <a:lstStyle/>
          <a:p>
            <a:pPr marL="89576" indent="-89576" eaLnBrk="1" hangingPunct="1">
              <a:lnSpc>
                <a:spcPts val="1000"/>
              </a:lnSpc>
              <a:tabLst>
                <a:tab pos="89576" algn="l"/>
              </a:tabLst>
              <a:defRPr/>
            </a:pP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原則と</a:t>
            </a:r>
            <a:r>
              <a:rPr lang="ja-JP" altLang="en-US" sz="800" dirty="0" smtClean="0">
                <a:solidFill>
                  <a:srgbClr val="000000"/>
                </a:solidFill>
                <a:latin typeface="Meiryo UI" pitchFamily="50" charset="-128"/>
                <a:ea typeface="Meiryo UI" pitchFamily="50" charset="-128"/>
                <a:cs typeface="Meiryo UI" pitchFamily="50" charset="-128"/>
              </a:rPr>
              <a:t>して、セルフプレー中に達成</a:t>
            </a:r>
            <a:r>
              <a:rPr lang="ja-JP" altLang="en-US" sz="800" dirty="0">
                <a:solidFill>
                  <a:srgbClr val="000000"/>
                </a:solidFill>
                <a:latin typeface="Meiryo UI" pitchFamily="50" charset="-128"/>
                <a:ea typeface="Meiryo UI" pitchFamily="50" charset="-128"/>
                <a:cs typeface="Meiryo UI" pitchFamily="50" charset="-128"/>
              </a:rPr>
              <a:t>した</a:t>
            </a:r>
            <a:r>
              <a:rPr lang="ja-JP" altLang="en-US" sz="800" dirty="0" smtClean="0">
                <a:solidFill>
                  <a:srgbClr val="000000"/>
                </a:solidFill>
                <a:latin typeface="Meiryo UI" pitchFamily="50" charset="-128"/>
                <a:ea typeface="Meiryo UI" pitchFamily="50" charset="-128"/>
                <a:cs typeface="Meiryo UI" pitchFamily="50" charset="-128"/>
              </a:rPr>
              <a:t>ホールインワン</a:t>
            </a:r>
            <a:endParaRPr lang="en-US" altLang="ja-JP" sz="800" dirty="0" smtClean="0">
              <a:solidFill>
                <a:srgbClr val="000000"/>
              </a:solidFill>
              <a:latin typeface="Meiryo UI" pitchFamily="50" charset="-128"/>
              <a:ea typeface="Meiryo UI" pitchFamily="50" charset="-128"/>
              <a:cs typeface="Meiryo UI" pitchFamily="50" charset="-128"/>
            </a:endParaRPr>
          </a:p>
          <a:p>
            <a:pPr marL="89576" indent="-89576" eaLnBrk="1" hangingPunct="1">
              <a:lnSpc>
                <a:spcPts val="1000"/>
              </a:lnSpc>
              <a:tabLst>
                <a:tab pos="89576" algn="l"/>
              </a:tabLst>
              <a:defRPr/>
            </a:pPr>
            <a:r>
              <a:rPr lang="en-US" altLang="ja-JP"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また</a:t>
            </a:r>
            <a:r>
              <a:rPr lang="ja-JP" altLang="en-US" sz="800" dirty="0">
                <a:solidFill>
                  <a:srgbClr val="000000"/>
                </a:solidFill>
                <a:latin typeface="Meiryo UI" pitchFamily="50" charset="-128"/>
                <a:ea typeface="Meiryo UI" pitchFamily="50" charset="-128"/>
                <a:cs typeface="Meiryo UI" pitchFamily="50" charset="-128"/>
              </a:rPr>
              <a:t>はアルバトロスは保険金</a:t>
            </a:r>
            <a:r>
              <a:rPr lang="ja-JP" altLang="en-US" sz="800" dirty="0" smtClean="0">
                <a:solidFill>
                  <a:srgbClr val="000000"/>
                </a:solidFill>
                <a:latin typeface="Meiryo UI" pitchFamily="50" charset="-128"/>
                <a:ea typeface="Meiryo UI" pitchFamily="50" charset="-128"/>
                <a:cs typeface="Meiryo UI" pitchFamily="50" charset="-128"/>
              </a:rPr>
              <a:t>支払の</a:t>
            </a:r>
            <a:r>
              <a:rPr lang="ja-JP" altLang="en-US" sz="800" dirty="0">
                <a:solidFill>
                  <a:srgbClr val="000000"/>
                </a:solidFill>
                <a:latin typeface="Meiryo UI" pitchFamily="50" charset="-128"/>
                <a:ea typeface="Meiryo UI" pitchFamily="50" charset="-128"/>
                <a:cs typeface="Meiryo UI" pitchFamily="50" charset="-128"/>
              </a:rPr>
              <a:t>対象には</a:t>
            </a:r>
            <a:r>
              <a:rPr lang="ja-JP" altLang="en-US" sz="800" dirty="0" smtClean="0">
                <a:solidFill>
                  <a:srgbClr val="000000"/>
                </a:solidFill>
                <a:latin typeface="Meiryo UI" pitchFamily="50" charset="-128"/>
                <a:ea typeface="Meiryo UI" pitchFamily="50" charset="-128"/>
                <a:cs typeface="Meiryo UI" pitchFamily="50" charset="-128"/>
              </a:rPr>
              <a:t>なり</a:t>
            </a:r>
            <a:endParaRPr lang="en-US" altLang="ja-JP" sz="800" dirty="0" smtClean="0">
              <a:solidFill>
                <a:srgbClr val="000000"/>
              </a:solidFill>
              <a:latin typeface="Meiryo UI" pitchFamily="50" charset="-128"/>
              <a:ea typeface="Meiryo UI" pitchFamily="50" charset="-128"/>
              <a:cs typeface="Meiryo UI" pitchFamily="50" charset="-128"/>
            </a:endParaRPr>
          </a:p>
          <a:p>
            <a:pPr marL="89576" indent="-89576" eaLnBrk="1" hangingPunct="1">
              <a:lnSpc>
                <a:spcPts val="1000"/>
              </a:lnSpc>
              <a:tabLst>
                <a:tab pos="89576" algn="l"/>
              </a:tabLst>
              <a:defRPr/>
            </a:pPr>
            <a:r>
              <a:rPr lang="en-US" altLang="ja-JP"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ません</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147" name="AutoShape 54"/>
          <p:cNvSpPr>
            <a:spLocks noChangeArrowheads="1"/>
          </p:cNvSpPr>
          <p:nvPr/>
        </p:nvSpPr>
        <p:spPr bwMode="gray">
          <a:xfrm>
            <a:off x="3445644" y="8560017"/>
            <a:ext cx="3467920" cy="1045349"/>
          </a:xfrm>
          <a:prstGeom prst="roundRect">
            <a:avLst>
              <a:gd name="adj" fmla="val 6395"/>
            </a:avLst>
          </a:prstGeom>
          <a:noFill/>
          <a:ln w="19050">
            <a:solidFill>
              <a:srgbClr val="FF9933"/>
            </a:solidFill>
            <a:round/>
            <a:headEnd/>
            <a:tailEnd/>
          </a:ln>
        </p:spPr>
        <p:txBody>
          <a:bodyPr wrap="none" lIns="89925" tIns="0" rIns="89925" bIns="0"/>
          <a:lstStyle>
            <a:lvl1pPr defTabSz="898525">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58825" indent="-288925" defTabSz="898525">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69988" indent="-230188" defTabSz="898525">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383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1082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654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30226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798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9370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eaLnBrk="1" hangingPunct="1">
              <a:spcBef>
                <a:spcPct val="0"/>
              </a:spcBef>
              <a:buFontTx/>
              <a:buNone/>
            </a:pPr>
            <a:endParaRPr lang="en-US" altLang="ja-JP" sz="800" b="1">
              <a:solidFill>
                <a:srgbClr val="000000"/>
              </a:solidFill>
            </a:endParaRPr>
          </a:p>
        </p:txBody>
      </p:sp>
      <p:sp>
        <p:nvSpPr>
          <p:cNvPr id="148" name="テキスト ボックス 147"/>
          <p:cNvSpPr txBox="1"/>
          <p:nvPr/>
        </p:nvSpPr>
        <p:spPr bwMode="gray">
          <a:xfrm>
            <a:off x="3907426" y="8479538"/>
            <a:ext cx="1565493" cy="169277"/>
          </a:xfrm>
          <a:prstGeom prst="rect">
            <a:avLst/>
          </a:prstGeom>
          <a:solidFill>
            <a:schemeClr val="bg1"/>
          </a:solidFill>
        </p:spPr>
        <p:txBody>
          <a:bodyPr wrap="none" lIns="36000" tIns="0" rIns="0" bIns="0" rtlCol="0">
            <a:spAutoFit/>
          </a:bodyPr>
          <a:lstStyle/>
          <a:p>
            <a:r>
              <a:rPr kumimoji="1" lang="ja-JP" altLang="en-US" sz="1100" b="1" dirty="0" smtClean="0"/>
              <a:t>こんな時にお役に立ちます</a:t>
            </a:r>
            <a:endParaRPr kumimoji="1" lang="ja-JP" altLang="en-US" sz="1100" b="1" dirty="0"/>
          </a:p>
        </p:txBody>
      </p:sp>
      <p:grpSp>
        <p:nvGrpSpPr>
          <p:cNvPr id="149" name="グループ化 148"/>
          <p:cNvGrpSpPr/>
          <p:nvPr/>
        </p:nvGrpSpPr>
        <p:grpSpPr bwMode="gray">
          <a:xfrm rot="449218">
            <a:off x="3586693" y="8280000"/>
            <a:ext cx="369889" cy="326217"/>
            <a:chOff x="7229612" y="2383284"/>
            <a:chExt cx="369889" cy="326217"/>
          </a:xfrm>
        </p:grpSpPr>
        <p:sp>
          <p:nvSpPr>
            <p:cNvPr id="150" name="フリーフォーム 149"/>
            <p:cNvSpPr/>
            <p:nvPr/>
          </p:nvSpPr>
          <p:spPr bwMode="gray">
            <a:xfrm rot="20073966">
              <a:off x="7229612" y="2383284"/>
              <a:ext cx="369889" cy="326217"/>
            </a:xfrm>
            <a:custGeom>
              <a:avLst/>
              <a:gdLst>
                <a:gd name="connsiteX0" fmla="*/ 369889 w 369889"/>
                <a:gd name="connsiteY0" fmla="*/ 0 h 326217"/>
                <a:gd name="connsiteX1" fmla="*/ 369889 w 369889"/>
                <a:gd name="connsiteY1" fmla="*/ 257176 h 326217"/>
                <a:gd name="connsiteX2" fmla="*/ 105332 w 369889"/>
                <a:gd name="connsiteY2" fmla="*/ 220387 h 326217"/>
                <a:gd name="connsiteX3" fmla="*/ 105331 w 369889"/>
                <a:gd name="connsiteY3" fmla="*/ 300217 h 326217"/>
                <a:gd name="connsiteX4" fmla="*/ 79331 w 369889"/>
                <a:gd name="connsiteY4" fmla="*/ 326217 h 326217"/>
                <a:gd name="connsiteX5" fmla="*/ 79332 w 369889"/>
                <a:gd name="connsiteY5" fmla="*/ 326216 h 326217"/>
                <a:gd name="connsiteX6" fmla="*/ 53332 w 369889"/>
                <a:gd name="connsiteY6" fmla="*/ 300216 h 326217"/>
                <a:gd name="connsiteX7" fmla="*/ 53332 w 369889"/>
                <a:gd name="connsiteY7" fmla="*/ 213157 h 326217"/>
                <a:gd name="connsiteX8" fmla="*/ 0 w 369889"/>
                <a:gd name="connsiteY8" fmla="*/ 205741 h 326217"/>
                <a:gd name="connsiteX9" fmla="*/ 0 w 369889"/>
                <a:gd name="connsiteY9" fmla="*/ 51435 h 3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889" h="326217">
                  <a:moveTo>
                    <a:pt x="369889" y="0"/>
                  </a:moveTo>
                  <a:lnTo>
                    <a:pt x="369889" y="257176"/>
                  </a:lnTo>
                  <a:lnTo>
                    <a:pt x="105332" y="220387"/>
                  </a:lnTo>
                  <a:lnTo>
                    <a:pt x="105331" y="300217"/>
                  </a:lnTo>
                  <a:cubicBezTo>
                    <a:pt x="105331" y="314576"/>
                    <a:pt x="93690" y="326217"/>
                    <a:pt x="79331" y="326217"/>
                  </a:cubicBezTo>
                  <a:lnTo>
                    <a:pt x="79332" y="326216"/>
                  </a:lnTo>
                  <a:cubicBezTo>
                    <a:pt x="64973" y="326216"/>
                    <a:pt x="53332" y="314575"/>
                    <a:pt x="53332" y="300216"/>
                  </a:cubicBezTo>
                  <a:lnTo>
                    <a:pt x="53332" y="213157"/>
                  </a:lnTo>
                  <a:lnTo>
                    <a:pt x="0" y="205741"/>
                  </a:lnTo>
                  <a:lnTo>
                    <a:pt x="0" y="51435"/>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p:cNvSpPr txBox="1"/>
            <p:nvPr/>
          </p:nvSpPr>
          <p:spPr bwMode="gray">
            <a:xfrm rot="19984902">
              <a:off x="7250857" y="2464626"/>
              <a:ext cx="317871" cy="101118"/>
            </a:xfrm>
            <a:custGeom>
              <a:avLst/>
              <a:gdLst/>
              <a:ahLst/>
              <a:cxnLst/>
              <a:rect l="l" t="t" r="r" b="b"/>
              <a:pathLst>
                <a:path w="655104" h="208396">
                  <a:moveTo>
                    <a:pt x="534107" y="151470"/>
                  </a:moveTo>
                  <a:cubicBezTo>
                    <a:pt x="530014" y="151470"/>
                    <a:pt x="526368" y="152679"/>
                    <a:pt x="523168" y="155097"/>
                  </a:cubicBezTo>
                  <a:cubicBezTo>
                    <a:pt x="519968" y="157516"/>
                    <a:pt x="518368" y="160660"/>
                    <a:pt x="518368" y="164529"/>
                  </a:cubicBezTo>
                  <a:cubicBezTo>
                    <a:pt x="518368" y="168399"/>
                    <a:pt x="520024" y="171431"/>
                    <a:pt x="523335" y="173627"/>
                  </a:cubicBezTo>
                  <a:cubicBezTo>
                    <a:pt x="526647" y="175822"/>
                    <a:pt x="530498" y="176919"/>
                    <a:pt x="534888" y="176919"/>
                  </a:cubicBezTo>
                  <a:cubicBezTo>
                    <a:pt x="545901" y="176919"/>
                    <a:pt x="551408" y="172194"/>
                    <a:pt x="551408" y="162743"/>
                  </a:cubicBezTo>
                  <a:lnTo>
                    <a:pt x="551408" y="154930"/>
                  </a:lnTo>
                  <a:cubicBezTo>
                    <a:pt x="546497" y="152623"/>
                    <a:pt x="540730" y="151470"/>
                    <a:pt x="534107" y="151470"/>
                  </a:cubicBezTo>
                  <a:close/>
                  <a:moveTo>
                    <a:pt x="101464" y="73781"/>
                  </a:moveTo>
                  <a:cubicBezTo>
                    <a:pt x="98859" y="83530"/>
                    <a:pt x="96031" y="92385"/>
                    <a:pt x="92980" y="100347"/>
                  </a:cubicBezTo>
                  <a:cubicBezTo>
                    <a:pt x="96775" y="102877"/>
                    <a:pt x="102468" y="106784"/>
                    <a:pt x="110058" y="112067"/>
                  </a:cubicBezTo>
                  <a:cubicBezTo>
                    <a:pt x="113258" y="100831"/>
                    <a:pt x="115305" y="88069"/>
                    <a:pt x="116198" y="73781"/>
                  </a:cubicBezTo>
                  <a:close/>
                  <a:moveTo>
                    <a:pt x="255835" y="61168"/>
                  </a:moveTo>
                  <a:lnTo>
                    <a:pt x="371252" y="61168"/>
                  </a:lnTo>
                  <a:lnTo>
                    <a:pt x="382191" y="79921"/>
                  </a:lnTo>
                  <a:lnTo>
                    <a:pt x="343123" y="116532"/>
                  </a:lnTo>
                  <a:cubicBezTo>
                    <a:pt x="350416" y="118393"/>
                    <a:pt x="354881" y="124792"/>
                    <a:pt x="356518" y="135731"/>
                  </a:cubicBezTo>
                  <a:lnTo>
                    <a:pt x="357857" y="160734"/>
                  </a:lnTo>
                  <a:cubicBezTo>
                    <a:pt x="358080" y="164901"/>
                    <a:pt x="358769" y="167804"/>
                    <a:pt x="359922" y="169441"/>
                  </a:cubicBezTo>
                  <a:cubicBezTo>
                    <a:pt x="361076" y="171078"/>
                    <a:pt x="362359" y="172231"/>
                    <a:pt x="363773" y="172901"/>
                  </a:cubicBezTo>
                  <a:cubicBezTo>
                    <a:pt x="365187" y="173571"/>
                    <a:pt x="366787" y="173980"/>
                    <a:pt x="368573" y="174129"/>
                  </a:cubicBezTo>
                  <a:lnTo>
                    <a:pt x="408087" y="174129"/>
                  </a:lnTo>
                  <a:lnTo>
                    <a:pt x="408087" y="202481"/>
                  </a:lnTo>
                  <a:lnTo>
                    <a:pt x="361764" y="202481"/>
                  </a:lnTo>
                  <a:cubicBezTo>
                    <a:pt x="354992" y="202481"/>
                    <a:pt x="349411" y="201048"/>
                    <a:pt x="345021" y="198183"/>
                  </a:cubicBezTo>
                  <a:cubicBezTo>
                    <a:pt x="340630" y="195318"/>
                    <a:pt x="337579" y="191244"/>
                    <a:pt x="335868" y="185961"/>
                  </a:cubicBezTo>
                  <a:cubicBezTo>
                    <a:pt x="334156" y="180677"/>
                    <a:pt x="333152" y="170371"/>
                    <a:pt x="332854" y="155042"/>
                  </a:cubicBezTo>
                  <a:cubicBezTo>
                    <a:pt x="332705" y="143954"/>
                    <a:pt x="330324" y="138410"/>
                    <a:pt x="325710" y="138410"/>
                  </a:cubicBezTo>
                  <a:cubicBezTo>
                    <a:pt x="323329" y="138410"/>
                    <a:pt x="320929" y="139359"/>
                    <a:pt x="318511" y="141256"/>
                  </a:cubicBezTo>
                  <a:cubicBezTo>
                    <a:pt x="316092" y="143154"/>
                    <a:pt x="308632" y="150651"/>
                    <a:pt x="296131" y="163748"/>
                  </a:cubicBezTo>
                  <a:lnTo>
                    <a:pt x="253491" y="208396"/>
                  </a:lnTo>
                  <a:lnTo>
                    <a:pt x="234851" y="187412"/>
                  </a:lnTo>
                  <a:cubicBezTo>
                    <a:pt x="254943" y="167990"/>
                    <a:pt x="274886" y="148568"/>
                    <a:pt x="294680" y="129146"/>
                  </a:cubicBezTo>
                  <a:cubicBezTo>
                    <a:pt x="299814" y="123639"/>
                    <a:pt x="307107" y="116495"/>
                    <a:pt x="316557" y="107714"/>
                  </a:cubicBezTo>
                  <a:cubicBezTo>
                    <a:pt x="327422" y="97817"/>
                    <a:pt x="334826" y="90859"/>
                    <a:pt x="338770" y="86841"/>
                  </a:cubicBezTo>
                  <a:cubicBezTo>
                    <a:pt x="330212" y="87064"/>
                    <a:pt x="319050" y="87176"/>
                    <a:pt x="305284" y="87176"/>
                  </a:cubicBezTo>
                  <a:lnTo>
                    <a:pt x="255835" y="86841"/>
                  </a:lnTo>
                  <a:close/>
                  <a:moveTo>
                    <a:pt x="150465" y="19422"/>
                  </a:moveTo>
                  <a:lnTo>
                    <a:pt x="175357" y="19422"/>
                  </a:lnTo>
                  <a:lnTo>
                    <a:pt x="175357" y="154484"/>
                  </a:lnTo>
                  <a:lnTo>
                    <a:pt x="150465" y="154484"/>
                  </a:lnTo>
                  <a:close/>
                  <a:moveTo>
                    <a:pt x="281173" y="14176"/>
                  </a:moveTo>
                  <a:cubicBezTo>
                    <a:pt x="308335" y="14176"/>
                    <a:pt x="339775" y="16743"/>
                    <a:pt x="375493" y="21878"/>
                  </a:cubicBezTo>
                  <a:lnTo>
                    <a:pt x="370694" y="47997"/>
                  </a:lnTo>
                  <a:cubicBezTo>
                    <a:pt x="335793" y="42937"/>
                    <a:pt x="303572" y="40407"/>
                    <a:pt x="274030" y="40407"/>
                  </a:cubicBezTo>
                  <a:lnTo>
                    <a:pt x="267444" y="40407"/>
                  </a:lnTo>
                  <a:lnTo>
                    <a:pt x="267444" y="14287"/>
                  </a:lnTo>
                  <a:cubicBezTo>
                    <a:pt x="270867" y="14213"/>
                    <a:pt x="275444" y="14176"/>
                    <a:pt x="281173" y="14176"/>
                  </a:cubicBezTo>
                  <a:close/>
                  <a:moveTo>
                    <a:pt x="455972" y="12055"/>
                  </a:moveTo>
                  <a:lnTo>
                    <a:pt x="487226" y="16408"/>
                  </a:lnTo>
                  <a:cubicBezTo>
                    <a:pt x="478073" y="49522"/>
                    <a:pt x="473497" y="78209"/>
                    <a:pt x="473497" y="102468"/>
                  </a:cubicBezTo>
                  <a:cubicBezTo>
                    <a:pt x="473497" y="134168"/>
                    <a:pt x="476659" y="165460"/>
                    <a:pt x="482984" y="196341"/>
                  </a:cubicBezTo>
                  <a:lnTo>
                    <a:pt x="452623" y="202704"/>
                  </a:lnTo>
                  <a:cubicBezTo>
                    <a:pt x="446447" y="171227"/>
                    <a:pt x="443359" y="140456"/>
                    <a:pt x="443359" y="110393"/>
                  </a:cubicBezTo>
                  <a:cubicBezTo>
                    <a:pt x="443359" y="79437"/>
                    <a:pt x="447563" y="46658"/>
                    <a:pt x="455972" y="12055"/>
                  </a:cubicBezTo>
                  <a:close/>
                  <a:moveTo>
                    <a:pt x="66080" y="11385"/>
                  </a:moveTo>
                  <a:lnTo>
                    <a:pt x="146782" y="11385"/>
                  </a:lnTo>
                  <a:lnTo>
                    <a:pt x="146782" y="34044"/>
                  </a:lnTo>
                  <a:lnTo>
                    <a:pt x="109835" y="34044"/>
                  </a:lnTo>
                  <a:cubicBezTo>
                    <a:pt x="108793" y="41114"/>
                    <a:pt x="107640" y="47662"/>
                    <a:pt x="106375" y="53690"/>
                  </a:cubicBezTo>
                  <a:lnTo>
                    <a:pt x="142652" y="53690"/>
                  </a:lnTo>
                  <a:cubicBezTo>
                    <a:pt x="142354" y="84125"/>
                    <a:pt x="139173" y="108365"/>
                    <a:pt x="133108" y="126411"/>
                  </a:cubicBezTo>
                  <a:cubicBezTo>
                    <a:pt x="127043" y="144456"/>
                    <a:pt x="119174" y="160139"/>
                    <a:pt x="109500" y="173459"/>
                  </a:cubicBezTo>
                  <a:cubicBezTo>
                    <a:pt x="99826" y="186779"/>
                    <a:pt x="88329" y="197681"/>
                    <a:pt x="75009" y="206164"/>
                  </a:cubicBezTo>
                  <a:lnTo>
                    <a:pt x="61057" y="187858"/>
                  </a:lnTo>
                  <a:cubicBezTo>
                    <a:pt x="77800" y="174464"/>
                    <a:pt x="91232" y="156828"/>
                    <a:pt x="101352" y="134950"/>
                  </a:cubicBezTo>
                  <a:cubicBezTo>
                    <a:pt x="96069" y="130559"/>
                    <a:pt x="90227" y="125946"/>
                    <a:pt x="83827" y="121109"/>
                  </a:cubicBezTo>
                  <a:cubicBezTo>
                    <a:pt x="81000" y="126615"/>
                    <a:pt x="77911" y="132048"/>
                    <a:pt x="74563" y="137405"/>
                  </a:cubicBezTo>
                  <a:lnTo>
                    <a:pt x="55587" y="123676"/>
                  </a:lnTo>
                  <a:cubicBezTo>
                    <a:pt x="61094" y="113407"/>
                    <a:pt x="66508" y="99919"/>
                    <a:pt x="71828" y="83213"/>
                  </a:cubicBezTo>
                  <a:cubicBezTo>
                    <a:pt x="77149" y="66507"/>
                    <a:pt x="80888" y="50118"/>
                    <a:pt x="83046" y="34044"/>
                  </a:cubicBezTo>
                  <a:lnTo>
                    <a:pt x="66080" y="34044"/>
                  </a:lnTo>
                  <a:close/>
                  <a:moveTo>
                    <a:pt x="551408" y="10046"/>
                  </a:moveTo>
                  <a:lnTo>
                    <a:pt x="582439" y="10046"/>
                  </a:lnTo>
                  <a:lnTo>
                    <a:pt x="582439" y="50564"/>
                  </a:lnTo>
                  <a:lnTo>
                    <a:pt x="615702" y="50564"/>
                  </a:lnTo>
                  <a:lnTo>
                    <a:pt x="615702" y="78246"/>
                  </a:lnTo>
                  <a:lnTo>
                    <a:pt x="582439" y="78246"/>
                  </a:lnTo>
                  <a:lnTo>
                    <a:pt x="582439" y="137740"/>
                  </a:lnTo>
                  <a:cubicBezTo>
                    <a:pt x="596056" y="144661"/>
                    <a:pt x="610083" y="155079"/>
                    <a:pt x="624520" y="168994"/>
                  </a:cubicBezTo>
                  <a:lnTo>
                    <a:pt x="609228" y="194667"/>
                  </a:lnTo>
                  <a:cubicBezTo>
                    <a:pt x="600000" y="184472"/>
                    <a:pt x="590996" y="176138"/>
                    <a:pt x="582215" y="169664"/>
                  </a:cubicBezTo>
                  <a:cubicBezTo>
                    <a:pt x="581546" y="180677"/>
                    <a:pt x="577918" y="189049"/>
                    <a:pt x="571332" y="194779"/>
                  </a:cubicBezTo>
                  <a:cubicBezTo>
                    <a:pt x="564747" y="200509"/>
                    <a:pt x="552450" y="203374"/>
                    <a:pt x="534442" y="203374"/>
                  </a:cubicBezTo>
                  <a:cubicBezTo>
                    <a:pt x="521568" y="203374"/>
                    <a:pt x="510704" y="200006"/>
                    <a:pt x="501848" y="193272"/>
                  </a:cubicBezTo>
                  <a:cubicBezTo>
                    <a:pt x="492993" y="186537"/>
                    <a:pt x="488565" y="177403"/>
                    <a:pt x="488565" y="165869"/>
                  </a:cubicBezTo>
                  <a:cubicBezTo>
                    <a:pt x="488565" y="154335"/>
                    <a:pt x="492919" y="144940"/>
                    <a:pt x="501625" y="137685"/>
                  </a:cubicBezTo>
                  <a:cubicBezTo>
                    <a:pt x="510332" y="130429"/>
                    <a:pt x="520675" y="126801"/>
                    <a:pt x="532656" y="126801"/>
                  </a:cubicBezTo>
                  <a:cubicBezTo>
                    <a:pt x="537939" y="126801"/>
                    <a:pt x="544190" y="127248"/>
                    <a:pt x="551408" y="128141"/>
                  </a:cubicBezTo>
                  <a:lnTo>
                    <a:pt x="551408" y="78246"/>
                  </a:lnTo>
                  <a:lnTo>
                    <a:pt x="493477" y="78246"/>
                  </a:lnTo>
                  <a:lnTo>
                    <a:pt x="493477" y="50564"/>
                  </a:lnTo>
                  <a:lnTo>
                    <a:pt x="551408" y="50564"/>
                  </a:lnTo>
                  <a:close/>
                  <a:moveTo>
                    <a:pt x="186072" y="5693"/>
                  </a:moveTo>
                  <a:lnTo>
                    <a:pt x="212861" y="5693"/>
                  </a:lnTo>
                  <a:lnTo>
                    <a:pt x="212861" y="182389"/>
                  </a:lnTo>
                  <a:cubicBezTo>
                    <a:pt x="212861" y="188342"/>
                    <a:pt x="210517" y="193365"/>
                    <a:pt x="205829" y="197458"/>
                  </a:cubicBezTo>
                  <a:cubicBezTo>
                    <a:pt x="201141" y="201550"/>
                    <a:pt x="195783" y="203597"/>
                    <a:pt x="189756" y="203597"/>
                  </a:cubicBezTo>
                  <a:lnTo>
                    <a:pt x="165311" y="203597"/>
                  </a:lnTo>
                  <a:lnTo>
                    <a:pt x="161627" y="177143"/>
                  </a:lnTo>
                  <a:lnTo>
                    <a:pt x="178370" y="177143"/>
                  </a:lnTo>
                  <a:cubicBezTo>
                    <a:pt x="183505" y="177143"/>
                    <a:pt x="186072" y="174836"/>
                    <a:pt x="186072" y="170222"/>
                  </a:cubicBezTo>
                  <a:close/>
                  <a:moveTo>
                    <a:pt x="38844" y="3907"/>
                  </a:moveTo>
                  <a:lnTo>
                    <a:pt x="65633" y="7032"/>
                  </a:lnTo>
                  <a:cubicBezTo>
                    <a:pt x="62582" y="27049"/>
                    <a:pt x="56815" y="47774"/>
                    <a:pt x="48332" y="69205"/>
                  </a:cubicBezTo>
                  <a:lnTo>
                    <a:pt x="53243" y="69205"/>
                  </a:lnTo>
                  <a:lnTo>
                    <a:pt x="53243" y="206164"/>
                  </a:lnTo>
                  <a:lnTo>
                    <a:pt x="26789" y="206164"/>
                  </a:lnTo>
                  <a:lnTo>
                    <a:pt x="26789" y="114970"/>
                  </a:lnTo>
                  <a:cubicBezTo>
                    <a:pt x="23961" y="120179"/>
                    <a:pt x="20613" y="125127"/>
                    <a:pt x="16743" y="129815"/>
                  </a:cubicBezTo>
                  <a:lnTo>
                    <a:pt x="0" y="114746"/>
                  </a:lnTo>
                  <a:cubicBezTo>
                    <a:pt x="9079" y="99268"/>
                    <a:pt x="17283" y="81093"/>
                    <a:pt x="24612" y="60220"/>
                  </a:cubicBezTo>
                  <a:cubicBezTo>
                    <a:pt x="31942" y="39346"/>
                    <a:pt x="36686" y="20575"/>
                    <a:pt x="38844" y="3907"/>
                  </a:cubicBezTo>
                  <a:close/>
                  <a:moveTo>
                    <a:pt x="605767" y="3237"/>
                  </a:moveTo>
                  <a:cubicBezTo>
                    <a:pt x="612688" y="16557"/>
                    <a:pt x="617934" y="27682"/>
                    <a:pt x="621506" y="36612"/>
                  </a:cubicBezTo>
                  <a:lnTo>
                    <a:pt x="605544" y="42304"/>
                  </a:lnTo>
                  <a:cubicBezTo>
                    <a:pt x="601154" y="31514"/>
                    <a:pt x="595982" y="20389"/>
                    <a:pt x="590029" y="8930"/>
                  </a:cubicBezTo>
                  <a:close/>
                  <a:moveTo>
                    <a:pt x="639589" y="0"/>
                  </a:moveTo>
                  <a:cubicBezTo>
                    <a:pt x="644723" y="9748"/>
                    <a:pt x="649895" y="20873"/>
                    <a:pt x="655104" y="33375"/>
                  </a:cubicBezTo>
                  <a:lnTo>
                    <a:pt x="639142" y="39291"/>
                  </a:lnTo>
                  <a:cubicBezTo>
                    <a:pt x="633561" y="25524"/>
                    <a:pt x="628612" y="14325"/>
                    <a:pt x="624296" y="5693"/>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grpSp>
      <p:pic>
        <p:nvPicPr>
          <p:cNvPr id="119" name="図 118">
            <a:extLst>
              <a:ext uri="{FF2B5EF4-FFF2-40B4-BE49-F238E27FC236}">
                <a16:creationId xmlns:a16="http://schemas.microsoft.com/office/drawing/2014/main" id="{53EA8940-1BE4-4AF8-B79E-8E3D210FA1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5784874" y="8604000"/>
            <a:ext cx="989341" cy="945543"/>
          </a:xfrm>
          <a:prstGeom prst="rect">
            <a:avLst/>
          </a:prstGeom>
        </p:spPr>
      </p:pic>
      <p:sp>
        <p:nvSpPr>
          <p:cNvPr id="89" name="角丸四角形 88"/>
          <p:cNvSpPr/>
          <p:nvPr/>
        </p:nvSpPr>
        <p:spPr>
          <a:xfrm>
            <a:off x="195264" y="7882795"/>
            <a:ext cx="6789736" cy="296863"/>
          </a:xfrm>
          <a:prstGeom prst="roundRect">
            <a:avLst>
              <a:gd name="adj" fmla="val 5000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楕円 89"/>
          <p:cNvSpPr/>
          <p:nvPr/>
        </p:nvSpPr>
        <p:spPr bwMode="gray">
          <a:xfrm>
            <a:off x="235744" y="7919307"/>
            <a:ext cx="223838" cy="223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bwMode="gray">
          <a:xfrm>
            <a:off x="440532" y="7900259"/>
            <a:ext cx="2803973" cy="276999"/>
          </a:xfrm>
          <a:prstGeom prst="rect">
            <a:avLst/>
          </a:prstGeom>
          <a:noFill/>
        </p:spPr>
        <p:txBody>
          <a:bodyPr wrap="none" rtlCol="0">
            <a:spAutoFit/>
          </a:bodyPr>
          <a:lstStyle/>
          <a:p>
            <a:r>
              <a:rPr lang="ja-JP" altLang="en-US" sz="1200" b="1" dirty="0" smtClean="0">
                <a:solidFill>
                  <a:schemeClr val="bg1"/>
                </a:solidFill>
                <a:latin typeface="Meiryo UI" pitchFamily="50" charset="-128"/>
                <a:ea typeface="Meiryo UI" pitchFamily="50" charset="-128"/>
                <a:cs typeface="Meiryo UI" pitchFamily="50" charset="-128"/>
              </a:rPr>
              <a:t>ホールインワン・アルバトロス費用補償</a:t>
            </a:r>
            <a:r>
              <a:rPr lang="ja-JP" altLang="en-US" sz="1050" b="1" dirty="0" smtClean="0">
                <a:solidFill>
                  <a:schemeClr val="bg1"/>
                </a:solidFill>
                <a:latin typeface="Meiryo UI" pitchFamily="50" charset="-128"/>
                <a:ea typeface="Meiryo UI" pitchFamily="50" charset="-128"/>
                <a:cs typeface="Meiryo UI" pitchFamily="50" charset="-128"/>
              </a:rPr>
              <a:t>特約</a:t>
            </a:r>
            <a:endParaRPr kumimoji="1" lang="ja-JP" altLang="en-US" sz="1050" dirty="0">
              <a:solidFill>
                <a:schemeClr val="bg1"/>
              </a:solidFill>
            </a:endParaRPr>
          </a:p>
        </p:txBody>
      </p:sp>
      <p:grpSp>
        <p:nvGrpSpPr>
          <p:cNvPr id="109" name="グループ化 108"/>
          <p:cNvGrpSpPr/>
          <p:nvPr/>
        </p:nvGrpSpPr>
        <p:grpSpPr bwMode="gray">
          <a:xfrm>
            <a:off x="72000" y="3456000"/>
            <a:ext cx="6913421" cy="1589183"/>
            <a:chOff x="235744" y="7741023"/>
            <a:chExt cx="6893719" cy="1533473"/>
          </a:xfrm>
        </p:grpSpPr>
        <p:sp>
          <p:nvSpPr>
            <p:cNvPr id="111" name="正方形/長方形 110"/>
            <p:cNvSpPr/>
            <p:nvPr/>
          </p:nvSpPr>
          <p:spPr bwMode="gray">
            <a:xfrm>
              <a:off x="235744" y="7885480"/>
              <a:ext cx="6893719" cy="71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Text Box 18"/>
            <p:cNvSpPr txBox="1">
              <a:spLocks noChangeArrowheads="1"/>
            </p:cNvSpPr>
            <p:nvPr/>
          </p:nvSpPr>
          <p:spPr bwMode="gray">
            <a:xfrm>
              <a:off x="427192" y="8537896"/>
              <a:ext cx="3888734" cy="736600"/>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070" tIns="11214" rIns="18685" bIns="11214">
              <a:spAutoFit/>
            </a:bodyPr>
            <a:lstStyle>
              <a:lvl1pPr defTabSz="950913" eaLnBrk="0" hangingPunct="0">
                <a:defRPr kumimoji="1" sz="800">
                  <a:solidFill>
                    <a:schemeClr val="tx1"/>
                  </a:solidFill>
                  <a:latin typeface="HGP創英角ｺﾞｼｯｸUB" pitchFamily="50" charset="-128"/>
                  <a:ea typeface="HGP創英角ｺﾞｼｯｸUB" pitchFamily="50" charset="-128"/>
                </a:defRPr>
              </a:lvl1pPr>
              <a:lvl2pPr marL="742950" indent="-285750" defTabSz="950913" eaLnBrk="0" hangingPunct="0">
                <a:defRPr kumimoji="1" sz="800">
                  <a:solidFill>
                    <a:schemeClr val="tx1"/>
                  </a:solidFill>
                  <a:latin typeface="HGP創英角ｺﾞｼｯｸUB" pitchFamily="50" charset="-128"/>
                  <a:ea typeface="HGP創英角ｺﾞｼｯｸUB" pitchFamily="50" charset="-128"/>
                </a:defRPr>
              </a:lvl2pPr>
              <a:lvl3pPr marL="1143000" indent="-228600" defTabSz="950913" eaLnBrk="0" hangingPunct="0">
                <a:defRPr kumimoji="1" sz="800">
                  <a:solidFill>
                    <a:schemeClr val="tx1"/>
                  </a:solidFill>
                  <a:latin typeface="HGP創英角ｺﾞｼｯｸUB" pitchFamily="50" charset="-128"/>
                  <a:ea typeface="HGP創英角ｺﾞｼｯｸUB" pitchFamily="50" charset="-128"/>
                </a:defRPr>
              </a:lvl3pPr>
              <a:lvl4pPr marL="1600200" indent="-228600" defTabSz="950913" eaLnBrk="0" hangingPunct="0">
                <a:defRPr kumimoji="1" sz="800">
                  <a:solidFill>
                    <a:schemeClr val="tx1"/>
                  </a:solidFill>
                  <a:latin typeface="HGP創英角ｺﾞｼｯｸUB" pitchFamily="50" charset="-128"/>
                  <a:ea typeface="HGP創英角ｺﾞｼｯｸUB" pitchFamily="50" charset="-128"/>
                </a:defRPr>
              </a:lvl4pPr>
              <a:lvl5pPr marL="2057400" indent="-228600" defTabSz="950913" eaLnBrk="0" hangingPunct="0">
                <a:defRPr kumimoji="1" sz="800">
                  <a:solidFill>
                    <a:schemeClr val="tx1"/>
                  </a:solidFill>
                  <a:latin typeface="HGP創英角ｺﾞｼｯｸUB" pitchFamily="50" charset="-128"/>
                  <a:ea typeface="HGP創英角ｺﾞｼｯｸUB" pitchFamily="50" charset="-128"/>
                </a:defRPr>
              </a:lvl5pPr>
              <a:lvl6pPr marL="2514600" indent="-228600" defTabSz="950913" eaLnBrk="0" fontAlgn="base" hangingPunct="0">
                <a:spcBef>
                  <a:spcPct val="0"/>
                </a:spcBef>
                <a:spcAft>
                  <a:spcPct val="0"/>
                </a:spcAft>
                <a:defRPr kumimoji="1" sz="800">
                  <a:solidFill>
                    <a:schemeClr val="tx1"/>
                  </a:solidFill>
                  <a:latin typeface="HGP創英角ｺﾞｼｯｸUB" pitchFamily="50" charset="-128"/>
                  <a:ea typeface="HGP創英角ｺﾞｼｯｸUB" pitchFamily="50" charset="-128"/>
                </a:defRPr>
              </a:lvl6pPr>
              <a:lvl7pPr marL="2971800" indent="-228600" defTabSz="950913" eaLnBrk="0" fontAlgn="base" hangingPunct="0">
                <a:spcBef>
                  <a:spcPct val="0"/>
                </a:spcBef>
                <a:spcAft>
                  <a:spcPct val="0"/>
                </a:spcAft>
                <a:defRPr kumimoji="1" sz="800">
                  <a:solidFill>
                    <a:schemeClr val="tx1"/>
                  </a:solidFill>
                  <a:latin typeface="HGP創英角ｺﾞｼｯｸUB" pitchFamily="50" charset="-128"/>
                  <a:ea typeface="HGP創英角ｺﾞｼｯｸUB" pitchFamily="50" charset="-128"/>
                </a:defRPr>
              </a:lvl7pPr>
              <a:lvl8pPr marL="3429000" indent="-228600" defTabSz="950913" eaLnBrk="0" fontAlgn="base" hangingPunct="0">
                <a:spcBef>
                  <a:spcPct val="0"/>
                </a:spcBef>
                <a:spcAft>
                  <a:spcPct val="0"/>
                </a:spcAft>
                <a:defRPr kumimoji="1" sz="800">
                  <a:solidFill>
                    <a:schemeClr val="tx1"/>
                  </a:solidFill>
                  <a:latin typeface="HGP創英角ｺﾞｼｯｸUB" pitchFamily="50" charset="-128"/>
                  <a:ea typeface="HGP創英角ｺﾞｼｯｸUB" pitchFamily="50" charset="-128"/>
                </a:defRPr>
              </a:lvl8pPr>
              <a:lvl9pPr marL="3886200" indent="-228600" defTabSz="950913" eaLnBrk="0" fontAlgn="base" hangingPunct="0">
                <a:spcBef>
                  <a:spcPct val="0"/>
                </a:spcBef>
                <a:spcAft>
                  <a:spcPct val="0"/>
                </a:spcAft>
                <a:defRPr kumimoji="1" sz="800">
                  <a:solidFill>
                    <a:schemeClr val="tx1"/>
                  </a:solidFill>
                  <a:latin typeface="HGP創英角ｺﾞｼｯｸUB" pitchFamily="50" charset="-128"/>
                  <a:ea typeface="HGP創英角ｺﾞｼｯｸUB" pitchFamily="50" charset="-128"/>
                </a:defRPr>
              </a:lvl9pPr>
            </a:lstStyle>
            <a:p>
              <a:pPr marL="182293" indent="-182293" eaLnBrk="1" hangingPunct="1">
                <a:lnSpc>
                  <a:spcPct val="95000"/>
                </a:lnSpc>
                <a:defRPr/>
              </a:pPr>
              <a:r>
                <a:rPr lang="en-US" altLang="ja-JP" dirty="0" smtClean="0">
                  <a:latin typeface="Meiryo UI" panose="020B0604030504040204" pitchFamily="50" charset="-128"/>
                  <a:ea typeface="Meiryo UI" panose="020B0604030504040204" pitchFamily="50" charset="-128"/>
                </a:rPr>
                <a:t>a )</a:t>
              </a:r>
              <a:r>
                <a:rPr lang="ja-JP" altLang="en-US" dirty="0" smtClean="0">
                  <a:latin typeface="Meiryo UI" panose="020B0604030504040204" pitchFamily="50" charset="-128"/>
                  <a:ea typeface="Meiryo UI" panose="020B0604030504040204" pitchFamily="50" charset="-128"/>
                </a:rPr>
                <a:t>本人の配偶者</a:t>
              </a:r>
              <a:endParaRPr lang="en-US" altLang="ja-JP" dirty="0" smtClean="0">
                <a:latin typeface="Meiryo UI" panose="020B0604030504040204" pitchFamily="50" charset="-128"/>
                <a:ea typeface="Meiryo UI" panose="020B0604030504040204" pitchFamily="50" charset="-128"/>
              </a:endParaRPr>
            </a:p>
            <a:p>
              <a:pPr marL="190219" indent="-190219" eaLnBrk="1" hangingPunct="1">
                <a:lnSpc>
                  <a:spcPct val="95000"/>
                </a:lnSpc>
                <a:defRPr/>
              </a:pPr>
              <a:r>
                <a:rPr lang="en-US" altLang="ja-JP" dirty="0" smtClean="0">
                  <a:latin typeface="Meiryo UI" panose="020B0604030504040204" pitchFamily="50" charset="-128"/>
                  <a:ea typeface="Meiryo UI" panose="020B0604030504040204" pitchFamily="50" charset="-128"/>
                </a:rPr>
                <a:t>b )</a:t>
              </a:r>
              <a:r>
                <a:rPr lang="ja-JP" altLang="en-US" dirty="0" smtClean="0">
                  <a:latin typeface="Meiryo UI" panose="020B0604030504040204" pitchFamily="50" charset="-128"/>
                  <a:ea typeface="Meiryo UI" panose="020B0604030504040204" pitchFamily="50" charset="-128"/>
                </a:rPr>
                <a:t>本人またはその配偶者と同居の親族</a:t>
              </a:r>
              <a:r>
                <a:rPr lang="ja-JP" altLang="en-US" baseline="30000" dirty="0" smtClean="0">
                  <a:latin typeface="Meiryo UI" panose="020B0604030504040204" pitchFamily="50" charset="-128"/>
                  <a:ea typeface="Meiryo UI" panose="020B0604030504040204" pitchFamily="50" charset="-128"/>
                </a:rPr>
                <a:t>（注１）</a:t>
              </a:r>
              <a:endParaRPr lang="en-US" altLang="ja-JP" dirty="0" smtClean="0">
                <a:latin typeface="Meiryo UI" panose="020B0604030504040204" pitchFamily="50" charset="-128"/>
                <a:ea typeface="Meiryo UI" panose="020B0604030504040204" pitchFamily="50" charset="-128"/>
              </a:endParaRPr>
            </a:p>
            <a:p>
              <a:pPr marL="190219" indent="-190219" eaLnBrk="1" hangingPunct="1">
                <a:lnSpc>
                  <a:spcPct val="95000"/>
                </a:lnSpc>
                <a:defRPr/>
              </a:pPr>
              <a:r>
                <a:rPr lang="en-US" altLang="ja-JP" dirty="0" smtClean="0">
                  <a:latin typeface="Meiryo UI" panose="020B0604030504040204" pitchFamily="50" charset="-128"/>
                  <a:ea typeface="Meiryo UI" panose="020B0604030504040204" pitchFamily="50" charset="-128"/>
                </a:rPr>
                <a:t>c )</a:t>
              </a:r>
              <a:r>
                <a:rPr lang="ja-JP" altLang="en-US" dirty="0" smtClean="0">
                  <a:latin typeface="Meiryo UI" panose="020B0604030504040204" pitchFamily="50" charset="-128"/>
                  <a:ea typeface="Meiryo UI" panose="020B0604030504040204" pitchFamily="50" charset="-128"/>
                </a:rPr>
                <a:t>本人またはその配偶者と別居の未婚</a:t>
              </a:r>
              <a:r>
                <a:rPr lang="ja-JP" altLang="en-US" baseline="30000" dirty="0" smtClean="0">
                  <a:latin typeface="Meiryo UI" panose="020B0604030504040204" pitchFamily="50" charset="-128"/>
                  <a:ea typeface="Meiryo UI" panose="020B0604030504040204" pitchFamily="50" charset="-128"/>
                </a:rPr>
                <a:t>（注２）</a:t>
              </a:r>
              <a:r>
                <a:rPr lang="ja-JP" altLang="en-US" dirty="0" smtClean="0">
                  <a:latin typeface="Meiryo UI" panose="020B0604030504040204" pitchFamily="50" charset="-128"/>
                  <a:ea typeface="Meiryo UI" panose="020B0604030504040204" pitchFamily="50" charset="-128"/>
                </a:rPr>
                <a:t>の子</a:t>
              </a:r>
              <a:endParaRPr lang="en-US" altLang="ja-JP" dirty="0" smtClean="0">
                <a:latin typeface="Meiryo UI" panose="020B0604030504040204" pitchFamily="50" charset="-128"/>
                <a:ea typeface="Meiryo UI" panose="020B0604030504040204" pitchFamily="50" charset="-128"/>
              </a:endParaRPr>
            </a:p>
            <a:p>
              <a:pPr marL="142665" indent="-142665" eaLnBrk="1" hangingPunct="1">
                <a:lnSpc>
                  <a:spcPct val="95000"/>
                </a:lnSpc>
                <a:defRPr/>
              </a:pPr>
              <a:r>
                <a:rPr lang="en-US" altLang="ja-JP" dirty="0">
                  <a:latin typeface="Meiryo UI" panose="020B0604030504040204" pitchFamily="50" charset="-128"/>
                  <a:ea typeface="Meiryo UI" panose="020B0604030504040204" pitchFamily="50" charset="-128"/>
                </a:rPr>
                <a:t>d )</a:t>
              </a:r>
              <a:r>
                <a:rPr lang="ja-JP" altLang="en-US" dirty="0">
                  <a:latin typeface="Meiryo UI" panose="020B0604030504040204" pitchFamily="50" charset="-128"/>
                  <a:ea typeface="Meiryo UI" panose="020B0604030504040204" pitchFamily="50" charset="-128"/>
                </a:rPr>
                <a:t>本人および</a:t>
              </a:r>
              <a:r>
                <a:rPr lang="en-US" altLang="ja-JP" dirty="0">
                  <a:latin typeface="Meiryo UI" panose="020B0604030504040204" pitchFamily="50" charset="-128"/>
                  <a:ea typeface="Meiryo UI" panose="020B0604030504040204" pitchFamily="50" charset="-128"/>
                </a:rPr>
                <a:t>a )</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c )</a:t>
              </a:r>
              <a:r>
                <a:rPr lang="ja-JP" altLang="en-US" dirty="0" err="1">
                  <a:latin typeface="Meiryo UI" panose="020B0604030504040204" pitchFamily="50" charset="-128"/>
                  <a:ea typeface="Meiryo UI" panose="020B0604030504040204" pitchFamily="50" charset="-128"/>
                </a:rPr>
                <a:t>までの</a:t>
              </a:r>
              <a:r>
                <a:rPr lang="ja-JP" altLang="en-US" dirty="0">
                  <a:latin typeface="Meiryo UI" panose="020B0604030504040204" pitchFamily="50" charset="-128"/>
                  <a:ea typeface="Meiryo UI" panose="020B0604030504040204" pitchFamily="50" charset="-128"/>
                </a:rPr>
                <a:t>いずれかに該当する方が責任無能力者である場合は</a:t>
              </a:r>
              <a:r>
                <a:rPr lang="ja-JP" altLang="en-US" dirty="0" smtClean="0">
                  <a:latin typeface="Meiryo UI" panose="020B0604030504040204" pitchFamily="50" charset="-128"/>
                  <a:ea typeface="Meiryo UI" panose="020B0604030504040204" pitchFamily="50" charset="-128"/>
                </a:rPr>
                <a:t>、その</a:t>
              </a:r>
              <a:r>
                <a:rPr lang="ja-JP" altLang="en-US" dirty="0">
                  <a:latin typeface="Meiryo UI" panose="020B0604030504040204" pitchFamily="50" charset="-128"/>
                  <a:ea typeface="Meiryo UI" panose="020B0604030504040204" pitchFamily="50" charset="-128"/>
                </a:rPr>
                <a:t>方の親権者、その他の法定監督義務者および監督義務者に代わって責任</a:t>
              </a:r>
              <a:r>
                <a:rPr lang="ja-JP" altLang="en-US" dirty="0" smtClean="0">
                  <a:latin typeface="Meiryo UI" panose="020B0604030504040204" pitchFamily="50" charset="-128"/>
                  <a:ea typeface="Meiryo UI" panose="020B0604030504040204" pitchFamily="50" charset="-128"/>
                </a:rPr>
                <a:t>無能力者</a:t>
              </a:r>
              <a:r>
                <a:rPr lang="ja-JP" altLang="en-US" dirty="0">
                  <a:latin typeface="Meiryo UI" panose="020B0604030504040204" pitchFamily="50" charset="-128"/>
                  <a:ea typeface="Meiryo UI" panose="020B0604030504040204" pitchFamily="50" charset="-128"/>
                </a:rPr>
                <a:t>を監督する方</a:t>
              </a:r>
              <a:r>
                <a:rPr lang="en-US" altLang="ja-JP" baseline="30000" dirty="0">
                  <a:latin typeface="Meiryo UI" panose="020B0604030504040204" pitchFamily="50" charset="-128"/>
                  <a:ea typeface="Meiryo UI" panose="020B0604030504040204" pitchFamily="50" charset="-128"/>
                </a:rPr>
                <a:t>(</a:t>
              </a:r>
              <a:r>
                <a:rPr lang="ja-JP" altLang="en-US" baseline="30000" dirty="0">
                  <a:latin typeface="Meiryo UI" panose="020B0604030504040204" pitchFamily="50" charset="-128"/>
                  <a:ea typeface="Meiryo UI" panose="020B0604030504040204" pitchFamily="50" charset="-128"/>
                </a:rPr>
                <a:t>注３）</a:t>
              </a:r>
              <a:r>
                <a:rPr lang="ja-JP" altLang="en-US" dirty="0">
                  <a:latin typeface="Meiryo UI" panose="020B0604030504040204" pitchFamily="50" charset="-128"/>
                  <a:ea typeface="Meiryo UI" panose="020B0604030504040204" pitchFamily="50" charset="-128"/>
                </a:rPr>
                <a:t>。ただし、その責任無能力者に関する事故に限ります</a:t>
              </a:r>
              <a:r>
                <a:rPr lang="ja-JP" altLang="en-US" dirty="0" smtClean="0">
                  <a:latin typeface="Meiryo UI" panose="020B0604030504040204" pitchFamily="50" charset="-128"/>
                  <a:ea typeface="Meiryo UI" panose="020B0604030504040204" pitchFamily="50" charset="-128"/>
                </a:rPr>
                <a:t>。</a:t>
              </a:r>
            </a:p>
          </p:txBody>
        </p:sp>
        <p:sp>
          <p:nvSpPr>
            <p:cNvPr id="116" name="Text Box 19"/>
            <p:cNvSpPr txBox="1">
              <a:spLocks noChangeArrowheads="1"/>
            </p:cNvSpPr>
            <p:nvPr/>
          </p:nvSpPr>
          <p:spPr bwMode="gray">
            <a:xfrm rot="10800000" flipV="1">
              <a:off x="4315926" y="8537896"/>
              <a:ext cx="265112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12738" indent="-312738" defTabSz="950913" eaLnBrk="0" hangingPunct="0">
                <a:defRPr kumimoji="1" sz="800">
                  <a:solidFill>
                    <a:schemeClr val="tx1"/>
                  </a:solidFill>
                  <a:latin typeface="HGP創英角ｺﾞｼｯｸUB" pitchFamily="50" charset="-128"/>
                  <a:ea typeface="HGP創英角ｺﾞｼｯｸUB" pitchFamily="50" charset="-128"/>
                </a:defRPr>
              </a:lvl1pPr>
              <a:lvl2pPr marL="742950" indent="-285750" defTabSz="950913" eaLnBrk="0" hangingPunct="0">
                <a:defRPr kumimoji="1" sz="800">
                  <a:solidFill>
                    <a:schemeClr val="tx1"/>
                  </a:solidFill>
                  <a:latin typeface="HGP創英角ｺﾞｼｯｸUB" pitchFamily="50" charset="-128"/>
                  <a:ea typeface="HGP創英角ｺﾞｼｯｸUB" pitchFamily="50" charset="-128"/>
                </a:defRPr>
              </a:lvl2pPr>
              <a:lvl3pPr marL="1143000" indent="-228600" defTabSz="950913" eaLnBrk="0" hangingPunct="0">
                <a:defRPr kumimoji="1" sz="800">
                  <a:solidFill>
                    <a:schemeClr val="tx1"/>
                  </a:solidFill>
                  <a:latin typeface="HGP創英角ｺﾞｼｯｸUB" pitchFamily="50" charset="-128"/>
                  <a:ea typeface="HGP創英角ｺﾞｼｯｸUB" pitchFamily="50" charset="-128"/>
                </a:defRPr>
              </a:lvl3pPr>
              <a:lvl4pPr marL="1600200" indent="-228600" defTabSz="950913" eaLnBrk="0" hangingPunct="0">
                <a:defRPr kumimoji="1" sz="800">
                  <a:solidFill>
                    <a:schemeClr val="tx1"/>
                  </a:solidFill>
                  <a:latin typeface="HGP創英角ｺﾞｼｯｸUB" pitchFamily="50" charset="-128"/>
                  <a:ea typeface="HGP創英角ｺﾞｼｯｸUB" pitchFamily="50" charset="-128"/>
                </a:defRPr>
              </a:lvl4pPr>
              <a:lvl5pPr marL="2057400" indent="-228600" defTabSz="950913" eaLnBrk="0" hangingPunct="0">
                <a:defRPr kumimoji="1" sz="800">
                  <a:solidFill>
                    <a:schemeClr val="tx1"/>
                  </a:solidFill>
                  <a:latin typeface="HGP創英角ｺﾞｼｯｸUB" pitchFamily="50" charset="-128"/>
                  <a:ea typeface="HGP創英角ｺﾞｼｯｸUB" pitchFamily="50" charset="-128"/>
                </a:defRPr>
              </a:lvl5pPr>
              <a:lvl6pPr marL="2514600" indent="-228600" defTabSz="950913" eaLnBrk="0" fontAlgn="base" hangingPunct="0">
                <a:spcBef>
                  <a:spcPct val="0"/>
                </a:spcBef>
                <a:spcAft>
                  <a:spcPct val="0"/>
                </a:spcAft>
                <a:defRPr kumimoji="1" sz="800">
                  <a:solidFill>
                    <a:schemeClr val="tx1"/>
                  </a:solidFill>
                  <a:latin typeface="HGP創英角ｺﾞｼｯｸUB" pitchFamily="50" charset="-128"/>
                  <a:ea typeface="HGP創英角ｺﾞｼｯｸUB" pitchFamily="50" charset="-128"/>
                </a:defRPr>
              </a:lvl6pPr>
              <a:lvl7pPr marL="2971800" indent="-228600" defTabSz="950913" eaLnBrk="0" fontAlgn="base" hangingPunct="0">
                <a:spcBef>
                  <a:spcPct val="0"/>
                </a:spcBef>
                <a:spcAft>
                  <a:spcPct val="0"/>
                </a:spcAft>
                <a:defRPr kumimoji="1" sz="800">
                  <a:solidFill>
                    <a:schemeClr val="tx1"/>
                  </a:solidFill>
                  <a:latin typeface="HGP創英角ｺﾞｼｯｸUB" pitchFamily="50" charset="-128"/>
                  <a:ea typeface="HGP創英角ｺﾞｼｯｸUB" pitchFamily="50" charset="-128"/>
                </a:defRPr>
              </a:lvl7pPr>
              <a:lvl8pPr marL="3429000" indent="-228600" defTabSz="950913" eaLnBrk="0" fontAlgn="base" hangingPunct="0">
                <a:spcBef>
                  <a:spcPct val="0"/>
                </a:spcBef>
                <a:spcAft>
                  <a:spcPct val="0"/>
                </a:spcAft>
                <a:defRPr kumimoji="1" sz="800">
                  <a:solidFill>
                    <a:schemeClr val="tx1"/>
                  </a:solidFill>
                  <a:latin typeface="HGP創英角ｺﾞｼｯｸUB" pitchFamily="50" charset="-128"/>
                  <a:ea typeface="HGP創英角ｺﾞｼｯｸUB" pitchFamily="50" charset="-128"/>
                </a:defRPr>
              </a:lvl8pPr>
              <a:lvl9pPr marL="3886200" indent="-228600" defTabSz="950913" eaLnBrk="0" fontAlgn="base" hangingPunct="0">
                <a:spcBef>
                  <a:spcPct val="0"/>
                </a:spcBef>
                <a:spcAft>
                  <a:spcPct val="0"/>
                </a:spcAft>
                <a:defRPr kumimoji="1" sz="800">
                  <a:solidFill>
                    <a:schemeClr val="tx1"/>
                  </a:solidFill>
                  <a:latin typeface="HGP創英角ｺﾞｼｯｸUB" pitchFamily="50" charset="-128"/>
                  <a:ea typeface="HGP創英角ｺﾞｼｯｸUB" pitchFamily="50" charset="-128"/>
                </a:defRPr>
              </a:lvl9pPr>
            </a:lstStyle>
            <a:p>
              <a:pPr marL="418481" indent="-418481" eaLnBrk="1" hangingPunct="1">
                <a:lnSpc>
                  <a:spcPct val="95000"/>
                </a:lnSpc>
                <a:spcBef>
                  <a:spcPts val="200"/>
                </a:spcBef>
                <a:defRPr/>
              </a:pPr>
              <a:r>
                <a:rPr lang="ja-JP" altLang="en-US" dirty="0" smtClean="0">
                  <a:latin typeface="Times New Roman" pitchFamily="18" charset="0"/>
                  <a:ea typeface="Meiryo UI" panose="020B0604030504040204" pitchFamily="50" charset="-128"/>
                </a:rPr>
                <a:t>（注１）「親族」とは、６親等内の血族および３親等内の姻族をいいます。</a:t>
              </a:r>
              <a:endParaRPr lang="en-US" altLang="ja-JP" dirty="0" smtClean="0">
                <a:latin typeface="Times New Roman" pitchFamily="18" charset="0"/>
                <a:ea typeface="Meiryo UI" panose="020B0604030504040204" pitchFamily="50" charset="-128"/>
              </a:endParaRPr>
            </a:p>
            <a:p>
              <a:pPr marL="418481" indent="-418481">
                <a:defRPr/>
              </a:pPr>
              <a:r>
                <a:rPr lang="ja-JP" altLang="en-US" dirty="0">
                  <a:latin typeface="Times New Roman" pitchFamily="18" charset="0"/>
                  <a:ea typeface="Meiryo UI" panose="020B0604030504040204" pitchFamily="50" charset="-128"/>
                </a:rPr>
                <a:t>（注２）「未婚」とは、これまでに婚姻歴がないこと</a:t>
              </a:r>
              <a:r>
                <a:rPr lang="ja-JP" altLang="en-US" dirty="0" smtClean="0">
                  <a:latin typeface="Times New Roman" pitchFamily="18" charset="0"/>
                  <a:ea typeface="Meiryo UI" panose="020B0604030504040204" pitchFamily="50" charset="-128"/>
                </a:rPr>
                <a:t>をいいます。</a:t>
              </a:r>
              <a:endParaRPr lang="en-US" altLang="ja-JP" dirty="0" smtClean="0">
                <a:latin typeface="Times New Roman" pitchFamily="18" charset="0"/>
                <a:ea typeface="Meiryo UI" panose="020B0604030504040204" pitchFamily="50" charset="-128"/>
              </a:endParaRPr>
            </a:p>
            <a:p>
              <a:pPr marL="405795" indent="-405795">
                <a:tabLst>
                  <a:tab pos="445431" algn="l"/>
                </a:tabLst>
                <a:defRPr/>
              </a:pPr>
              <a:r>
                <a:rPr lang="ja-JP" altLang="en-US" dirty="0">
                  <a:latin typeface="Meiryo UI" panose="020B0604030504040204" pitchFamily="50" charset="-128"/>
                  <a:ea typeface="Meiryo UI" panose="020B0604030504040204" pitchFamily="50" charset="-128"/>
                </a:rPr>
                <a:t>（注３）監督義務者に代わって責任無能力者を監督する方は、責任無能力者</a:t>
              </a:r>
              <a:r>
                <a:rPr lang="ja-JP" altLang="en-US" dirty="0" smtClean="0">
                  <a:latin typeface="Meiryo UI" panose="020B0604030504040204" pitchFamily="50" charset="-128"/>
                  <a:ea typeface="Meiryo UI" panose="020B0604030504040204" pitchFamily="50" charset="-128"/>
                </a:rPr>
                <a:t>の６親</a:t>
              </a:r>
              <a:r>
                <a:rPr lang="ja-JP" altLang="en-US" dirty="0">
                  <a:latin typeface="Meiryo UI" panose="020B0604030504040204" pitchFamily="50" charset="-128"/>
                  <a:ea typeface="Meiryo UI" panose="020B0604030504040204" pitchFamily="50" charset="-128"/>
                </a:rPr>
                <a:t>等内の血族、配偶者および３親等内の姻族に限ります</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127" name="Text Box 41"/>
            <p:cNvSpPr txBox="1">
              <a:spLocks noChangeArrowheads="1"/>
            </p:cNvSpPr>
            <p:nvPr/>
          </p:nvSpPr>
          <p:spPr bwMode="gray">
            <a:xfrm>
              <a:off x="257174" y="7741023"/>
              <a:ext cx="2324101"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06" tIns="45652" rIns="91306" bIns="45652">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1" dirty="0" smtClean="0">
                  <a:ea typeface="Meiryo UI" panose="020B0604030504040204" pitchFamily="50" charset="-128"/>
                </a:rPr>
                <a:t>被</a:t>
              </a:r>
              <a:r>
                <a:rPr lang="ja-JP" altLang="en-US" sz="1100" b="1" dirty="0">
                  <a:ea typeface="Meiryo UI" panose="020B0604030504040204" pitchFamily="50" charset="-128"/>
                </a:rPr>
                <a:t>保険者（補償の対象者）の範囲</a:t>
              </a:r>
            </a:p>
          </p:txBody>
        </p:sp>
        <p:sp>
          <p:nvSpPr>
            <p:cNvPr id="128" name="Rectangle 17"/>
            <p:cNvSpPr>
              <a:spLocks noChangeArrowheads="1"/>
            </p:cNvSpPr>
            <p:nvPr/>
          </p:nvSpPr>
          <p:spPr bwMode="gray">
            <a:xfrm>
              <a:off x="443785" y="8211847"/>
              <a:ext cx="6510567" cy="29647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4946" tIns="10788" rIns="0" bIns="10788">
              <a:spAutoFit/>
            </a:bodyPr>
            <a:lstStyle>
              <a:lvl1pPr marL="342900" indent="-342900" defTabSz="938213">
                <a:spcBef>
                  <a:spcPct val="20000"/>
                </a:spcBef>
                <a:buChar char="•"/>
                <a:defRPr kumimoji="1" sz="3300">
                  <a:solidFill>
                    <a:schemeClr val="tx1"/>
                  </a:solidFill>
                  <a:latin typeface="Times New Roman" pitchFamily="18" charset="0"/>
                  <a:ea typeface="ＭＳ Ｐゴシック" pitchFamily="50" charset="-128"/>
                </a:defRPr>
              </a:lvl1pPr>
              <a:lvl2pPr marL="187325"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marL="0" lvl="1" eaLnBrk="1" hangingPunct="1">
                <a:lnSpc>
                  <a:spcPct val="105000"/>
                </a:lnSpc>
                <a:spcBef>
                  <a:spcPct val="15000"/>
                </a:spcBef>
                <a:buFontTx/>
                <a:buNone/>
                <a:defRPr/>
              </a:pPr>
              <a:r>
                <a:rPr lang="ja-JP" altLang="en-US" sz="800" dirty="0" smtClean="0">
                  <a:latin typeface="Meiryo UI" pitchFamily="50" charset="-128"/>
                  <a:ea typeface="Meiryo UI" pitchFamily="50" charset="-128"/>
                  <a:cs typeface="Meiryo UI" pitchFamily="50" charset="-128"/>
                </a:rPr>
                <a:t>加入申込票の</a:t>
              </a:r>
              <a:r>
                <a:rPr lang="ja-JP" altLang="en-US" sz="900" b="1" dirty="0" smtClean="0">
                  <a:latin typeface="Meiryo UI" pitchFamily="50" charset="-128"/>
                  <a:ea typeface="Meiryo UI" pitchFamily="50" charset="-128"/>
                  <a:cs typeface="Meiryo UI" pitchFamily="50" charset="-128"/>
                </a:rPr>
                <a:t>被保険者欄に記載</a:t>
              </a:r>
              <a:r>
                <a:rPr lang="ja-JP" altLang="en-US" sz="900" b="1" dirty="0">
                  <a:latin typeface="Meiryo UI" pitchFamily="50" charset="-128"/>
                  <a:ea typeface="Meiryo UI" pitchFamily="50" charset="-128"/>
                  <a:cs typeface="Meiryo UI" pitchFamily="50" charset="-128"/>
                </a:rPr>
                <a:t>の</a:t>
              </a:r>
              <a:r>
                <a:rPr lang="ja-JP" altLang="en-US" sz="900" b="1" dirty="0" smtClean="0">
                  <a:latin typeface="Meiryo UI" pitchFamily="50" charset="-128"/>
                  <a:ea typeface="Meiryo UI" pitchFamily="50" charset="-128"/>
                  <a:cs typeface="Meiryo UI" pitchFamily="50" charset="-128"/>
                </a:rPr>
                <a:t>方（本人）</a:t>
              </a:r>
              <a:r>
                <a:rPr lang="ja-JP" altLang="en-US" sz="800" dirty="0" smtClean="0">
                  <a:latin typeface="Meiryo UI" pitchFamily="50" charset="-128"/>
                  <a:ea typeface="Meiryo UI" pitchFamily="50" charset="-128"/>
                  <a:cs typeface="Meiryo UI" pitchFamily="50" charset="-128"/>
                </a:rPr>
                <a:t>に加え、保険金支払事由発生時において次の関係の方が</a:t>
              </a:r>
              <a:r>
                <a:rPr lang="ja-JP" altLang="en-US" sz="900" b="1" dirty="0" smtClean="0">
                  <a:latin typeface="Meiryo UI" pitchFamily="50" charset="-128"/>
                  <a:ea typeface="Meiryo UI" pitchFamily="50" charset="-128"/>
                  <a:cs typeface="Meiryo UI" pitchFamily="50" charset="-128"/>
                </a:rPr>
                <a:t>自動的に被保険者（補償の対象者）</a:t>
              </a:r>
              <a:r>
                <a:rPr lang="ja-JP" altLang="en-US" sz="800" dirty="0" smtClean="0">
                  <a:latin typeface="Meiryo UI" pitchFamily="50" charset="-128"/>
                  <a:ea typeface="Meiryo UI" pitchFamily="50" charset="-128"/>
                  <a:cs typeface="Meiryo UI" pitchFamily="50" charset="-128"/>
                </a:rPr>
                <a:t>となります。　</a:t>
              </a:r>
            </a:p>
          </p:txBody>
        </p:sp>
        <p:sp>
          <p:nvSpPr>
            <p:cNvPr id="129" name="フリーフォーム 128"/>
            <p:cNvSpPr/>
            <p:nvPr/>
          </p:nvSpPr>
          <p:spPr bwMode="gray">
            <a:xfrm>
              <a:off x="361950" y="8124825"/>
              <a:ext cx="6629400" cy="343653"/>
            </a:xfrm>
            <a:custGeom>
              <a:avLst/>
              <a:gdLst>
                <a:gd name="connsiteX0" fmla="*/ 0 w 6629400"/>
                <a:gd name="connsiteY0" fmla="*/ 1152525 h 1152525"/>
                <a:gd name="connsiteX1" fmla="*/ 0 w 6629400"/>
                <a:gd name="connsiteY1" fmla="*/ 0 h 1152525"/>
                <a:gd name="connsiteX2" fmla="*/ 6629400 w 6629400"/>
                <a:gd name="connsiteY2" fmla="*/ 0 h 1152525"/>
              </a:gdLst>
              <a:ahLst/>
              <a:cxnLst>
                <a:cxn ang="0">
                  <a:pos x="connsiteX0" y="connsiteY0"/>
                </a:cxn>
                <a:cxn ang="0">
                  <a:pos x="connsiteX1" y="connsiteY1"/>
                </a:cxn>
                <a:cxn ang="0">
                  <a:pos x="connsiteX2" y="connsiteY2"/>
                </a:cxn>
              </a:cxnLst>
              <a:rect l="l" t="t" r="r" b="b"/>
              <a:pathLst>
                <a:path w="6629400" h="1152525">
                  <a:moveTo>
                    <a:pt x="0" y="1152525"/>
                  </a:moveTo>
                  <a:lnTo>
                    <a:pt x="0" y="0"/>
                  </a:lnTo>
                  <a:lnTo>
                    <a:pt x="6629400" y="0"/>
                  </a:lnTo>
                </a:path>
              </a:pathLst>
            </a:custGeom>
            <a:noFill/>
            <a:ln w="19050" cap="rnd">
              <a:solidFill>
                <a:schemeClr val="bg1">
                  <a:lumMod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p:cNvSpPr txBox="1"/>
            <p:nvPr/>
          </p:nvSpPr>
          <p:spPr bwMode="gray">
            <a:xfrm>
              <a:off x="427192" y="8045695"/>
              <a:ext cx="988966" cy="155671"/>
            </a:xfrm>
            <a:prstGeom prst="rect">
              <a:avLst/>
            </a:prstGeom>
            <a:solidFill>
              <a:schemeClr val="bg1"/>
            </a:solidFill>
          </p:spPr>
          <p:txBody>
            <a:bodyPr wrap="none" lIns="72000" tIns="0" rIns="72000" bIns="0" rtlCol="0">
              <a:spAutoFit/>
            </a:bodyPr>
            <a:lstStyle/>
            <a:p>
              <a:pPr marL="0" lvl="1">
                <a:lnSpc>
                  <a:spcPct val="105000"/>
                </a:lnSpc>
                <a:spcBef>
                  <a:spcPct val="15000"/>
                </a:spcBef>
                <a:defRPr/>
              </a:pPr>
              <a:r>
                <a:rPr lang="ja-JP" altLang="en-US" sz="1100" b="1" dirty="0">
                  <a:solidFill>
                    <a:schemeClr val="tx1">
                      <a:lumMod val="65000"/>
                      <a:lumOff val="35000"/>
                    </a:schemeClr>
                  </a:solidFill>
                  <a:latin typeface="Meiryo UI" pitchFamily="50" charset="-128"/>
                  <a:ea typeface="Meiryo UI" pitchFamily="50" charset="-128"/>
                  <a:cs typeface="Meiryo UI" pitchFamily="50" charset="-128"/>
                </a:rPr>
                <a:t>日常生活</a:t>
              </a:r>
              <a:r>
                <a:rPr lang="ja-JP" altLang="en-US" sz="1100" b="1" dirty="0" smtClean="0">
                  <a:solidFill>
                    <a:schemeClr val="tx1">
                      <a:lumMod val="65000"/>
                      <a:lumOff val="35000"/>
                    </a:schemeClr>
                  </a:solidFill>
                  <a:latin typeface="Meiryo UI" pitchFamily="50" charset="-128"/>
                  <a:ea typeface="Meiryo UI" pitchFamily="50" charset="-128"/>
                  <a:cs typeface="Meiryo UI" pitchFamily="50" charset="-128"/>
                </a:rPr>
                <a:t>賠償</a:t>
              </a:r>
              <a:endParaRPr lang="en-US" altLang="ja-JP" sz="1500" dirty="0">
                <a:solidFill>
                  <a:schemeClr val="tx1">
                    <a:lumMod val="65000"/>
                    <a:lumOff val="35000"/>
                  </a:schemeClr>
                </a:solidFill>
                <a:latin typeface="Meiryo UI" pitchFamily="50" charset="-128"/>
                <a:ea typeface="Meiryo UI" pitchFamily="50" charset="-128"/>
                <a:cs typeface="Meiryo UI" pitchFamily="50" charset="-128"/>
              </a:endParaRPr>
            </a:p>
          </p:txBody>
        </p:sp>
      </p:grpSp>
      <p:grpSp>
        <p:nvGrpSpPr>
          <p:cNvPr id="110" name="グループ化 109"/>
          <p:cNvGrpSpPr/>
          <p:nvPr/>
        </p:nvGrpSpPr>
        <p:grpSpPr bwMode="gray">
          <a:xfrm>
            <a:off x="5093824" y="5549455"/>
            <a:ext cx="1656620" cy="351228"/>
            <a:chOff x="4257191" y="1510398"/>
            <a:chExt cx="1656620" cy="351228"/>
          </a:xfrm>
        </p:grpSpPr>
        <p:sp>
          <p:nvSpPr>
            <p:cNvPr id="114" name="角丸四角形 113"/>
            <p:cNvSpPr/>
            <p:nvPr/>
          </p:nvSpPr>
          <p:spPr bwMode="gray">
            <a:xfrm>
              <a:off x="5116386" y="1510398"/>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角丸四角形 125"/>
            <p:cNvSpPr/>
            <p:nvPr/>
          </p:nvSpPr>
          <p:spPr bwMode="gray">
            <a:xfrm>
              <a:off x="4257191" y="1510398"/>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楕円 129"/>
            <p:cNvSpPr/>
            <p:nvPr/>
          </p:nvSpPr>
          <p:spPr bwMode="gray">
            <a:xfrm>
              <a:off x="4511533" y="1551168"/>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p:cNvSpPr txBox="1"/>
            <p:nvPr/>
          </p:nvSpPr>
          <p:spPr bwMode="gray">
            <a:xfrm>
              <a:off x="4277285" y="1523072"/>
              <a:ext cx="697627" cy="338554"/>
            </a:xfrm>
            <a:prstGeom prst="rect">
              <a:avLst/>
            </a:prstGeom>
            <a:noFill/>
          </p:spPr>
          <p:txBody>
            <a:bodyPr wrap="none" rtlCol="0">
              <a:spAutoFit/>
              <a:scene3d>
                <a:camera prst="orthographicFront"/>
                <a:lightRig rig="threePt" dir="t"/>
              </a:scene3d>
              <a:sp3d>
                <a:contourClr>
                  <a:schemeClr val="bg1"/>
                </a:contourClr>
              </a:sp3d>
            </a:bodyPr>
            <a:lstStyle/>
            <a:p>
              <a:pPr algn="ctr"/>
              <a:r>
                <a:rPr kumimoji="1" lang="ja-JP" altLang="en-US" sz="800" b="1" dirty="0" smtClean="0"/>
                <a:t>ケガ補償</a:t>
              </a:r>
              <a:endParaRPr kumimoji="1" lang="en-US" altLang="ja-JP" sz="800" b="1" dirty="0" smtClean="0"/>
            </a:p>
            <a:p>
              <a:pPr algn="ctr"/>
              <a:r>
                <a:rPr kumimoji="1" lang="ja-JP" altLang="en-US" sz="800" b="1" dirty="0" smtClean="0"/>
                <a:t>＜</a:t>
              </a:r>
              <a:r>
                <a:rPr kumimoji="1" lang="ja-JP" altLang="en-US" sz="800" b="1" dirty="0"/>
                <a:t>本</a:t>
              </a:r>
              <a:r>
                <a:rPr kumimoji="1" lang="ja-JP" altLang="en-US" sz="800" b="1" dirty="0" smtClean="0"/>
                <a:t>人型＞</a:t>
              </a:r>
              <a:endParaRPr kumimoji="1" lang="ja-JP" altLang="en-US" sz="800" b="1" dirty="0"/>
            </a:p>
          </p:txBody>
        </p:sp>
        <p:sp>
          <p:nvSpPr>
            <p:cNvPr id="133" name="楕円 132"/>
            <p:cNvSpPr/>
            <p:nvPr/>
          </p:nvSpPr>
          <p:spPr bwMode="gray">
            <a:xfrm>
              <a:off x="5370662" y="1551168"/>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p:cNvSpPr txBox="1"/>
            <p:nvPr/>
          </p:nvSpPr>
          <p:spPr bwMode="gray">
            <a:xfrm>
              <a:off x="5079928" y="1522897"/>
              <a:ext cx="833883" cy="338554"/>
            </a:xfrm>
            <a:prstGeom prst="rect">
              <a:avLst/>
            </a:prstGeom>
            <a:noFill/>
          </p:spPr>
          <p:txBody>
            <a:bodyPr wrap="none" rtlCol="0">
              <a:spAutoFit/>
            </a:bodyPr>
            <a:lstStyle/>
            <a:p>
              <a:pPr algn="ctr"/>
              <a:r>
                <a:rPr kumimoji="1" lang="ja-JP" altLang="en-US" sz="800" b="1" dirty="0" smtClean="0"/>
                <a:t>病気とケガ補償</a:t>
              </a:r>
              <a:endParaRPr kumimoji="1" lang="en-US" altLang="ja-JP" sz="800" b="1" dirty="0" smtClean="0"/>
            </a:p>
            <a:p>
              <a:pPr algn="ctr"/>
              <a:r>
                <a:rPr kumimoji="1" lang="ja-JP" altLang="en-US" sz="800" b="1" dirty="0" smtClean="0"/>
                <a:t>＜本人型＞</a:t>
              </a:r>
              <a:endParaRPr kumimoji="1" lang="ja-JP" altLang="en-US" sz="800" b="1" dirty="0"/>
            </a:p>
          </p:txBody>
        </p:sp>
      </p:grpSp>
      <p:sp>
        <p:nvSpPr>
          <p:cNvPr id="140" name="テキスト ボックス 139"/>
          <p:cNvSpPr txBox="1"/>
          <p:nvPr/>
        </p:nvSpPr>
        <p:spPr bwMode="gray">
          <a:xfrm>
            <a:off x="5530841" y="5342992"/>
            <a:ext cx="782587" cy="253916"/>
          </a:xfrm>
          <a:prstGeom prst="rect">
            <a:avLst/>
          </a:prstGeom>
          <a:noFill/>
        </p:spPr>
        <p:txBody>
          <a:bodyPr wrap="none" rtlCol="0">
            <a:spAutoFit/>
          </a:bodyPr>
          <a:lstStyle/>
          <a:p>
            <a:r>
              <a:rPr kumimoji="1" lang="ja-JP" altLang="en-US" sz="1050" b="1" dirty="0" smtClean="0">
                <a:solidFill>
                  <a:schemeClr val="bg1"/>
                </a:solidFill>
              </a:rPr>
              <a:t>基本コース</a:t>
            </a:r>
            <a:endParaRPr kumimoji="1" lang="ja-JP" altLang="en-US" sz="1050" b="1" dirty="0">
              <a:solidFill>
                <a:schemeClr val="bg1"/>
              </a:solidFill>
            </a:endParaRPr>
          </a:p>
        </p:txBody>
      </p:sp>
      <p:grpSp>
        <p:nvGrpSpPr>
          <p:cNvPr id="141" name="グループ化 140"/>
          <p:cNvGrpSpPr/>
          <p:nvPr/>
        </p:nvGrpSpPr>
        <p:grpSpPr bwMode="gray">
          <a:xfrm>
            <a:off x="5005503" y="5471617"/>
            <a:ext cx="1833262" cy="274320"/>
            <a:chOff x="4197894" y="1432560"/>
            <a:chExt cx="2610280" cy="274320"/>
          </a:xfrm>
        </p:grpSpPr>
        <p:sp>
          <p:nvSpPr>
            <p:cNvPr id="142" name="フリーフォーム 141"/>
            <p:cNvSpPr/>
            <p:nvPr/>
          </p:nvSpPr>
          <p:spPr bwMode="gray">
            <a:xfrm>
              <a:off x="419789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bwMode="gray">
            <a:xfrm flipH="1">
              <a:off x="596235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p:cNvGrpSpPr/>
          <p:nvPr/>
        </p:nvGrpSpPr>
        <p:grpSpPr bwMode="gray">
          <a:xfrm>
            <a:off x="5093824" y="8114441"/>
            <a:ext cx="1656620" cy="351228"/>
            <a:chOff x="4257191" y="1510398"/>
            <a:chExt cx="1656620" cy="351228"/>
          </a:xfrm>
        </p:grpSpPr>
        <p:sp>
          <p:nvSpPr>
            <p:cNvPr id="145" name="角丸四角形 144"/>
            <p:cNvSpPr/>
            <p:nvPr/>
          </p:nvSpPr>
          <p:spPr bwMode="gray">
            <a:xfrm>
              <a:off x="5116386" y="1510398"/>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角丸四角形 174"/>
            <p:cNvSpPr/>
            <p:nvPr/>
          </p:nvSpPr>
          <p:spPr bwMode="gray">
            <a:xfrm>
              <a:off x="4257191" y="1510398"/>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6" name="楕円 175"/>
            <p:cNvSpPr/>
            <p:nvPr/>
          </p:nvSpPr>
          <p:spPr bwMode="gray">
            <a:xfrm>
              <a:off x="4511533" y="1551168"/>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テキスト ボックス 176"/>
            <p:cNvSpPr txBox="1"/>
            <p:nvPr/>
          </p:nvSpPr>
          <p:spPr bwMode="gray">
            <a:xfrm>
              <a:off x="4277285" y="1523072"/>
              <a:ext cx="697627" cy="338554"/>
            </a:xfrm>
            <a:prstGeom prst="rect">
              <a:avLst/>
            </a:prstGeom>
            <a:noFill/>
          </p:spPr>
          <p:txBody>
            <a:bodyPr wrap="none" rtlCol="0">
              <a:spAutoFit/>
              <a:scene3d>
                <a:camera prst="orthographicFront"/>
                <a:lightRig rig="threePt" dir="t"/>
              </a:scene3d>
              <a:sp3d>
                <a:contourClr>
                  <a:schemeClr val="bg1"/>
                </a:contourClr>
              </a:sp3d>
            </a:bodyPr>
            <a:lstStyle/>
            <a:p>
              <a:pPr algn="ctr"/>
              <a:r>
                <a:rPr kumimoji="1" lang="ja-JP" altLang="en-US" sz="800" b="1" dirty="0" smtClean="0"/>
                <a:t>ケガ補償</a:t>
              </a:r>
              <a:endParaRPr kumimoji="1" lang="en-US" altLang="ja-JP" sz="800" b="1" dirty="0" smtClean="0"/>
            </a:p>
            <a:p>
              <a:pPr algn="ctr"/>
              <a:r>
                <a:rPr kumimoji="1" lang="ja-JP" altLang="en-US" sz="800" b="1" dirty="0" smtClean="0"/>
                <a:t>＜</a:t>
              </a:r>
              <a:r>
                <a:rPr kumimoji="1" lang="ja-JP" altLang="en-US" sz="800" b="1" dirty="0"/>
                <a:t>本</a:t>
              </a:r>
              <a:r>
                <a:rPr kumimoji="1" lang="ja-JP" altLang="en-US" sz="800" b="1" dirty="0" smtClean="0"/>
                <a:t>人型＞</a:t>
              </a:r>
              <a:endParaRPr kumimoji="1" lang="ja-JP" altLang="en-US" sz="800" b="1" dirty="0"/>
            </a:p>
          </p:txBody>
        </p:sp>
        <p:sp>
          <p:nvSpPr>
            <p:cNvPr id="178" name="楕円 177"/>
            <p:cNvSpPr/>
            <p:nvPr/>
          </p:nvSpPr>
          <p:spPr bwMode="gray">
            <a:xfrm>
              <a:off x="5370662" y="1551168"/>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テキスト ボックス 178"/>
            <p:cNvSpPr txBox="1"/>
            <p:nvPr/>
          </p:nvSpPr>
          <p:spPr bwMode="gray">
            <a:xfrm>
              <a:off x="5079928" y="1522897"/>
              <a:ext cx="833883" cy="338554"/>
            </a:xfrm>
            <a:prstGeom prst="rect">
              <a:avLst/>
            </a:prstGeom>
            <a:noFill/>
          </p:spPr>
          <p:txBody>
            <a:bodyPr wrap="none" rtlCol="0">
              <a:spAutoFit/>
            </a:bodyPr>
            <a:lstStyle/>
            <a:p>
              <a:pPr algn="ctr"/>
              <a:r>
                <a:rPr kumimoji="1" lang="ja-JP" altLang="en-US" sz="800" b="1" dirty="0" smtClean="0"/>
                <a:t>病気とケガ補償</a:t>
              </a:r>
              <a:endParaRPr kumimoji="1" lang="en-US" altLang="ja-JP" sz="800" b="1" dirty="0" smtClean="0"/>
            </a:p>
            <a:p>
              <a:pPr algn="ctr"/>
              <a:r>
                <a:rPr kumimoji="1" lang="ja-JP" altLang="en-US" sz="800" b="1" dirty="0" smtClean="0"/>
                <a:t>＜本人型＞</a:t>
              </a:r>
              <a:endParaRPr kumimoji="1" lang="ja-JP" altLang="en-US" sz="800" b="1" dirty="0"/>
            </a:p>
          </p:txBody>
        </p:sp>
      </p:grpSp>
      <p:sp>
        <p:nvSpPr>
          <p:cNvPr id="180" name="テキスト ボックス 179"/>
          <p:cNvSpPr txBox="1"/>
          <p:nvPr/>
        </p:nvSpPr>
        <p:spPr bwMode="gray">
          <a:xfrm>
            <a:off x="5530841" y="7907978"/>
            <a:ext cx="782587" cy="253916"/>
          </a:xfrm>
          <a:prstGeom prst="rect">
            <a:avLst/>
          </a:prstGeom>
          <a:noFill/>
        </p:spPr>
        <p:txBody>
          <a:bodyPr wrap="none" rtlCol="0">
            <a:spAutoFit/>
          </a:bodyPr>
          <a:lstStyle/>
          <a:p>
            <a:r>
              <a:rPr kumimoji="1" lang="ja-JP" altLang="en-US" sz="1050" b="1" dirty="0" smtClean="0">
                <a:solidFill>
                  <a:schemeClr val="bg1"/>
                </a:solidFill>
              </a:rPr>
              <a:t>基本コース</a:t>
            </a:r>
            <a:endParaRPr kumimoji="1" lang="ja-JP" altLang="en-US" sz="1050" b="1" dirty="0">
              <a:solidFill>
                <a:schemeClr val="bg1"/>
              </a:solidFill>
            </a:endParaRPr>
          </a:p>
        </p:txBody>
      </p:sp>
      <p:grpSp>
        <p:nvGrpSpPr>
          <p:cNvPr id="181" name="グループ化 180"/>
          <p:cNvGrpSpPr/>
          <p:nvPr/>
        </p:nvGrpSpPr>
        <p:grpSpPr bwMode="gray">
          <a:xfrm>
            <a:off x="5005503" y="8036603"/>
            <a:ext cx="1833262" cy="274320"/>
            <a:chOff x="4197894" y="1432560"/>
            <a:chExt cx="2610280" cy="274320"/>
          </a:xfrm>
        </p:grpSpPr>
        <p:sp>
          <p:nvSpPr>
            <p:cNvPr id="182" name="フリーフォーム 181"/>
            <p:cNvSpPr/>
            <p:nvPr/>
          </p:nvSpPr>
          <p:spPr bwMode="gray">
            <a:xfrm>
              <a:off x="419789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フリーフォーム 182"/>
            <p:cNvSpPr/>
            <p:nvPr/>
          </p:nvSpPr>
          <p:spPr bwMode="gray">
            <a:xfrm flipH="1">
              <a:off x="5962354" y="1432560"/>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bwMode="gray">
          <a:xfrm flipH="1">
            <a:off x="1764000" y="1188000"/>
            <a:ext cx="220605" cy="223013"/>
            <a:chOff x="1755981" y="1197580"/>
            <a:chExt cx="220605" cy="223013"/>
          </a:xfrm>
        </p:grpSpPr>
        <p:sp>
          <p:nvSpPr>
            <p:cNvPr id="20" name="角丸四角形 19"/>
            <p:cNvSpPr/>
            <p:nvPr/>
          </p:nvSpPr>
          <p:spPr bwMode="gray">
            <a:xfrm>
              <a:off x="1755981" y="1197580"/>
              <a:ext cx="220605" cy="223013"/>
            </a:xfrm>
            <a:prstGeom prst="roundRect">
              <a:avLst>
                <a:gd name="adj" fmla="val 10191"/>
              </a:avLst>
            </a:prstGeom>
            <a:solidFill>
              <a:srgbClr val="FF5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8" name="グループ化 187">
              <a:extLst>
                <a:ext uri="{FF2B5EF4-FFF2-40B4-BE49-F238E27FC236}">
                  <a16:creationId xmlns:a16="http://schemas.microsoft.com/office/drawing/2014/main" id="{42308F29-B9FE-4B32-AB8E-04FB0E96708A}"/>
                </a:ext>
              </a:extLst>
            </p:cNvPr>
            <p:cNvGrpSpPr/>
            <p:nvPr/>
          </p:nvGrpSpPr>
          <p:grpSpPr bwMode="gray">
            <a:xfrm flipH="1">
              <a:off x="1785589" y="1233871"/>
              <a:ext cx="161388" cy="150429"/>
              <a:chOff x="2711450" y="4241800"/>
              <a:chExt cx="1449388" cy="1350963"/>
            </a:xfrm>
            <a:solidFill>
              <a:schemeClr val="bg1"/>
            </a:solidFill>
          </p:grpSpPr>
          <p:sp>
            <p:nvSpPr>
              <p:cNvPr id="190" name="Freeform 35">
                <a:extLst>
                  <a:ext uri="{FF2B5EF4-FFF2-40B4-BE49-F238E27FC236}">
                    <a16:creationId xmlns:a16="http://schemas.microsoft.com/office/drawing/2014/main" id="{BB02B666-3D17-4B2A-9A06-0B237C3D7E91}"/>
                  </a:ext>
                </a:extLst>
              </p:cNvPr>
              <p:cNvSpPr>
                <a:spLocks/>
              </p:cNvSpPr>
              <p:nvPr/>
            </p:nvSpPr>
            <p:spPr bwMode="gray">
              <a:xfrm>
                <a:off x="2711450" y="5437188"/>
                <a:ext cx="677863" cy="155575"/>
              </a:xfrm>
              <a:custGeom>
                <a:avLst/>
                <a:gdLst>
                  <a:gd name="T0" fmla="*/ 159 w 179"/>
                  <a:gd name="T1" fmla="*/ 0 h 41"/>
                  <a:gd name="T2" fmla="*/ 19 w 179"/>
                  <a:gd name="T3" fmla="*/ 0 h 41"/>
                  <a:gd name="T4" fmla="*/ 0 w 179"/>
                  <a:gd name="T5" fmla="*/ 19 h 41"/>
                  <a:gd name="T6" fmla="*/ 0 w 179"/>
                  <a:gd name="T7" fmla="*/ 41 h 41"/>
                  <a:gd name="T8" fmla="*/ 179 w 179"/>
                  <a:gd name="T9" fmla="*/ 41 h 41"/>
                  <a:gd name="T10" fmla="*/ 179 w 179"/>
                  <a:gd name="T11" fmla="*/ 19 h 41"/>
                  <a:gd name="T12" fmla="*/ 159 w 179"/>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79" h="41">
                    <a:moveTo>
                      <a:pt x="159" y="0"/>
                    </a:moveTo>
                    <a:cubicBezTo>
                      <a:pt x="19" y="0"/>
                      <a:pt x="19" y="0"/>
                      <a:pt x="19" y="0"/>
                    </a:cubicBezTo>
                    <a:cubicBezTo>
                      <a:pt x="8" y="0"/>
                      <a:pt x="0" y="9"/>
                      <a:pt x="0" y="19"/>
                    </a:cubicBezTo>
                    <a:cubicBezTo>
                      <a:pt x="0" y="41"/>
                      <a:pt x="0" y="41"/>
                      <a:pt x="0" y="41"/>
                    </a:cubicBezTo>
                    <a:cubicBezTo>
                      <a:pt x="179" y="41"/>
                      <a:pt x="179" y="41"/>
                      <a:pt x="179" y="41"/>
                    </a:cubicBezTo>
                    <a:cubicBezTo>
                      <a:pt x="179" y="19"/>
                      <a:pt x="179" y="19"/>
                      <a:pt x="179" y="19"/>
                    </a:cubicBezTo>
                    <a:cubicBezTo>
                      <a:pt x="179" y="9"/>
                      <a:pt x="170" y="0"/>
                      <a:pt x="1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36">
                <a:extLst>
                  <a:ext uri="{FF2B5EF4-FFF2-40B4-BE49-F238E27FC236}">
                    <a16:creationId xmlns:a16="http://schemas.microsoft.com/office/drawing/2014/main" id="{86F2C501-BC3D-4415-B6A3-94FA6468E1EB}"/>
                  </a:ext>
                </a:extLst>
              </p:cNvPr>
              <p:cNvSpPr>
                <a:spLocks/>
              </p:cNvSpPr>
              <p:nvPr/>
            </p:nvSpPr>
            <p:spPr bwMode="gray">
              <a:xfrm>
                <a:off x="2814638" y="5275263"/>
                <a:ext cx="468313" cy="120650"/>
              </a:xfrm>
              <a:custGeom>
                <a:avLst/>
                <a:gdLst>
                  <a:gd name="T0" fmla="*/ 124 w 124"/>
                  <a:gd name="T1" fmla="*/ 20 h 32"/>
                  <a:gd name="T2" fmla="*/ 105 w 124"/>
                  <a:gd name="T3" fmla="*/ 0 h 32"/>
                  <a:gd name="T4" fmla="*/ 20 w 124"/>
                  <a:gd name="T5" fmla="*/ 0 h 32"/>
                  <a:gd name="T6" fmla="*/ 0 w 124"/>
                  <a:gd name="T7" fmla="*/ 20 h 32"/>
                  <a:gd name="T8" fmla="*/ 0 w 124"/>
                  <a:gd name="T9" fmla="*/ 32 h 32"/>
                  <a:gd name="T10" fmla="*/ 124 w 124"/>
                  <a:gd name="T11" fmla="*/ 32 h 32"/>
                  <a:gd name="T12" fmla="*/ 124 w 124"/>
                  <a:gd name="T13" fmla="*/ 20 h 32"/>
                </a:gdLst>
                <a:ahLst/>
                <a:cxnLst>
                  <a:cxn ang="0">
                    <a:pos x="T0" y="T1"/>
                  </a:cxn>
                  <a:cxn ang="0">
                    <a:pos x="T2" y="T3"/>
                  </a:cxn>
                  <a:cxn ang="0">
                    <a:pos x="T4" y="T5"/>
                  </a:cxn>
                  <a:cxn ang="0">
                    <a:pos x="T6" y="T7"/>
                  </a:cxn>
                  <a:cxn ang="0">
                    <a:pos x="T8" y="T9"/>
                  </a:cxn>
                  <a:cxn ang="0">
                    <a:pos x="T10" y="T11"/>
                  </a:cxn>
                  <a:cxn ang="0">
                    <a:pos x="T12" y="T13"/>
                  </a:cxn>
                </a:cxnLst>
                <a:rect l="0" t="0" r="r" b="b"/>
                <a:pathLst>
                  <a:path w="124" h="32">
                    <a:moveTo>
                      <a:pt x="124" y="20"/>
                    </a:moveTo>
                    <a:cubicBezTo>
                      <a:pt x="124" y="9"/>
                      <a:pt x="116" y="0"/>
                      <a:pt x="105" y="0"/>
                    </a:cubicBezTo>
                    <a:cubicBezTo>
                      <a:pt x="20" y="0"/>
                      <a:pt x="20" y="0"/>
                      <a:pt x="20" y="0"/>
                    </a:cubicBezTo>
                    <a:cubicBezTo>
                      <a:pt x="9" y="0"/>
                      <a:pt x="0" y="9"/>
                      <a:pt x="0" y="20"/>
                    </a:cubicBezTo>
                    <a:cubicBezTo>
                      <a:pt x="0" y="32"/>
                      <a:pt x="0" y="32"/>
                      <a:pt x="0" y="32"/>
                    </a:cubicBezTo>
                    <a:cubicBezTo>
                      <a:pt x="124" y="32"/>
                      <a:pt x="124" y="32"/>
                      <a:pt x="124" y="32"/>
                    </a:cubicBezTo>
                    <a:lnTo>
                      <a:pt x="12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37">
                <a:extLst>
                  <a:ext uri="{FF2B5EF4-FFF2-40B4-BE49-F238E27FC236}">
                    <a16:creationId xmlns:a16="http://schemas.microsoft.com/office/drawing/2014/main" id="{981565B3-8FDB-4464-975A-54B14779B171}"/>
                  </a:ext>
                </a:extLst>
              </p:cNvPr>
              <p:cNvSpPr>
                <a:spLocks/>
              </p:cNvSpPr>
              <p:nvPr/>
            </p:nvSpPr>
            <p:spPr bwMode="gray">
              <a:xfrm>
                <a:off x="2894013" y="4802188"/>
                <a:ext cx="473075" cy="434975"/>
              </a:xfrm>
              <a:custGeom>
                <a:avLst/>
                <a:gdLst>
                  <a:gd name="T0" fmla="*/ 48 w 125"/>
                  <a:gd name="T1" fmla="*/ 74 h 115"/>
                  <a:gd name="T2" fmla="*/ 114 w 125"/>
                  <a:gd name="T3" fmla="*/ 105 h 115"/>
                  <a:gd name="T4" fmla="*/ 122 w 125"/>
                  <a:gd name="T5" fmla="*/ 73 h 115"/>
                  <a:gd name="T6" fmla="*/ 39 w 125"/>
                  <a:gd name="T7" fmla="*/ 0 h 115"/>
                  <a:gd name="T8" fmla="*/ 8 w 125"/>
                  <a:gd name="T9" fmla="*/ 13 h 115"/>
                  <a:gd name="T10" fmla="*/ 48 w 125"/>
                  <a:gd name="T11" fmla="*/ 74 h 115"/>
                </a:gdLst>
                <a:ahLst/>
                <a:cxnLst>
                  <a:cxn ang="0">
                    <a:pos x="T0" y="T1"/>
                  </a:cxn>
                  <a:cxn ang="0">
                    <a:pos x="T2" y="T3"/>
                  </a:cxn>
                  <a:cxn ang="0">
                    <a:pos x="T4" y="T5"/>
                  </a:cxn>
                  <a:cxn ang="0">
                    <a:pos x="T6" y="T7"/>
                  </a:cxn>
                  <a:cxn ang="0">
                    <a:pos x="T8" y="T9"/>
                  </a:cxn>
                  <a:cxn ang="0">
                    <a:pos x="T10" y="T11"/>
                  </a:cxn>
                </a:cxnLst>
                <a:rect l="0" t="0" r="r" b="b"/>
                <a:pathLst>
                  <a:path w="125" h="115">
                    <a:moveTo>
                      <a:pt x="48" y="74"/>
                    </a:moveTo>
                    <a:cubicBezTo>
                      <a:pt x="86" y="107"/>
                      <a:pt x="103" y="115"/>
                      <a:pt x="114" y="105"/>
                    </a:cubicBezTo>
                    <a:cubicBezTo>
                      <a:pt x="125" y="95"/>
                      <a:pt x="110" y="87"/>
                      <a:pt x="122" y="73"/>
                    </a:cubicBezTo>
                    <a:cubicBezTo>
                      <a:pt x="39" y="0"/>
                      <a:pt x="39" y="0"/>
                      <a:pt x="39" y="0"/>
                    </a:cubicBezTo>
                    <a:cubicBezTo>
                      <a:pt x="27" y="14"/>
                      <a:pt x="16" y="0"/>
                      <a:pt x="8" y="13"/>
                    </a:cubicBezTo>
                    <a:cubicBezTo>
                      <a:pt x="0" y="25"/>
                      <a:pt x="9" y="41"/>
                      <a:pt x="4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38">
                <a:extLst>
                  <a:ext uri="{FF2B5EF4-FFF2-40B4-BE49-F238E27FC236}">
                    <a16:creationId xmlns:a16="http://schemas.microsoft.com/office/drawing/2014/main" id="{A0354680-D3AF-4207-821E-D34F2C8E2934}"/>
                  </a:ext>
                </a:extLst>
              </p:cNvPr>
              <p:cNvSpPr>
                <a:spLocks/>
              </p:cNvSpPr>
              <p:nvPr/>
            </p:nvSpPr>
            <p:spPr bwMode="gray">
              <a:xfrm>
                <a:off x="3378200" y="4241800"/>
                <a:ext cx="476250" cy="434975"/>
              </a:xfrm>
              <a:custGeom>
                <a:avLst/>
                <a:gdLst>
                  <a:gd name="T0" fmla="*/ 87 w 126"/>
                  <a:gd name="T1" fmla="*/ 114 h 115"/>
                  <a:gd name="T2" fmla="*/ 118 w 126"/>
                  <a:gd name="T3" fmla="*/ 102 h 115"/>
                  <a:gd name="T4" fmla="*/ 78 w 126"/>
                  <a:gd name="T5" fmla="*/ 41 h 115"/>
                  <a:gd name="T6" fmla="*/ 12 w 126"/>
                  <a:gd name="T7" fmla="*/ 10 h 115"/>
                  <a:gd name="T8" fmla="*/ 4 w 126"/>
                  <a:gd name="T9" fmla="*/ 42 h 115"/>
                  <a:gd name="T10" fmla="*/ 87 w 126"/>
                  <a:gd name="T11" fmla="*/ 114 h 115"/>
                </a:gdLst>
                <a:ahLst/>
                <a:cxnLst>
                  <a:cxn ang="0">
                    <a:pos x="T0" y="T1"/>
                  </a:cxn>
                  <a:cxn ang="0">
                    <a:pos x="T2" y="T3"/>
                  </a:cxn>
                  <a:cxn ang="0">
                    <a:pos x="T4" y="T5"/>
                  </a:cxn>
                  <a:cxn ang="0">
                    <a:pos x="T6" y="T7"/>
                  </a:cxn>
                  <a:cxn ang="0">
                    <a:pos x="T8" y="T9"/>
                  </a:cxn>
                  <a:cxn ang="0">
                    <a:pos x="T10" y="T11"/>
                  </a:cxn>
                </a:cxnLst>
                <a:rect l="0" t="0" r="r" b="b"/>
                <a:pathLst>
                  <a:path w="126" h="115">
                    <a:moveTo>
                      <a:pt x="87" y="114"/>
                    </a:moveTo>
                    <a:cubicBezTo>
                      <a:pt x="99" y="100"/>
                      <a:pt x="109" y="115"/>
                      <a:pt x="118" y="102"/>
                    </a:cubicBezTo>
                    <a:cubicBezTo>
                      <a:pt x="126" y="89"/>
                      <a:pt x="116" y="74"/>
                      <a:pt x="78" y="41"/>
                    </a:cubicBezTo>
                    <a:cubicBezTo>
                      <a:pt x="40" y="7"/>
                      <a:pt x="23" y="0"/>
                      <a:pt x="12" y="10"/>
                    </a:cubicBezTo>
                    <a:cubicBezTo>
                      <a:pt x="0" y="20"/>
                      <a:pt x="16" y="28"/>
                      <a:pt x="4" y="42"/>
                    </a:cubicBezTo>
                    <a:lnTo>
                      <a:pt x="87"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39">
                <a:extLst>
                  <a:ext uri="{FF2B5EF4-FFF2-40B4-BE49-F238E27FC236}">
                    <a16:creationId xmlns:a16="http://schemas.microsoft.com/office/drawing/2014/main" id="{17204F27-C1B5-4ED4-A246-06D9190A2424}"/>
                  </a:ext>
                </a:extLst>
              </p:cNvPr>
              <p:cNvSpPr>
                <a:spLocks/>
              </p:cNvSpPr>
              <p:nvPr/>
            </p:nvSpPr>
            <p:spPr bwMode="gray">
              <a:xfrm>
                <a:off x="3071813" y="4433888"/>
                <a:ext cx="604838" cy="609600"/>
              </a:xfrm>
              <a:custGeom>
                <a:avLst/>
                <a:gdLst>
                  <a:gd name="T0" fmla="*/ 381 w 381"/>
                  <a:gd name="T1" fmla="*/ 172 h 384"/>
                  <a:gd name="T2" fmla="*/ 183 w 381"/>
                  <a:gd name="T3" fmla="*/ 0 h 384"/>
                  <a:gd name="T4" fmla="*/ 0 w 381"/>
                  <a:gd name="T5" fmla="*/ 210 h 384"/>
                  <a:gd name="T6" fmla="*/ 198 w 381"/>
                  <a:gd name="T7" fmla="*/ 384 h 384"/>
                  <a:gd name="T8" fmla="*/ 381 w 381"/>
                  <a:gd name="T9" fmla="*/ 172 h 384"/>
                </a:gdLst>
                <a:ahLst/>
                <a:cxnLst>
                  <a:cxn ang="0">
                    <a:pos x="T0" y="T1"/>
                  </a:cxn>
                  <a:cxn ang="0">
                    <a:pos x="T2" y="T3"/>
                  </a:cxn>
                  <a:cxn ang="0">
                    <a:pos x="T4" y="T5"/>
                  </a:cxn>
                  <a:cxn ang="0">
                    <a:pos x="T6" y="T7"/>
                  </a:cxn>
                  <a:cxn ang="0">
                    <a:pos x="T8" y="T9"/>
                  </a:cxn>
                </a:cxnLst>
                <a:rect l="0" t="0" r="r" b="b"/>
                <a:pathLst>
                  <a:path w="381" h="384">
                    <a:moveTo>
                      <a:pt x="381" y="172"/>
                    </a:moveTo>
                    <a:lnTo>
                      <a:pt x="183" y="0"/>
                    </a:lnTo>
                    <a:lnTo>
                      <a:pt x="0" y="210"/>
                    </a:lnTo>
                    <a:lnTo>
                      <a:pt x="198" y="384"/>
                    </a:lnTo>
                    <a:lnTo>
                      <a:pt x="381"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0">
                <a:extLst>
                  <a:ext uri="{FF2B5EF4-FFF2-40B4-BE49-F238E27FC236}">
                    <a16:creationId xmlns:a16="http://schemas.microsoft.com/office/drawing/2014/main" id="{BAD2CD36-2D43-4800-8A10-99A36216D210}"/>
                  </a:ext>
                </a:extLst>
              </p:cNvPr>
              <p:cNvSpPr>
                <a:spLocks/>
              </p:cNvSpPr>
              <p:nvPr/>
            </p:nvSpPr>
            <p:spPr bwMode="gray">
              <a:xfrm>
                <a:off x="3517900" y="4851400"/>
                <a:ext cx="642938" cy="588963"/>
              </a:xfrm>
              <a:custGeom>
                <a:avLst/>
                <a:gdLst>
                  <a:gd name="T0" fmla="*/ 157 w 170"/>
                  <a:gd name="T1" fmla="*/ 102 h 156"/>
                  <a:gd name="T2" fmla="*/ 130 w 170"/>
                  <a:gd name="T3" fmla="*/ 96 h 156"/>
                  <a:gd name="T4" fmla="*/ 98 w 170"/>
                  <a:gd name="T5" fmla="*/ 59 h 156"/>
                  <a:gd name="T6" fmla="*/ 24 w 170"/>
                  <a:gd name="T7" fmla="*/ 0 h 156"/>
                  <a:gd name="T8" fmla="*/ 0 w 170"/>
                  <a:gd name="T9" fmla="*/ 28 h 156"/>
                  <a:gd name="T10" fmla="*/ 68 w 170"/>
                  <a:gd name="T11" fmla="*/ 93 h 156"/>
                  <a:gd name="T12" fmla="*/ 109 w 170"/>
                  <a:gd name="T13" fmla="*/ 120 h 156"/>
                  <a:gd name="T14" fmla="*/ 119 w 170"/>
                  <a:gd name="T15" fmla="*/ 145 h 156"/>
                  <a:gd name="T16" fmla="*/ 159 w 170"/>
                  <a:gd name="T17" fmla="*/ 143 h 156"/>
                  <a:gd name="T18" fmla="*/ 157 w 170"/>
                  <a:gd name="T19" fmla="*/ 10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56">
                    <a:moveTo>
                      <a:pt x="157" y="102"/>
                    </a:moveTo>
                    <a:cubicBezTo>
                      <a:pt x="149" y="95"/>
                      <a:pt x="139" y="94"/>
                      <a:pt x="130" y="96"/>
                    </a:cubicBezTo>
                    <a:cubicBezTo>
                      <a:pt x="135" y="81"/>
                      <a:pt x="118" y="75"/>
                      <a:pt x="98" y="59"/>
                    </a:cubicBezTo>
                    <a:cubicBezTo>
                      <a:pt x="73" y="40"/>
                      <a:pt x="31" y="6"/>
                      <a:pt x="24" y="0"/>
                    </a:cubicBezTo>
                    <a:cubicBezTo>
                      <a:pt x="0" y="28"/>
                      <a:pt x="0" y="28"/>
                      <a:pt x="0" y="28"/>
                    </a:cubicBezTo>
                    <a:cubicBezTo>
                      <a:pt x="6" y="34"/>
                      <a:pt x="46" y="71"/>
                      <a:pt x="68" y="93"/>
                    </a:cubicBezTo>
                    <a:cubicBezTo>
                      <a:pt x="87" y="111"/>
                      <a:pt x="95" y="127"/>
                      <a:pt x="109" y="120"/>
                    </a:cubicBezTo>
                    <a:cubicBezTo>
                      <a:pt x="108" y="129"/>
                      <a:pt x="111" y="139"/>
                      <a:pt x="119" y="145"/>
                    </a:cubicBezTo>
                    <a:cubicBezTo>
                      <a:pt x="131" y="156"/>
                      <a:pt x="149" y="155"/>
                      <a:pt x="159" y="143"/>
                    </a:cubicBezTo>
                    <a:cubicBezTo>
                      <a:pt x="170" y="131"/>
                      <a:pt x="169" y="113"/>
                      <a:pt x="15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2" name="グループ化 21"/>
          <p:cNvGrpSpPr/>
          <p:nvPr/>
        </p:nvGrpSpPr>
        <p:grpSpPr bwMode="gray">
          <a:xfrm>
            <a:off x="4032000" y="5364154"/>
            <a:ext cx="220605" cy="223013"/>
            <a:chOff x="1935487" y="5364154"/>
            <a:chExt cx="220605" cy="223013"/>
          </a:xfrm>
        </p:grpSpPr>
        <p:sp>
          <p:nvSpPr>
            <p:cNvPr id="206" name="角丸四角形 205"/>
            <p:cNvSpPr/>
            <p:nvPr/>
          </p:nvSpPr>
          <p:spPr bwMode="gray">
            <a:xfrm>
              <a:off x="1935487" y="5364154"/>
              <a:ext cx="220605" cy="223013"/>
            </a:xfrm>
            <a:prstGeom prst="roundRect">
              <a:avLst>
                <a:gd name="adj" fmla="val 10191"/>
              </a:avLst>
            </a:prstGeom>
            <a:solidFill>
              <a:srgbClr val="FF5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Freeform 45">
              <a:extLst>
                <a:ext uri="{FF2B5EF4-FFF2-40B4-BE49-F238E27FC236}">
                  <a16:creationId xmlns:a16="http://schemas.microsoft.com/office/drawing/2014/main" id="{E9C34E3C-DF9C-4C9C-8DDE-F4649B426346}"/>
                </a:ext>
              </a:extLst>
            </p:cNvPr>
            <p:cNvSpPr>
              <a:spLocks noEditPoints="1"/>
            </p:cNvSpPr>
            <p:nvPr/>
          </p:nvSpPr>
          <p:spPr bwMode="gray">
            <a:xfrm>
              <a:off x="1975749" y="5397999"/>
              <a:ext cx="143969" cy="167072"/>
            </a:xfrm>
            <a:custGeom>
              <a:avLst/>
              <a:gdLst>
                <a:gd name="T0" fmla="*/ 275 w 316"/>
                <a:gd name="T1" fmla="*/ 91 h 367"/>
                <a:gd name="T2" fmla="*/ 275 w 316"/>
                <a:gd name="T3" fmla="*/ 91 h 367"/>
                <a:gd name="T4" fmla="*/ 242 w 316"/>
                <a:gd name="T5" fmla="*/ 88 h 367"/>
                <a:gd name="T6" fmla="*/ 216 w 316"/>
                <a:gd name="T7" fmla="*/ 102 h 367"/>
                <a:gd name="T8" fmla="*/ 245 w 316"/>
                <a:gd name="T9" fmla="*/ 25 h 367"/>
                <a:gd name="T10" fmla="*/ 125 w 316"/>
                <a:gd name="T11" fmla="*/ 55 h 367"/>
                <a:gd name="T12" fmla="*/ 102 w 316"/>
                <a:gd name="T13" fmla="*/ 66 h 367"/>
                <a:gd name="T14" fmla="*/ 62 w 316"/>
                <a:gd name="T15" fmla="*/ 50 h 367"/>
                <a:gd name="T16" fmla="*/ 62 w 316"/>
                <a:gd name="T17" fmla="*/ 50 h 367"/>
                <a:gd name="T18" fmla="*/ 61 w 316"/>
                <a:gd name="T19" fmla="*/ 50 h 367"/>
                <a:gd name="T20" fmla="*/ 23 w 316"/>
                <a:gd name="T21" fmla="*/ 64 h 367"/>
                <a:gd name="T22" fmla="*/ 1 w 316"/>
                <a:gd name="T23" fmla="*/ 121 h 367"/>
                <a:gd name="T24" fmla="*/ 33 w 316"/>
                <a:gd name="T25" fmla="*/ 179 h 367"/>
                <a:gd name="T26" fmla="*/ 60 w 316"/>
                <a:gd name="T27" fmla="*/ 325 h 367"/>
                <a:gd name="T28" fmla="*/ 165 w 316"/>
                <a:gd name="T29" fmla="*/ 364 h 367"/>
                <a:gd name="T30" fmla="*/ 161 w 316"/>
                <a:gd name="T31" fmla="*/ 314 h 367"/>
                <a:gd name="T32" fmla="*/ 290 w 316"/>
                <a:gd name="T33" fmla="*/ 199 h 367"/>
                <a:gd name="T34" fmla="*/ 313 w 316"/>
                <a:gd name="T35" fmla="*/ 159 h 367"/>
                <a:gd name="T36" fmla="*/ 87 w 316"/>
                <a:gd name="T37" fmla="*/ 102 h 367"/>
                <a:gd name="T38" fmla="*/ 31 w 316"/>
                <a:gd name="T39" fmla="*/ 134 h 367"/>
                <a:gd name="T40" fmla="*/ 27 w 316"/>
                <a:gd name="T41" fmla="*/ 104 h 367"/>
                <a:gd name="T42" fmla="*/ 61 w 316"/>
                <a:gd name="T43" fmla="*/ 76 h 367"/>
                <a:gd name="T44" fmla="*/ 68 w 316"/>
                <a:gd name="T45" fmla="*/ 76 h 367"/>
                <a:gd name="T46" fmla="*/ 90 w 316"/>
                <a:gd name="T47" fmla="*/ 93 h 367"/>
                <a:gd name="T48" fmla="*/ 92 w 316"/>
                <a:gd name="T49" fmla="*/ 99 h 367"/>
                <a:gd name="T50" fmla="*/ 283 w 316"/>
                <a:gd name="T51" fmla="*/ 167 h 367"/>
                <a:gd name="T52" fmla="*/ 257 w 316"/>
                <a:gd name="T53" fmla="*/ 192 h 367"/>
                <a:gd name="T54" fmla="*/ 228 w 316"/>
                <a:gd name="T55" fmla="*/ 126 h 367"/>
                <a:gd name="T56" fmla="*/ 242 w 316"/>
                <a:gd name="T57" fmla="*/ 115 h 367"/>
                <a:gd name="T58" fmla="*/ 266 w 316"/>
                <a:gd name="T59" fmla="*/ 115 h 367"/>
                <a:gd name="T60" fmla="*/ 266 w 316"/>
                <a:gd name="T61" fmla="*/ 115 h 367"/>
                <a:gd name="T62" fmla="*/ 288 w 316"/>
                <a:gd name="T63" fmla="*/ 15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 h="367">
                  <a:moveTo>
                    <a:pt x="306" y="118"/>
                  </a:moveTo>
                  <a:cubicBezTo>
                    <a:pt x="300" y="106"/>
                    <a:pt x="289" y="96"/>
                    <a:pt x="275" y="91"/>
                  </a:cubicBezTo>
                  <a:cubicBezTo>
                    <a:pt x="274" y="91"/>
                    <a:pt x="274" y="91"/>
                    <a:pt x="274" y="91"/>
                  </a:cubicBezTo>
                  <a:cubicBezTo>
                    <a:pt x="275" y="91"/>
                    <a:pt x="275" y="91"/>
                    <a:pt x="275" y="91"/>
                  </a:cubicBezTo>
                  <a:cubicBezTo>
                    <a:pt x="272" y="90"/>
                    <a:pt x="268" y="89"/>
                    <a:pt x="265" y="88"/>
                  </a:cubicBezTo>
                  <a:cubicBezTo>
                    <a:pt x="257" y="87"/>
                    <a:pt x="249" y="87"/>
                    <a:pt x="242" y="88"/>
                  </a:cubicBezTo>
                  <a:cubicBezTo>
                    <a:pt x="232" y="90"/>
                    <a:pt x="223" y="95"/>
                    <a:pt x="216" y="101"/>
                  </a:cubicBezTo>
                  <a:cubicBezTo>
                    <a:pt x="216" y="101"/>
                    <a:pt x="216" y="101"/>
                    <a:pt x="216" y="102"/>
                  </a:cubicBezTo>
                  <a:cubicBezTo>
                    <a:pt x="212" y="92"/>
                    <a:pt x="211" y="81"/>
                    <a:pt x="213" y="72"/>
                  </a:cubicBezTo>
                  <a:cubicBezTo>
                    <a:pt x="218" y="45"/>
                    <a:pt x="254" y="54"/>
                    <a:pt x="245" y="25"/>
                  </a:cubicBezTo>
                  <a:cubicBezTo>
                    <a:pt x="113" y="0"/>
                    <a:pt x="113" y="0"/>
                    <a:pt x="113" y="0"/>
                  </a:cubicBezTo>
                  <a:cubicBezTo>
                    <a:pt x="94" y="23"/>
                    <a:pt x="130" y="28"/>
                    <a:pt x="125" y="55"/>
                  </a:cubicBezTo>
                  <a:cubicBezTo>
                    <a:pt x="124" y="63"/>
                    <a:pt x="119" y="73"/>
                    <a:pt x="113" y="80"/>
                  </a:cubicBezTo>
                  <a:cubicBezTo>
                    <a:pt x="110" y="75"/>
                    <a:pt x="106" y="70"/>
                    <a:pt x="102" y="66"/>
                  </a:cubicBezTo>
                  <a:cubicBezTo>
                    <a:pt x="94" y="59"/>
                    <a:pt x="84" y="54"/>
                    <a:pt x="72" y="51"/>
                  </a:cubicBezTo>
                  <a:cubicBezTo>
                    <a:pt x="69" y="51"/>
                    <a:pt x="65" y="50"/>
                    <a:pt x="62" y="50"/>
                  </a:cubicBezTo>
                  <a:cubicBezTo>
                    <a:pt x="62" y="50"/>
                    <a:pt x="62" y="50"/>
                    <a:pt x="62" y="50"/>
                  </a:cubicBezTo>
                  <a:cubicBezTo>
                    <a:pt x="62" y="50"/>
                    <a:pt x="62" y="50"/>
                    <a:pt x="62" y="50"/>
                  </a:cubicBezTo>
                  <a:cubicBezTo>
                    <a:pt x="62" y="50"/>
                    <a:pt x="62" y="50"/>
                    <a:pt x="62" y="50"/>
                  </a:cubicBezTo>
                  <a:cubicBezTo>
                    <a:pt x="61" y="50"/>
                    <a:pt x="61" y="50"/>
                    <a:pt x="61" y="50"/>
                  </a:cubicBezTo>
                  <a:cubicBezTo>
                    <a:pt x="62" y="50"/>
                    <a:pt x="62" y="50"/>
                    <a:pt x="62" y="50"/>
                  </a:cubicBezTo>
                  <a:cubicBezTo>
                    <a:pt x="47" y="50"/>
                    <a:pt x="34" y="55"/>
                    <a:pt x="23" y="64"/>
                  </a:cubicBezTo>
                  <a:cubicBezTo>
                    <a:pt x="12" y="72"/>
                    <a:pt x="4" y="85"/>
                    <a:pt x="2" y="100"/>
                  </a:cubicBezTo>
                  <a:cubicBezTo>
                    <a:pt x="0" y="106"/>
                    <a:pt x="0" y="114"/>
                    <a:pt x="1" y="121"/>
                  </a:cubicBezTo>
                  <a:cubicBezTo>
                    <a:pt x="3" y="133"/>
                    <a:pt x="7" y="145"/>
                    <a:pt x="14" y="156"/>
                  </a:cubicBezTo>
                  <a:cubicBezTo>
                    <a:pt x="19" y="164"/>
                    <a:pt x="25" y="172"/>
                    <a:pt x="33" y="179"/>
                  </a:cubicBezTo>
                  <a:cubicBezTo>
                    <a:pt x="29" y="229"/>
                    <a:pt x="87" y="270"/>
                    <a:pt x="83" y="299"/>
                  </a:cubicBezTo>
                  <a:cubicBezTo>
                    <a:pt x="83" y="306"/>
                    <a:pt x="75" y="321"/>
                    <a:pt x="60" y="325"/>
                  </a:cubicBezTo>
                  <a:cubicBezTo>
                    <a:pt x="60" y="325"/>
                    <a:pt x="46" y="341"/>
                    <a:pt x="62" y="344"/>
                  </a:cubicBezTo>
                  <a:cubicBezTo>
                    <a:pt x="165" y="364"/>
                    <a:pt x="165" y="364"/>
                    <a:pt x="165" y="364"/>
                  </a:cubicBezTo>
                  <a:cubicBezTo>
                    <a:pt x="180" y="367"/>
                    <a:pt x="174" y="347"/>
                    <a:pt x="174" y="347"/>
                  </a:cubicBezTo>
                  <a:cubicBezTo>
                    <a:pt x="161" y="338"/>
                    <a:pt x="159" y="320"/>
                    <a:pt x="161" y="314"/>
                  </a:cubicBezTo>
                  <a:cubicBezTo>
                    <a:pt x="169" y="286"/>
                    <a:pt x="236" y="269"/>
                    <a:pt x="252" y="223"/>
                  </a:cubicBezTo>
                  <a:cubicBezTo>
                    <a:pt x="268" y="216"/>
                    <a:pt x="281" y="208"/>
                    <a:pt x="290" y="199"/>
                  </a:cubicBezTo>
                  <a:cubicBezTo>
                    <a:pt x="296" y="193"/>
                    <a:pt x="301" y="186"/>
                    <a:pt x="305" y="180"/>
                  </a:cubicBezTo>
                  <a:cubicBezTo>
                    <a:pt x="309" y="173"/>
                    <a:pt x="311" y="166"/>
                    <a:pt x="313" y="159"/>
                  </a:cubicBezTo>
                  <a:cubicBezTo>
                    <a:pt x="316" y="144"/>
                    <a:pt x="313" y="130"/>
                    <a:pt x="306" y="118"/>
                  </a:cubicBezTo>
                  <a:close/>
                  <a:moveTo>
                    <a:pt x="87" y="102"/>
                  </a:moveTo>
                  <a:cubicBezTo>
                    <a:pt x="63" y="115"/>
                    <a:pt x="49" y="129"/>
                    <a:pt x="40" y="149"/>
                  </a:cubicBezTo>
                  <a:cubicBezTo>
                    <a:pt x="36" y="144"/>
                    <a:pt x="33" y="139"/>
                    <a:pt x="31" y="134"/>
                  </a:cubicBezTo>
                  <a:cubicBezTo>
                    <a:pt x="29" y="128"/>
                    <a:pt x="27" y="123"/>
                    <a:pt x="26" y="118"/>
                  </a:cubicBezTo>
                  <a:cubicBezTo>
                    <a:pt x="26" y="113"/>
                    <a:pt x="26" y="108"/>
                    <a:pt x="27" y="104"/>
                  </a:cubicBezTo>
                  <a:cubicBezTo>
                    <a:pt x="28" y="95"/>
                    <a:pt x="33" y="88"/>
                    <a:pt x="39" y="83"/>
                  </a:cubicBezTo>
                  <a:cubicBezTo>
                    <a:pt x="45" y="78"/>
                    <a:pt x="53" y="76"/>
                    <a:pt x="61" y="76"/>
                  </a:cubicBezTo>
                  <a:cubicBezTo>
                    <a:pt x="61" y="76"/>
                    <a:pt x="61" y="76"/>
                    <a:pt x="61" y="76"/>
                  </a:cubicBezTo>
                  <a:cubicBezTo>
                    <a:pt x="63" y="76"/>
                    <a:pt x="66" y="76"/>
                    <a:pt x="68" y="76"/>
                  </a:cubicBezTo>
                  <a:cubicBezTo>
                    <a:pt x="72" y="77"/>
                    <a:pt x="76" y="79"/>
                    <a:pt x="80" y="81"/>
                  </a:cubicBezTo>
                  <a:cubicBezTo>
                    <a:pt x="85" y="84"/>
                    <a:pt x="88" y="89"/>
                    <a:pt x="90" y="93"/>
                  </a:cubicBezTo>
                  <a:cubicBezTo>
                    <a:pt x="91" y="95"/>
                    <a:pt x="92" y="97"/>
                    <a:pt x="92" y="99"/>
                  </a:cubicBezTo>
                  <a:cubicBezTo>
                    <a:pt x="92" y="99"/>
                    <a:pt x="92" y="99"/>
                    <a:pt x="92" y="99"/>
                  </a:cubicBezTo>
                  <a:cubicBezTo>
                    <a:pt x="91" y="100"/>
                    <a:pt x="89" y="101"/>
                    <a:pt x="87" y="102"/>
                  </a:cubicBezTo>
                  <a:close/>
                  <a:moveTo>
                    <a:pt x="283" y="167"/>
                  </a:moveTo>
                  <a:cubicBezTo>
                    <a:pt x="279" y="174"/>
                    <a:pt x="274" y="180"/>
                    <a:pt x="265" y="187"/>
                  </a:cubicBezTo>
                  <a:cubicBezTo>
                    <a:pt x="262" y="189"/>
                    <a:pt x="260" y="190"/>
                    <a:pt x="257" y="192"/>
                  </a:cubicBezTo>
                  <a:cubicBezTo>
                    <a:pt x="257" y="170"/>
                    <a:pt x="248" y="150"/>
                    <a:pt x="231" y="129"/>
                  </a:cubicBezTo>
                  <a:cubicBezTo>
                    <a:pt x="230" y="128"/>
                    <a:pt x="229" y="127"/>
                    <a:pt x="228" y="126"/>
                  </a:cubicBezTo>
                  <a:cubicBezTo>
                    <a:pt x="229" y="125"/>
                    <a:pt x="229" y="124"/>
                    <a:pt x="230" y="123"/>
                  </a:cubicBezTo>
                  <a:cubicBezTo>
                    <a:pt x="232" y="120"/>
                    <a:pt x="236" y="117"/>
                    <a:pt x="242" y="115"/>
                  </a:cubicBezTo>
                  <a:cubicBezTo>
                    <a:pt x="247" y="113"/>
                    <a:pt x="253" y="112"/>
                    <a:pt x="260" y="113"/>
                  </a:cubicBezTo>
                  <a:cubicBezTo>
                    <a:pt x="262" y="114"/>
                    <a:pt x="264" y="114"/>
                    <a:pt x="266" y="115"/>
                  </a:cubicBezTo>
                  <a:cubicBezTo>
                    <a:pt x="265" y="115"/>
                    <a:pt x="265" y="115"/>
                    <a:pt x="265" y="115"/>
                  </a:cubicBezTo>
                  <a:cubicBezTo>
                    <a:pt x="266" y="115"/>
                    <a:pt x="266" y="115"/>
                    <a:pt x="266" y="115"/>
                  </a:cubicBezTo>
                  <a:cubicBezTo>
                    <a:pt x="274" y="118"/>
                    <a:pt x="280" y="123"/>
                    <a:pt x="284" y="130"/>
                  </a:cubicBezTo>
                  <a:cubicBezTo>
                    <a:pt x="288" y="137"/>
                    <a:pt x="289" y="145"/>
                    <a:pt x="288" y="154"/>
                  </a:cubicBezTo>
                  <a:cubicBezTo>
                    <a:pt x="287" y="158"/>
                    <a:pt x="285" y="163"/>
                    <a:pt x="283" y="16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6">
              <a:extLst>
                <a:ext uri="{FF2B5EF4-FFF2-40B4-BE49-F238E27FC236}">
                  <a16:creationId xmlns:a16="http://schemas.microsoft.com/office/drawing/2014/main" id="{A397F23E-DF85-43D1-9ED0-3C9D645DABB2}"/>
                </a:ext>
              </a:extLst>
            </p:cNvPr>
            <p:cNvSpPr>
              <a:spLocks/>
            </p:cNvSpPr>
            <p:nvPr/>
          </p:nvSpPr>
          <p:spPr bwMode="gray">
            <a:xfrm>
              <a:off x="2029594" y="5410792"/>
              <a:ext cx="101389" cy="101389"/>
            </a:xfrm>
            <a:custGeom>
              <a:avLst/>
              <a:gdLst>
                <a:gd name="T0" fmla="*/ 357 w 531"/>
                <a:gd name="T1" fmla="*/ 331 h 531"/>
                <a:gd name="T2" fmla="*/ 531 w 531"/>
                <a:gd name="T3" fmla="*/ 274 h 531"/>
                <a:gd name="T4" fmla="*/ 355 w 531"/>
                <a:gd name="T5" fmla="*/ 248 h 531"/>
                <a:gd name="T6" fmla="*/ 426 w 531"/>
                <a:gd name="T7" fmla="*/ 150 h 531"/>
                <a:gd name="T8" fmla="*/ 319 w 531"/>
                <a:gd name="T9" fmla="*/ 200 h 531"/>
                <a:gd name="T10" fmla="*/ 360 w 531"/>
                <a:gd name="T11" fmla="*/ 52 h 531"/>
                <a:gd name="T12" fmla="*/ 267 w 531"/>
                <a:gd name="T13" fmla="*/ 162 h 531"/>
                <a:gd name="T14" fmla="*/ 190 w 531"/>
                <a:gd name="T15" fmla="*/ 0 h 531"/>
                <a:gd name="T16" fmla="*/ 200 w 531"/>
                <a:gd name="T17" fmla="*/ 186 h 531"/>
                <a:gd name="T18" fmla="*/ 54 w 531"/>
                <a:gd name="T19" fmla="*/ 105 h 531"/>
                <a:gd name="T20" fmla="*/ 157 w 531"/>
                <a:gd name="T21" fmla="*/ 241 h 531"/>
                <a:gd name="T22" fmla="*/ 0 w 531"/>
                <a:gd name="T23" fmla="*/ 243 h 531"/>
                <a:gd name="T24" fmla="*/ 138 w 531"/>
                <a:gd name="T25" fmla="*/ 303 h 531"/>
                <a:gd name="T26" fmla="*/ 28 w 531"/>
                <a:gd name="T27" fmla="*/ 434 h 531"/>
                <a:gd name="T28" fmla="*/ 178 w 531"/>
                <a:gd name="T29" fmla="*/ 379 h 531"/>
                <a:gd name="T30" fmla="*/ 155 w 531"/>
                <a:gd name="T31" fmla="*/ 531 h 531"/>
                <a:gd name="T32" fmla="*/ 236 w 531"/>
                <a:gd name="T33" fmla="*/ 403 h 531"/>
                <a:gd name="T34" fmla="*/ 288 w 531"/>
                <a:gd name="T35" fmla="*/ 527 h 531"/>
                <a:gd name="T36" fmla="*/ 310 w 531"/>
                <a:gd name="T37" fmla="*/ 393 h 531"/>
                <a:gd name="T38" fmla="*/ 426 w 531"/>
                <a:gd name="T39" fmla="*/ 467 h 531"/>
                <a:gd name="T40" fmla="*/ 357 w 531"/>
                <a:gd name="T41" fmla="*/ 3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1" h="531">
                  <a:moveTo>
                    <a:pt x="357" y="331"/>
                  </a:moveTo>
                  <a:lnTo>
                    <a:pt x="531" y="274"/>
                  </a:lnTo>
                  <a:lnTo>
                    <a:pt x="355" y="248"/>
                  </a:lnTo>
                  <a:lnTo>
                    <a:pt x="426" y="150"/>
                  </a:lnTo>
                  <a:lnTo>
                    <a:pt x="319" y="200"/>
                  </a:lnTo>
                  <a:lnTo>
                    <a:pt x="360" y="52"/>
                  </a:lnTo>
                  <a:lnTo>
                    <a:pt x="267" y="162"/>
                  </a:lnTo>
                  <a:lnTo>
                    <a:pt x="190" y="0"/>
                  </a:lnTo>
                  <a:lnTo>
                    <a:pt x="200" y="186"/>
                  </a:lnTo>
                  <a:lnTo>
                    <a:pt x="54" y="105"/>
                  </a:lnTo>
                  <a:lnTo>
                    <a:pt x="157" y="241"/>
                  </a:lnTo>
                  <a:lnTo>
                    <a:pt x="0" y="243"/>
                  </a:lnTo>
                  <a:lnTo>
                    <a:pt x="138" y="303"/>
                  </a:lnTo>
                  <a:lnTo>
                    <a:pt x="28" y="434"/>
                  </a:lnTo>
                  <a:lnTo>
                    <a:pt x="178" y="379"/>
                  </a:lnTo>
                  <a:lnTo>
                    <a:pt x="155" y="531"/>
                  </a:lnTo>
                  <a:lnTo>
                    <a:pt x="236" y="403"/>
                  </a:lnTo>
                  <a:lnTo>
                    <a:pt x="288" y="527"/>
                  </a:lnTo>
                  <a:lnTo>
                    <a:pt x="310" y="393"/>
                  </a:lnTo>
                  <a:lnTo>
                    <a:pt x="426" y="467"/>
                  </a:lnTo>
                  <a:lnTo>
                    <a:pt x="357" y="331"/>
                  </a:lnTo>
                  <a:close/>
                </a:path>
              </a:pathLst>
            </a:custGeom>
            <a:solidFill>
              <a:srgbClr val="FF5050"/>
            </a:solid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 name="グループ化 22"/>
          <p:cNvGrpSpPr/>
          <p:nvPr/>
        </p:nvGrpSpPr>
        <p:grpSpPr bwMode="gray">
          <a:xfrm>
            <a:off x="4428000" y="7920322"/>
            <a:ext cx="220605" cy="223013"/>
            <a:chOff x="3186711" y="7920322"/>
            <a:chExt cx="220605" cy="223013"/>
          </a:xfrm>
        </p:grpSpPr>
        <p:sp>
          <p:nvSpPr>
            <p:cNvPr id="207" name="角丸四角形 206"/>
            <p:cNvSpPr/>
            <p:nvPr/>
          </p:nvSpPr>
          <p:spPr bwMode="gray">
            <a:xfrm>
              <a:off x="3186711" y="7920322"/>
              <a:ext cx="220605" cy="223013"/>
            </a:xfrm>
            <a:prstGeom prst="roundRect">
              <a:avLst>
                <a:gd name="adj" fmla="val 10191"/>
              </a:avLst>
            </a:prstGeom>
            <a:solidFill>
              <a:srgbClr val="FF5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1" name="グループ化 200">
              <a:extLst>
                <a:ext uri="{FF2B5EF4-FFF2-40B4-BE49-F238E27FC236}">
                  <a16:creationId xmlns:a16="http://schemas.microsoft.com/office/drawing/2014/main" id="{670175EC-121B-4504-B3DD-5919E564A17D}"/>
                </a:ext>
              </a:extLst>
            </p:cNvPr>
            <p:cNvGrpSpPr/>
            <p:nvPr/>
          </p:nvGrpSpPr>
          <p:grpSpPr bwMode="gray">
            <a:xfrm>
              <a:off x="3234049" y="7949311"/>
              <a:ext cx="100769" cy="175384"/>
              <a:chOff x="2641601" y="6219825"/>
              <a:chExt cx="874713" cy="1522413"/>
            </a:xfrm>
            <a:solidFill>
              <a:schemeClr val="bg1"/>
            </a:solidFill>
          </p:grpSpPr>
          <p:sp>
            <p:nvSpPr>
              <p:cNvPr id="203" name="Freeform 51">
                <a:extLst>
                  <a:ext uri="{FF2B5EF4-FFF2-40B4-BE49-F238E27FC236}">
                    <a16:creationId xmlns:a16="http://schemas.microsoft.com/office/drawing/2014/main" id="{05582780-74ED-4340-84A5-DBA667967D12}"/>
                  </a:ext>
                </a:extLst>
              </p:cNvPr>
              <p:cNvSpPr>
                <a:spLocks/>
              </p:cNvSpPr>
              <p:nvPr/>
            </p:nvSpPr>
            <p:spPr bwMode="gray">
              <a:xfrm>
                <a:off x="2865438" y="6350000"/>
                <a:ext cx="276225" cy="276225"/>
              </a:xfrm>
              <a:custGeom>
                <a:avLst/>
                <a:gdLst>
                  <a:gd name="T0" fmla="*/ 70 w 73"/>
                  <a:gd name="T1" fmla="*/ 41 h 73"/>
                  <a:gd name="T2" fmla="*/ 40 w 73"/>
                  <a:gd name="T3" fmla="*/ 3 h 73"/>
                  <a:gd name="T4" fmla="*/ 2 w 73"/>
                  <a:gd name="T5" fmla="*/ 33 h 73"/>
                  <a:gd name="T6" fmla="*/ 32 w 73"/>
                  <a:gd name="T7" fmla="*/ 71 h 73"/>
                  <a:gd name="T8" fmla="*/ 70 w 73"/>
                  <a:gd name="T9" fmla="*/ 41 h 73"/>
                </a:gdLst>
                <a:ahLst/>
                <a:cxnLst>
                  <a:cxn ang="0">
                    <a:pos x="T0" y="T1"/>
                  </a:cxn>
                  <a:cxn ang="0">
                    <a:pos x="T2" y="T3"/>
                  </a:cxn>
                  <a:cxn ang="0">
                    <a:pos x="T4" y="T5"/>
                  </a:cxn>
                  <a:cxn ang="0">
                    <a:pos x="T6" y="T7"/>
                  </a:cxn>
                  <a:cxn ang="0">
                    <a:pos x="T8" y="T9"/>
                  </a:cxn>
                </a:cxnLst>
                <a:rect l="0" t="0" r="r" b="b"/>
                <a:pathLst>
                  <a:path w="73" h="73">
                    <a:moveTo>
                      <a:pt x="70" y="41"/>
                    </a:moveTo>
                    <a:cubicBezTo>
                      <a:pt x="73" y="22"/>
                      <a:pt x="59" y="5"/>
                      <a:pt x="40" y="3"/>
                    </a:cubicBezTo>
                    <a:cubicBezTo>
                      <a:pt x="22" y="0"/>
                      <a:pt x="4" y="14"/>
                      <a:pt x="2" y="33"/>
                    </a:cubicBezTo>
                    <a:cubicBezTo>
                      <a:pt x="0" y="51"/>
                      <a:pt x="13" y="69"/>
                      <a:pt x="32" y="71"/>
                    </a:cubicBezTo>
                    <a:cubicBezTo>
                      <a:pt x="51" y="73"/>
                      <a:pt x="68" y="60"/>
                      <a:pt x="7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2">
                <a:extLst>
                  <a:ext uri="{FF2B5EF4-FFF2-40B4-BE49-F238E27FC236}">
                    <a16:creationId xmlns:a16="http://schemas.microsoft.com/office/drawing/2014/main" id="{6CBE0B55-4790-433C-A258-02C75B977022}"/>
                  </a:ext>
                </a:extLst>
              </p:cNvPr>
              <p:cNvSpPr>
                <a:spLocks/>
              </p:cNvSpPr>
              <p:nvPr/>
            </p:nvSpPr>
            <p:spPr bwMode="gray">
              <a:xfrm>
                <a:off x="3035301" y="6219825"/>
                <a:ext cx="481013" cy="1522413"/>
              </a:xfrm>
              <a:custGeom>
                <a:avLst/>
                <a:gdLst>
                  <a:gd name="T0" fmla="*/ 111 w 127"/>
                  <a:gd name="T1" fmla="*/ 181 h 402"/>
                  <a:gd name="T2" fmla="*/ 79 w 127"/>
                  <a:gd name="T3" fmla="*/ 121 h 402"/>
                  <a:gd name="T4" fmla="*/ 78 w 127"/>
                  <a:gd name="T5" fmla="*/ 111 h 402"/>
                  <a:gd name="T6" fmla="*/ 98 w 127"/>
                  <a:gd name="T7" fmla="*/ 83 h 402"/>
                  <a:gd name="T8" fmla="*/ 109 w 127"/>
                  <a:gd name="T9" fmla="*/ 55 h 402"/>
                  <a:gd name="T10" fmla="*/ 97 w 127"/>
                  <a:gd name="T11" fmla="*/ 42 h 402"/>
                  <a:gd name="T12" fmla="*/ 61 w 127"/>
                  <a:gd name="T13" fmla="*/ 13 h 402"/>
                  <a:gd name="T14" fmla="*/ 51 w 127"/>
                  <a:gd name="T15" fmla="*/ 5 h 402"/>
                  <a:gd name="T16" fmla="*/ 33 w 127"/>
                  <a:gd name="T17" fmla="*/ 6 h 402"/>
                  <a:gd name="T18" fmla="*/ 32 w 127"/>
                  <a:gd name="T19" fmla="*/ 22 h 402"/>
                  <a:gd name="T20" fmla="*/ 19 w 127"/>
                  <a:gd name="T21" fmla="*/ 35 h 402"/>
                  <a:gd name="T22" fmla="*/ 27 w 127"/>
                  <a:gd name="T23" fmla="*/ 44 h 402"/>
                  <a:gd name="T24" fmla="*/ 40 w 127"/>
                  <a:gd name="T25" fmla="*/ 31 h 402"/>
                  <a:gd name="T26" fmla="*/ 71 w 127"/>
                  <a:gd name="T27" fmla="*/ 61 h 402"/>
                  <a:gd name="T28" fmla="*/ 46 w 127"/>
                  <a:gd name="T29" fmla="*/ 88 h 402"/>
                  <a:gd name="T30" fmla="*/ 7 w 127"/>
                  <a:gd name="T31" fmla="*/ 148 h 402"/>
                  <a:gd name="T32" fmla="*/ 33 w 127"/>
                  <a:gd name="T33" fmla="*/ 215 h 402"/>
                  <a:gd name="T34" fmla="*/ 25 w 127"/>
                  <a:gd name="T35" fmla="*/ 299 h 402"/>
                  <a:gd name="T36" fmla="*/ 25 w 127"/>
                  <a:gd name="T37" fmla="*/ 300 h 402"/>
                  <a:gd name="T38" fmla="*/ 3 w 127"/>
                  <a:gd name="T39" fmla="*/ 377 h 402"/>
                  <a:gd name="T40" fmla="*/ 13 w 127"/>
                  <a:gd name="T41" fmla="*/ 397 h 402"/>
                  <a:gd name="T42" fmla="*/ 33 w 127"/>
                  <a:gd name="T43" fmla="*/ 386 h 402"/>
                  <a:gd name="T44" fmla="*/ 59 w 127"/>
                  <a:gd name="T45" fmla="*/ 315 h 402"/>
                  <a:gd name="T46" fmla="*/ 60 w 127"/>
                  <a:gd name="T47" fmla="*/ 313 h 402"/>
                  <a:gd name="T48" fmla="*/ 61 w 127"/>
                  <a:gd name="T49" fmla="*/ 312 h 402"/>
                  <a:gd name="T50" fmla="*/ 75 w 127"/>
                  <a:gd name="T51" fmla="*/ 244 h 402"/>
                  <a:gd name="T52" fmla="*/ 76 w 127"/>
                  <a:gd name="T53" fmla="*/ 238 h 402"/>
                  <a:gd name="T54" fmla="*/ 69 w 127"/>
                  <a:gd name="T55" fmla="*/ 304 h 402"/>
                  <a:gd name="T56" fmla="*/ 69 w 127"/>
                  <a:gd name="T57" fmla="*/ 308 h 402"/>
                  <a:gd name="T58" fmla="*/ 72 w 127"/>
                  <a:gd name="T59" fmla="*/ 384 h 402"/>
                  <a:gd name="T60" fmla="*/ 89 w 127"/>
                  <a:gd name="T61" fmla="*/ 402 h 402"/>
                  <a:gd name="T62" fmla="*/ 107 w 127"/>
                  <a:gd name="T63" fmla="*/ 384 h 402"/>
                  <a:gd name="T64" fmla="*/ 111 w 127"/>
                  <a:gd name="T65" fmla="*/ 311 h 402"/>
                  <a:gd name="T66" fmla="*/ 122 w 127"/>
                  <a:gd name="T67" fmla="*/ 243 h 402"/>
                  <a:gd name="T68" fmla="*/ 111 w 127"/>
                  <a:gd name="T69" fmla="*/ 18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402">
                    <a:moveTo>
                      <a:pt x="111" y="181"/>
                    </a:moveTo>
                    <a:cubicBezTo>
                      <a:pt x="95" y="155"/>
                      <a:pt x="82" y="126"/>
                      <a:pt x="79" y="121"/>
                    </a:cubicBezTo>
                    <a:cubicBezTo>
                      <a:pt x="77" y="117"/>
                      <a:pt x="77" y="115"/>
                      <a:pt x="78" y="111"/>
                    </a:cubicBezTo>
                    <a:cubicBezTo>
                      <a:pt x="85" y="102"/>
                      <a:pt x="92" y="93"/>
                      <a:pt x="98" y="83"/>
                    </a:cubicBezTo>
                    <a:cubicBezTo>
                      <a:pt x="104" y="75"/>
                      <a:pt x="113" y="66"/>
                      <a:pt x="109" y="55"/>
                    </a:cubicBezTo>
                    <a:cubicBezTo>
                      <a:pt x="108" y="49"/>
                      <a:pt x="102" y="46"/>
                      <a:pt x="97" y="42"/>
                    </a:cubicBezTo>
                    <a:cubicBezTo>
                      <a:pt x="85" y="33"/>
                      <a:pt x="73" y="23"/>
                      <a:pt x="61" y="13"/>
                    </a:cubicBezTo>
                    <a:cubicBezTo>
                      <a:pt x="58" y="10"/>
                      <a:pt x="55" y="8"/>
                      <a:pt x="51" y="5"/>
                    </a:cubicBezTo>
                    <a:cubicBezTo>
                      <a:pt x="46" y="0"/>
                      <a:pt x="37" y="1"/>
                      <a:pt x="33" y="6"/>
                    </a:cubicBezTo>
                    <a:cubicBezTo>
                      <a:pt x="28" y="11"/>
                      <a:pt x="28" y="17"/>
                      <a:pt x="32" y="22"/>
                    </a:cubicBezTo>
                    <a:cubicBezTo>
                      <a:pt x="19" y="35"/>
                      <a:pt x="19" y="35"/>
                      <a:pt x="19" y="35"/>
                    </a:cubicBezTo>
                    <a:cubicBezTo>
                      <a:pt x="22" y="38"/>
                      <a:pt x="25" y="41"/>
                      <a:pt x="27" y="44"/>
                    </a:cubicBezTo>
                    <a:cubicBezTo>
                      <a:pt x="40" y="31"/>
                      <a:pt x="40" y="31"/>
                      <a:pt x="40" y="31"/>
                    </a:cubicBezTo>
                    <a:cubicBezTo>
                      <a:pt x="71" y="61"/>
                      <a:pt x="71" y="61"/>
                      <a:pt x="71" y="61"/>
                    </a:cubicBezTo>
                    <a:cubicBezTo>
                      <a:pt x="46" y="88"/>
                      <a:pt x="46" y="88"/>
                      <a:pt x="46" y="88"/>
                    </a:cubicBezTo>
                    <a:cubicBezTo>
                      <a:pt x="32" y="101"/>
                      <a:pt x="0" y="121"/>
                      <a:pt x="7" y="148"/>
                    </a:cubicBezTo>
                    <a:cubicBezTo>
                      <a:pt x="13" y="169"/>
                      <a:pt x="33" y="205"/>
                      <a:pt x="33" y="215"/>
                    </a:cubicBezTo>
                    <a:cubicBezTo>
                      <a:pt x="33" y="229"/>
                      <a:pt x="25" y="299"/>
                      <a:pt x="25" y="299"/>
                    </a:cubicBezTo>
                    <a:cubicBezTo>
                      <a:pt x="25" y="300"/>
                      <a:pt x="25" y="300"/>
                      <a:pt x="25" y="300"/>
                    </a:cubicBezTo>
                    <a:cubicBezTo>
                      <a:pt x="3" y="377"/>
                      <a:pt x="3" y="377"/>
                      <a:pt x="3" y="377"/>
                    </a:cubicBezTo>
                    <a:cubicBezTo>
                      <a:pt x="0" y="385"/>
                      <a:pt x="5" y="394"/>
                      <a:pt x="13" y="397"/>
                    </a:cubicBezTo>
                    <a:cubicBezTo>
                      <a:pt x="21" y="399"/>
                      <a:pt x="30" y="394"/>
                      <a:pt x="33" y="386"/>
                    </a:cubicBezTo>
                    <a:cubicBezTo>
                      <a:pt x="59" y="315"/>
                      <a:pt x="59" y="315"/>
                      <a:pt x="59" y="315"/>
                    </a:cubicBezTo>
                    <a:cubicBezTo>
                      <a:pt x="60" y="314"/>
                      <a:pt x="60" y="313"/>
                      <a:pt x="60" y="313"/>
                    </a:cubicBezTo>
                    <a:cubicBezTo>
                      <a:pt x="61" y="312"/>
                      <a:pt x="61" y="312"/>
                      <a:pt x="61" y="312"/>
                    </a:cubicBezTo>
                    <a:cubicBezTo>
                      <a:pt x="61" y="310"/>
                      <a:pt x="75" y="244"/>
                      <a:pt x="75" y="244"/>
                    </a:cubicBezTo>
                    <a:cubicBezTo>
                      <a:pt x="76" y="238"/>
                      <a:pt x="76" y="238"/>
                      <a:pt x="76" y="238"/>
                    </a:cubicBezTo>
                    <a:cubicBezTo>
                      <a:pt x="69" y="304"/>
                      <a:pt x="69" y="304"/>
                      <a:pt x="69" y="304"/>
                    </a:cubicBezTo>
                    <a:cubicBezTo>
                      <a:pt x="69" y="306"/>
                      <a:pt x="69" y="307"/>
                      <a:pt x="69" y="308"/>
                    </a:cubicBezTo>
                    <a:cubicBezTo>
                      <a:pt x="72" y="384"/>
                      <a:pt x="72" y="384"/>
                      <a:pt x="72" y="384"/>
                    </a:cubicBezTo>
                    <a:cubicBezTo>
                      <a:pt x="72" y="394"/>
                      <a:pt x="80" y="402"/>
                      <a:pt x="89" y="402"/>
                    </a:cubicBezTo>
                    <a:cubicBezTo>
                      <a:pt x="99" y="402"/>
                      <a:pt x="107" y="394"/>
                      <a:pt x="107" y="384"/>
                    </a:cubicBezTo>
                    <a:cubicBezTo>
                      <a:pt x="111" y="311"/>
                      <a:pt x="111" y="311"/>
                      <a:pt x="111" y="311"/>
                    </a:cubicBezTo>
                    <a:cubicBezTo>
                      <a:pt x="122" y="243"/>
                      <a:pt x="122" y="243"/>
                      <a:pt x="122" y="243"/>
                    </a:cubicBezTo>
                    <a:cubicBezTo>
                      <a:pt x="124" y="222"/>
                      <a:pt x="127" y="207"/>
                      <a:pt x="111"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3">
                <a:extLst>
                  <a:ext uri="{FF2B5EF4-FFF2-40B4-BE49-F238E27FC236}">
                    <a16:creationId xmlns:a16="http://schemas.microsoft.com/office/drawing/2014/main" id="{33413991-C085-46D9-AFD6-BBBFDECFD67B}"/>
                  </a:ext>
                </a:extLst>
              </p:cNvPr>
              <p:cNvSpPr>
                <a:spLocks/>
              </p:cNvSpPr>
              <p:nvPr/>
            </p:nvSpPr>
            <p:spPr bwMode="gray">
              <a:xfrm>
                <a:off x="2641601" y="6599238"/>
                <a:ext cx="265113" cy="401638"/>
              </a:xfrm>
              <a:custGeom>
                <a:avLst/>
                <a:gdLst>
                  <a:gd name="T0" fmla="*/ 61 w 70"/>
                  <a:gd name="T1" fmla="*/ 0 h 106"/>
                  <a:gd name="T2" fmla="*/ 4 w 70"/>
                  <a:gd name="T3" fmla="*/ 60 h 106"/>
                  <a:gd name="T4" fmla="*/ 2 w 70"/>
                  <a:gd name="T5" fmla="*/ 71 h 106"/>
                  <a:gd name="T6" fmla="*/ 17 w 70"/>
                  <a:gd name="T7" fmla="*/ 100 h 106"/>
                  <a:gd name="T8" fmla="*/ 22 w 70"/>
                  <a:gd name="T9" fmla="*/ 105 h 106"/>
                  <a:gd name="T10" fmla="*/ 30 w 70"/>
                  <a:gd name="T11" fmla="*/ 104 h 106"/>
                  <a:gd name="T12" fmla="*/ 41 w 70"/>
                  <a:gd name="T13" fmla="*/ 96 h 106"/>
                  <a:gd name="T14" fmla="*/ 44 w 70"/>
                  <a:gd name="T15" fmla="*/ 90 h 106"/>
                  <a:gd name="T16" fmla="*/ 42 w 70"/>
                  <a:gd name="T17" fmla="*/ 83 h 106"/>
                  <a:gd name="T18" fmla="*/ 23 w 70"/>
                  <a:gd name="T19" fmla="*/ 57 h 106"/>
                  <a:gd name="T20" fmla="*/ 70 w 70"/>
                  <a:gd name="T21" fmla="*/ 8 h 106"/>
                  <a:gd name="T22" fmla="*/ 61 w 70"/>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06">
                    <a:moveTo>
                      <a:pt x="61" y="0"/>
                    </a:moveTo>
                    <a:cubicBezTo>
                      <a:pt x="4" y="60"/>
                      <a:pt x="4" y="60"/>
                      <a:pt x="4" y="60"/>
                    </a:cubicBezTo>
                    <a:cubicBezTo>
                      <a:pt x="1" y="63"/>
                      <a:pt x="0" y="67"/>
                      <a:pt x="2" y="71"/>
                    </a:cubicBezTo>
                    <a:cubicBezTo>
                      <a:pt x="17" y="100"/>
                      <a:pt x="17" y="100"/>
                      <a:pt x="17" y="100"/>
                    </a:cubicBezTo>
                    <a:cubicBezTo>
                      <a:pt x="18" y="103"/>
                      <a:pt x="20" y="104"/>
                      <a:pt x="22" y="105"/>
                    </a:cubicBezTo>
                    <a:cubicBezTo>
                      <a:pt x="25" y="106"/>
                      <a:pt x="28" y="105"/>
                      <a:pt x="30" y="104"/>
                    </a:cubicBezTo>
                    <a:cubicBezTo>
                      <a:pt x="41" y="96"/>
                      <a:pt x="41" y="96"/>
                      <a:pt x="41" y="96"/>
                    </a:cubicBezTo>
                    <a:cubicBezTo>
                      <a:pt x="43" y="95"/>
                      <a:pt x="44" y="93"/>
                      <a:pt x="44" y="90"/>
                    </a:cubicBezTo>
                    <a:cubicBezTo>
                      <a:pt x="45" y="88"/>
                      <a:pt x="44" y="85"/>
                      <a:pt x="42" y="83"/>
                    </a:cubicBezTo>
                    <a:cubicBezTo>
                      <a:pt x="23" y="57"/>
                      <a:pt x="23" y="57"/>
                      <a:pt x="23" y="57"/>
                    </a:cubicBezTo>
                    <a:cubicBezTo>
                      <a:pt x="70" y="8"/>
                      <a:pt x="70" y="8"/>
                      <a:pt x="70" y="8"/>
                    </a:cubicBezTo>
                    <a:cubicBezTo>
                      <a:pt x="66" y="6"/>
                      <a:pt x="64" y="3"/>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52" name="テキスト ボックス 151"/>
          <p:cNvSpPr txBox="1"/>
          <p:nvPr/>
        </p:nvSpPr>
        <p:spPr bwMode="gray">
          <a:xfrm>
            <a:off x="1836000" y="5365255"/>
            <a:ext cx="2457298" cy="215444"/>
          </a:xfrm>
          <a:prstGeom prst="rect">
            <a:avLst/>
          </a:prstGeom>
          <a:noFill/>
        </p:spPr>
        <p:txBody>
          <a:bodyPr wrap="square" rtlCol="0">
            <a:spAutoFit/>
          </a:bodyPr>
          <a:lstStyle/>
          <a:p>
            <a:r>
              <a:rPr lang="ja-JP" altLang="en-US" sz="800" dirty="0" smtClean="0">
                <a:solidFill>
                  <a:schemeClr val="bg1"/>
                </a:solidFill>
                <a:latin typeface="Meiryo UI" pitchFamily="50" charset="-128"/>
                <a:ea typeface="Meiryo UI" pitchFamily="50" charset="-128"/>
                <a:cs typeface="Meiryo UI" pitchFamily="50" charset="-128"/>
              </a:rPr>
              <a:t>新価</a:t>
            </a:r>
            <a:r>
              <a:rPr lang="ja-JP" altLang="en-US" sz="800" dirty="0">
                <a:solidFill>
                  <a:schemeClr val="bg1"/>
                </a:solidFill>
                <a:latin typeface="Meiryo UI" pitchFamily="50" charset="-128"/>
                <a:ea typeface="Meiryo UI" pitchFamily="50" charset="-128"/>
                <a:cs typeface="Meiryo UI" pitchFamily="50" charset="-128"/>
              </a:rPr>
              <a:t>保険</a:t>
            </a:r>
            <a:r>
              <a:rPr lang="ja-JP" altLang="en-US" sz="800" dirty="0" smtClean="0">
                <a:solidFill>
                  <a:schemeClr val="bg1"/>
                </a:solidFill>
                <a:latin typeface="Meiryo UI" pitchFamily="50" charset="-128"/>
                <a:ea typeface="Meiryo UI" pitchFamily="50" charset="-128"/>
                <a:cs typeface="Meiryo UI" pitchFamily="50" charset="-128"/>
              </a:rPr>
              <a:t>特約（</a:t>
            </a:r>
            <a:r>
              <a:rPr lang="ja-JP" altLang="en-US" sz="800" dirty="0">
                <a:solidFill>
                  <a:schemeClr val="bg1"/>
                </a:solidFill>
                <a:latin typeface="Meiryo UI" pitchFamily="50" charset="-128"/>
                <a:ea typeface="Meiryo UI" pitchFamily="50" charset="-128"/>
                <a:cs typeface="Meiryo UI" pitchFamily="50" charset="-128"/>
              </a:rPr>
              <a:t>携行品</a:t>
            </a:r>
            <a:r>
              <a:rPr lang="ja-JP" altLang="en-US" sz="800" dirty="0" smtClean="0">
                <a:solidFill>
                  <a:schemeClr val="bg1"/>
                </a:solidFill>
                <a:latin typeface="Meiryo UI" pitchFamily="50" charset="-128"/>
                <a:ea typeface="Meiryo UI" pitchFamily="50" charset="-128"/>
                <a:cs typeface="Meiryo UI" pitchFamily="50" charset="-128"/>
              </a:rPr>
              <a:t>損害補償特約用）セット</a:t>
            </a:r>
            <a:endParaRPr lang="ja-JP" altLang="en-US" sz="800" dirty="0">
              <a:solidFill>
                <a:schemeClr val="bg1"/>
              </a:solidFill>
              <a:latin typeface="Meiryo UI" pitchFamily="50" charset="-128"/>
              <a:ea typeface="Meiryo UI" pitchFamily="50" charset="-128"/>
              <a:cs typeface="Meiryo UI" pitchFamily="50" charset="-128"/>
            </a:endParaRPr>
          </a:p>
        </p:txBody>
      </p:sp>
      <p:sp>
        <p:nvSpPr>
          <p:cNvPr id="153" name="テキスト ボックス 152"/>
          <p:cNvSpPr txBox="1"/>
          <p:nvPr/>
        </p:nvSpPr>
        <p:spPr bwMode="gray">
          <a:xfrm>
            <a:off x="2988000" y="7920000"/>
            <a:ext cx="1532497" cy="215444"/>
          </a:xfrm>
          <a:prstGeom prst="rect">
            <a:avLst/>
          </a:prstGeom>
          <a:noFill/>
        </p:spPr>
        <p:txBody>
          <a:bodyPr wrap="square" rtlCol="0">
            <a:spAutoFit/>
          </a:bodyPr>
          <a:lstStyle/>
          <a:p>
            <a:r>
              <a:rPr lang="zh-TW" altLang="en-US" sz="800" dirty="0">
                <a:solidFill>
                  <a:schemeClr val="bg1"/>
                </a:solidFill>
                <a:latin typeface="Meiryo UI" pitchFamily="50" charset="-128"/>
                <a:ea typeface="Meiryo UI" pitchFamily="50" charset="-128"/>
                <a:cs typeface="Meiryo UI" pitchFamily="50" charset="-128"/>
              </a:rPr>
              <a:t>（団体総合生活補償保険用</a:t>
            </a:r>
            <a:r>
              <a:rPr lang="zh-TW" altLang="en-US" sz="800" dirty="0" smtClean="0">
                <a:solidFill>
                  <a:schemeClr val="bg1"/>
                </a:solidFill>
                <a:latin typeface="Meiryo UI" pitchFamily="50" charset="-128"/>
                <a:ea typeface="Meiryo UI" pitchFamily="50" charset="-128"/>
                <a:cs typeface="Meiryo UI" pitchFamily="50" charset="-128"/>
              </a:rPr>
              <a:t>）</a:t>
            </a:r>
            <a:endParaRPr lang="ja-JP" altLang="en-US" sz="800" dirty="0">
              <a:solidFill>
                <a:schemeClr val="bg1"/>
              </a:solidFill>
              <a:latin typeface="Meiryo UI" pitchFamily="50" charset="-128"/>
              <a:ea typeface="Meiryo UI" pitchFamily="50" charset="-128"/>
              <a:cs typeface="Meiryo UI" pitchFamily="50" charset="-128"/>
            </a:endParaRPr>
          </a:p>
        </p:txBody>
      </p:sp>
      <p:grpSp>
        <p:nvGrpSpPr>
          <p:cNvPr id="172" name="グループ化 171"/>
          <p:cNvGrpSpPr/>
          <p:nvPr/>
        </p:nvGrpSpPr>
        <p:grpSpPr bwMode="gray">
          <a:xfrm rot="988981">
            <a:off x="4716000" y="7733940"/>
            <a:ext cx="518160" cy="518160"/>
            <a:chOff x="-885596" y="2042160"/>
            <a:chExt cx="518160" cy="518160"/>
          </a:xfrm>
        </p:grpSpPr>
        <p:sp>
          <p:nvSpPr>
            <p:cNvPr id="173" name="星 32 172"/>
            <p:cNvSpPr/>
            <p:nvPr/>
          </p:nvSpPr>
          <p:spPr bwMode="gray">
            <a:xfrm>
              <a:off x="-885596" y="2042160"/>
              <a:ext cx="518160" cy="518160"/>
            </a:xfrm>
            <a:prstGeom prst="star32">
              <a:avLst>
                <a:gd name="adj" fmla="val 45833"/>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mn-ea"/>
              </a:endParaRPr>
            </a:p>
          </p:txBody>
        </p:sp>
        <p:sp>
          <p:nvSpPr>
            <p:cNvPr id="174" name="テキスト ボックス 173"/>
            <p:cNvSpPr txBox="1"/>
            <p:nvPr/>
          </p:nvSpPr>
          <p:spPr bwMode="gray">
            <a:xfrm>
              <a:off x="-834265" y="2097412"/>
              <a:ext cx="415498" cy="392415"/>
            </a:xfrm>
            <a:prstGeom prst="rect">
              <a:avLst/>
            </a:prstGeom>
            <a:noFill/>
          </p:spPr>
          <p:txBody>
            <a:bodyPr wrap="none" rtlCol="0">
              <a:spAutoFit/>
            </a:bodyPr>
            <a:lstStyle/>
            <a:p>
              <a:pPr algn="ctr"/>
              <a:r>
                <a:rPr kumimoji="1" lang="en-US" altLang="ja-JP" sz="1050" b="1" dirty="0" smtClean="0">
                  <a:solidFill>
                    <a:schemeClr val="bg1"/>
                  </a:solidFill>
                </a:rPr>
                <a:t>1</a:t>
              </a:r>
              <a:r>
                <a:rPr kumimoji="1" lang="ja-JP" altLang="en-US" sz="900" b="1" dirty="0" smtClean="0">
                  <a:solidFill>
                    <a:schemeClr val="bg1"/>
                  </a:solidFill>
                </a:rPr>
                <a:t>口</a:t>
              </a:r>
              <a:endParaRPr kumimoji="1" lang="en-US" altLang="ja-JP" sz="900" b="1" dirty="0" smtClean="0">
                <a:solidFill>
                  <a:schemeClr val="bg1"/>
                </a:solidFill>
              </a:endParaRPr>
            </a:p>
            <a:p>
              <a:pPr algn="ctr"/>
              <a:r>
                <a:rPr kumimoji="1" lang="ja-JP" altLang="en-US" sz="900" b="1" dirty="0" smtClean="0">
                  <a:solidFill>
                    <a:schemeClr val="bg1"/>
                  </a:solidFill>
                </a:rPr>
                <a:t>限度</a:t>
              </a:r>
              <a:endParaRPr kumimoji="1" lang="ja-JP" altLang="en-US" sz="900" b="1" dirty="0">
                <a:solidFill>
                  <a:schemeClr val="bg1"/>
                </a:solidFill>
              </a:endParaRPr>
            </a:p>
          </p:txBody>
        </p:sp>
      </p:grpSp>
      <p:grpSp>
        <p:nvGrpSpPr>
          <p:cNvPr id="158" name="グループ化 157"/>
          <p:cNvGrpSpPr/>
          <p:nvPr/>
        </p:nvGrpSpPr>
        <p:grpSpPr bwMode="gray">
          <a:xfrm rot="988981">
            <a:off x="4500000" y="5230222"/>
            <a:ext cx="518160" cy="518160"/>
            <a:chOff x="-885596" y="2042160"/>
            <a:chExt cx="518160" cy="518160"/>
          </a:xfrm>
        </p:grpSpPr>
        <p:sp>
          <p:nvSpPr>
            <p:cNvPr id="159" name="星 32 158"/>
            <p:cNvSpPr/>
            <p:nvPr/>
          </p:nvSpPr>
          <p:spPr bwMode="gray">
            <a:xfrm>
              <a:off x="-885596" y="2042160"/>
              <a:ext cx="518160" cy="518160"/>
            </a:xfrm>
            <a:prstGeom prst="star32">
              <a:avLst>
                <a:gd name="adj" fmla="val 45833"/>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mn-ea"/>
              </a:endParaRPr>
            </a:p>
          </p:txBody>
        </p:sp>
        <p:sp>
          <p:nvSpPr>
            <p:cNvPr id="160" name="テキスト ボックス 159"/>
            <p:cNvSpPr txBox="1"/>
            <p:nvPr/>
          </p:nvSpPr>
          <p:spPr bwMode="gray">
            <a:xfrm>
              <a:off x="-834265" y="2097412"/>
              <a:ext cx="415498" cy="392415"/>
            </a:xfrm>
            <a:prstGeom prst="rect">
              <a:avLst/>
            </a:prstGeom>
            <a:noFill/>
          </p:spPr>
          <p:txBody>
            <a:bodyPr wrap="none" rtlCol="0">
              <a:spAutoFit/>
            </a:bodyPr>
            <a:lstStyle/>
            <a:p>
              <a:pPr algn="ctr"/>
              <a:r>
                <a:rPr kumimoji="1" lang="en-US" altLang="ja-JP" sz="1050" b="1" dirty="0" smtClean="0">
                  <a:solidFill>
                    <a:schemeClr val="bg1"/>
                  </a:solidFill>
                </a:rPr>
                <a:t>1</a:t>
              </a:r>
              <a:r>
                <a:rPr kumimoji="1" lang="ja-JP" altLang="en-US" sz="900" b="1" dirty="0" smtClean="0">
                  <a:solidFill>
                    <a:schemeClr val="bg1"/>
                  </a:solidFill>
                </a:rPr>
                <a:t>口</a:t>
              </a:r>
              <a:endParaRPr kumimoji="1" lang="en-US" altLang="ja-JP" sz="900" b="1" dirty="0" smtClean="0">
                <a:solidFill>
                  <a:schemeClr val="bg1"/>
                </a:solidFill>
              </a:endParaRPr>
            </a:p>
            <a:p>
              <a:pPr algn="ctr"/>
              <a:r>
                <a:rPr kumimoji="1" lang="ja-JP" altLang="en-US" sz="900" b="1" dirty="0" smtClean="0">
                  <a:solidFill>
                    <a:schemeClr val="bg1"/>
                  </a:solidFill>
                </a:rPr>
                <a:t>限度</a:t>
              </a:r>
              <a:endParaRPr kumimoji="1" lang="ja-JP" altLang="en-US" sz="900" b="1" dirty="0">
                <a:solidFill>
                  <a:schemeClr val="bg1"/>
                </a:solidFill>
              </a:endParaRPr>
            </a:p>
          </p:txBody>
        </p:sp>
      </p:grpSp>
    </p:spTree>
    <p:extLst>
      <p:ext uri="{BB962C8B-B14F-4D97-AF65-F5344CB8AC3E}">
        <p14:creationId xmlns:p14="http://schemas.microsoft.com/office/powerpoint/2010/main" val="210198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3389BF-BA6F-4A8C-A5BD-04EF09348BD3}" type="slidenum">
              <a:rPr kumimoji="1" lang="ja-JP" altLang="en-US" smtClean="0"/>
              <a:pPr/>
              <a:t>8</a:t>
            </a:fld>
            <a:endParaRPr kumimoji="1" lang="ja-JP" altLang="en-US" dirty="0"/>
          </a:p>
        </p:txBody>
      </p:sp>
      <p:sp>
        <p:nvSpPr>
          <p:cNvPr id="4" name="正方形/長方形 3"/>
          <p:cNvSpPr/>
          <p:nvPr/>
        </p:nvSpPr>
        <p:spPr bwMode="gray">
          <a:xfrm>
            <a:off x="0" y="1"/>
            <a:ext cx="7129463" cy="304800"/>
          </a:xfrm>
          <a:prstGeom prst="rect">
            <a:avLst/>
          </a:prstGeom>
          <a:pattFill prst="dkUpDiag">
            <a:fgClr>
              <a:srgbClr val="FF5050"/>
            </a:fgClr>
            <a:bgClr>
              <a:srgbClr val="FF999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bwMode="gray">
          <a:xfrm>
            <a:off x="195264" y="417017"/>
            <a:ext cx="358776" cy="358776"/>
          </a:xfrm>
          <a:prstGeom prst="ellips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bwMode="gray">
          <a:xfrm>
            <a:off x="374652" y="709118"/>
            <a:ext cx="6610348" cy="0"/>
          </a:xfrm>
          <a:prstGeom prst="line">
            <a:avLst/>
          </a:prstGeom>
          <a:ln w="50800" cap="rnd">
            <a:solidFill>
              <a:srgbClr val="FFC000"/>
            </a:solidFill>
            <a:roun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bwMode="gray">
          <a:xfrm>
            <a:off x="374652" y="468016"/>
            <a:ext cx="2862963" cy="307777"/>
          </a:xfrm>
          <a:prstGeom prst="rect">
            <a:avLst/>
          </a:prstGeom>
          <a:noFill/>
        </p:spPr>
        <p:txBody>
          <a:bodyPr wrap="none" lIns="0" tIns="0" rIns="0" bIns="0" rtlCol="0">
            <a:spAutoFit/>
          </a:bodyPr>
          <a:lstStyle/>
          <a:p>
            <a:r>
              <a:rPr kumimoji="1" lang="ja-JP" altLang="en-US" sz="2000" b="1" dirty="0" smtClean="0"/>
              <a:t>医療補償を充実させたい方</a:t>
            </a:r>
            <a:endParaRPr kumimoji="1" lang="ja-JP" altLang="en-US" sz="1400" b="1" dirty="0"/>
          </a:p>
        </p:txBody>
      </p:sp>
      <p:sp>
        <p:nvSpPr>
          <p:cNvPr id="8" name="角丸四角形 7"/>
          <p:cNvSpPr/>
          <p:nvPr/>
        </p:nvSpPr>
        <p:spPr bwMode="gray">
          <a:xfrm>
            <a:off x="195264" y="887384"/>
            <a:ext cx="6789736" cy="296863"/>
          </a:xfrm>
          <a:prstGeom prst="roundRect">
            <a:avLst>
              <a:gd name="adj" fmla="val 5000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bwMode="gray">
          <a:xfrm>
            <a:off x="235744" y="923896"/>
            <a:ext cx="223838" cy="223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gray">
          <a:xfrm>
            <a:off x="397802" y="866748"/>
            <a:ext cx="3957494" cy="338554"/>
          </a:xfrm>
          <a:prstGeom prst="rect">
            <a:avLst/>
          </a:prstGeom>
          <a:noFill/>
        </p:spPr>
        <p:txBody>
          <a:bodyPr wrap="none" rtlCol="0">
            <a:spAutoFit/>
          </a:bodyPr>
          <a:lstStyle/>
          <a:p>
            <a:r>
              <a:rPr lang="ja-JP" altLang="en-US" sz="1600" b="1" spc="-60" dirty="0" smtClean="0">
                <a:solidFill>
                  <a:schemeClr val="bg1"/>
                </a:solidFill>
                <a:latin typeface="Meiryo UI" pitchFamily="50" charset="-128"/>
                <a:ea typeface="Meiryo UI" pitchFamily="50" charset="-128"/>
                <a:cs typeface="Meiryo UI" pitchFamily="50" charset="-128"/>
              </a:rPr>
              <a:t>三大疾病診断保険金補償</a:t>
            </a:r>
            <a:r>
              <a:rPr lang="ja-JP" altLang="en-US" sz="1100" b="1" spc="-60" dirty="0" smtClean="0">
                <a:solidFill>
                  <a:schemeClr val="bg1"/>
                </a:solidFill>
                <a:latin typeface="Meiryo UI" pitchFamily="50" charset="-128"/>
                <a:ea typeface="Meiryo UI" pitchFamily="50" charset="-128"/>
                <a:cs typeface="Meiryo UI" pitchFamily="50" charset="-128"/>
              </a:rPr>
              <a:t>（待機期間不設定型</a:t>
            </a:r>
            <a:r>
              <a:rPr lang="ja-JP" altLang="en-US" sz="1100" b="1" spc="-60" dirty="0">
                <a:solidFill>
                  <a:schemeClr val="bg1"/>
                </a:solidFill>
                <a:latin typeface="Meiryo UI" pitchFamily="50" charset="-128"/>
                <a:ea typeface="Meiryo UI" pitchFamily="50" charset="-128"/>
                <a:cs typeface="Meiryo UI" pitchFamily="50" charset="-128"/>
              </a:rPr>
              <a:t>）特約</a:t>
            </a:r>
            <a:endParaRPr kumimoji="1" lang="ja-JP" altLang="en-US" sz="1100" spc="-60" dirty="0">
              <a:solidFill>
                <a:schemeClr val="bg1"/>
              </a:solidFill>
            </a:endParaRPr>
          </a:p>
        </p:txBody>
      </p:sp>
      <p:sp>
        <p:nvSpPr>
          <p:cNvPr id="11" name="角丸四角形 10"/>
          <p:cNvSpPr/>
          <p:nvPr/>
        </p:nvSpPr>
        <p:spPr bwMode="gray">
          <a:xfrm>
            <a:off x="6045631" y="1080951"/>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bwMode="gray">
          <a:xfrm>
            <a:off x="5186436" y="1080951"/>
            <a:ext cx="789109" cy="338554"/>
          </a:xfrm>
          <a:prstGeom prst="roundRect">
            <a:avLst/>
          </a:prstGeom>
          <a:solidFill>
            <a:schemeClr val="bg1">
              <a:lumMod val="95000"/>
            </a:schemeClr>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p:cNvSpPr/>
          <p:nvPr/>
        </p:nvSpPr>
        <p:spPr bwMode="gray">
          <a:xfrm>
            <a:off x="6299907" y="1121721"/>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bwMode="gray">
          <a:xfrm>
            <a:off x="6009173" y="1093450"/>
            <a:ext cx="833883" cy="338554"/>
          </a:xfrm>
          <a:prstGeom prst="rect">
            <a:avLst/>
          </a:prstGeom>
          <a:noFill/>
        </p:spPr>
        <p:txBody>
          <a:bodyPr wrap="none" rtlCol="0">
            <a:spAutoFit/>
          </a:bodyPr>
          <a:lstStyle/>
          <a:p>
            <a:pPr algn="ctr"/>
            <a:r>
              <a:rPr kumimoji="1" lang="ja-JP" altLang="en-US" sz="800" b="1" dirty="0" smtClean="0"/>
              <a:t>病気とケガ補償</a:t>
            </a:r>
            <a:endParaRPr kumimoji="1" lang="en-US" altLang="ja-JP" sz="800" b="1" dirty="0" smtClean="0"/>
          </a:p>
          <a:p>
            <a:pPr algn="ctr"/>
            <a:r>
              <a:rPr kumimoji="1" lang="ja-JP" altLang="en-US" sz="800" b="1" dirty="0" smtClean="0"/>
              <a:t>＜本人型＞</a:t>
            </a:r>
            <a:endParaRPr kumimoji="1" lang="ja-JP" altLang="en-US" sz="800" b="1" dirty="0"/>
          </a:p>
        </p:txBody>
      </p:sp>
      <p:sp>
        <p:nvSpPr>
          <p:cNvPr id="20" name="テキスト ボックス 19"/>
          <p:cNvSpPr txBox="1"/>
          <p:nvPr/>
        </p:nvSpPr>
        <p:spPr bwMode="gray">
          <a:xfrm>
            <a:off x="5623733" y="874488"/>
            <a:ext cx="782587" cy="253916"/>
          </a:xfrm>
          <a:prstGeom prst="rect">
            <a:avLst/>
          </a:prstGeom>
          <a:noFill/>
        </p:spPr>
        <p:txBody>
          <a:bodyPr wrap="none" rtlCol="0">
            <a:spAutoFit/>
          </a:bodyPr>
          <a:lstStyle/>
          <a:p>
            <a:r>
              <a:rPr kumimoji="1" lang="ja-JP" altLang="en-US" sz="1050" b="1" dirty="0" smtClean="0">
                <a:solidFill>
                  <a:schemeClr val="bg1"/>
                </a:solidFill>
              </a:rPr>
              <a:t>基本コース</a:t>
            </a:r>
            <a:endParaRPr kumimoji="1" lang="ja-JP" altLang="en-US" sz="1050" b="1" dirty="0">
              <a:solidFill>
                <a:schemeClr val="bg1"/>
              </a:solidFill>
            </a:endParaRPr>
          </a:p>
        </p:txBody>
      </p:sp>
      <p:grpSp>
        <p:nvGrpSpPr>
          <p:cNvPr id="3" name="グループ化 2"/>
          <p:cNvGrpSpPr/>
          <p:nvPr/>
        </p:nvGrpSpPr>
        <p:grpSpPr bwMode="gray">
          <a:xfrm>
            <a:off x="5127140" y="1003113"/>
            <a:ext cx="1764460" cy="274320"/>
            <a:chOff x="4183380" y="1003113"/>
            <a:chExt cx="2610280" cy="274320"/>
          </a:xfrm>
        </p:grpSpPr>
        <p:sp>
          <p:nvSpPr>
            <p:cNvPr id="21" name="フリーフォーム 20"/>
            <p:cNvSpPr/>
            <p:nvPr/>
          </p:nvSpPr>
          <p:spPr bwMode="gray">
            <a:xfrm>
              <a:off x="4183380" y="1003113"/>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bwMode="gray">
            <a:xfrm flipH="1">
              <a:off x="5947840" y="1003113"/>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十字形 22"/>
          <p:cNvSpPr/>
          <p:nvPr/>
        </p:nvSpPr>
        <p:spPr bwMode="gray">
          <a:xfrm rot="18900000">
            <a:off x="5442700" y="1122524"/>
            <a:ext cx="265519" cy="265519"/>
          </a:xfrm>
          <a:prstGeom prst="plus">
            <a:avLst>
              <a:gd name="adj" fmla="val 4688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gray">
          <a:xfrm>
            <a:off x="5206530" y="1094458"/>
            <a:ext cx="697627" cy="338554"/>
          </a:xfrm>
          <a:prstGeom prst="rect">
            <a:avLst/>
          </a:prstGeom>
          <a:noFill/>
        </p:spPr>
        <p:txBody>
          <a:bodyPr wrap="none" rtlCol="0">
            <a:spAutoFit/>
            <a:scene3d>
              <a:camera prst="orthographicFront"/>
              <a:lightRig rig="threePt" dir="t"/>
            </a:scene3d>
            <a:sp3d>
              <a:contourClr>
                <a:schemeClr val="bg1"/>
              </a:contourClr>
            </a:sp3d>
          </a:bodyPr>
          <a:lstStyle/>
          <a:p>
            <a:pPr algn="ctr"/>
            <a:r>
              <a:rPr kumimoji="1" lang="ja-JP" altLang="en-US" sz="800" b="1" dirty="0" smtClean="0">
                <a:solidFill>
                  <a:schemeClr val="bg1">
                    <a:lumMod val="75000"/>
                  </a:schemeClr>
                </a:solidFill>
              </a:rPr>
              <a:t>ケガ補償</a:t>
            </a:r>
            <a:endParaRPr kumimoji="1" lang="en-US" altLang="ja-JP" sz="800" b="1" dirty="0" smtClean="0">
              <a:solidFill>
                <a:schemeClr val="bg1">
                  <a:lumMod val="75000"/>
                </a:schemeClr>
              </a:solidFill>
            </a:endParaRPr>
          </a:p>
          <a:p>
            <a:pPr algn="ctr"/>
            <a:r>
              <a:rPr kumimoji="1" lang="ja-JP" altLang="en-US" sz="800" b="1" dirty="0" smtClean="0">
                <a:solidFill>
                  <a:schemeClr val="bg1">
                    <a:lumMod val="75000"/>
                  </a:schemeClr>
                </a:solidFill>
              </a:rPr>
              <a:t>＜</a:t>
            </a:r>
            <a:r>
              <a:rPr kumimoji="1" lang="ja-JP" altLang="en-US" sz="800" b="1" dirty="0">
                <a:solidFill>
                  <a:schemeClr val="bg1">
                    <a:lumMod val="75000"/>
                  </a:schemeClr>
                </a:solidFill>
              </a:rPr>
              <a:t>本</a:t>
            </a:r>
            <a:r>
              <a:rPr kumimoji="1" lang="ja-JP" altLang="en-US" sz="800" b="1" dirty="0" smtClean="0">
                <a:solidFill>
                  <a:schemeClr val="bg1">
                    <a:lumMod val="75000"/>
                  </a:schemeClr>
                </a:solidFill>
              </a:rPr>
              <a:t>人型＞</a:t>
            </a:r>
            <a:endParaRPr kumimoji="1" lang="ja-JP" altLang="en-US" sz="800" b="1" dirty="0">
              <a:solidFill>
                <a:schemeClr val="bg1">
                  <a:lumMod val="75000"/>
                </a:schemeClr>
              </a:solidFill>
            </a:endParaRPr>
          </a:p>
        </p:txBody>
      </p:sp>
      <p:grpSp>
        <p:nvGrpSpPr>
          <p:cNvPr id="37" name="グループ化 36"/>
          <p:cNvGrpSpPr/>
          <p:nvPr/>
        </p:nvGrpSpPr>
        <p:grpSpPr bwMode="gray">
          <a:xfrm rot="805549">
            <a:off x="4582396" y="616957"/>
            <a:ext cx="518160" cy="518160"/>
            <a:chOff x="-885596" y="2042160"/>
            <a:chExt cx="518160" cy="518160"/>
          </a:xfrm>
        </p:grpSpPr>
        <p:sp>
          <p:nvSpPr>
            <p:cNvPr id="38" name="星 32 37"/>
            <p:cNvSpPr/>
            <p:nvPr/>
          </p:nvSpPr>
          <p:spPr bwMode="gray">
            <a:xfrm>
              <a:off x="-885596" y="2042160"/>
              <a:ext cx="518160" cy="518160"/>
            </a:xfrm>
            <a:prstGeom prst="star32">
              <a:avLst>
                <a:gd name="adj" fmla="val 45833"/>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mn-ea"/>
              </a:endParaRPr>
            </a:p>
          </p:txBody>
        </p:sp>
        <p:sp>
          <p:nvSpPr>
            <p:cNvPr id="39" name="テキスト ボックス 38"/>
            <p:cNvSpPr txBox="1"/>
            <p:nvPr/>
          </p:nvSpPr>
          <p:spPr bwMode="gray">
            <a:xfrm>
              <a:off x="-834265" y="2097412"/>
              <a:ext cx="415498" cy="392415"/>
            </a:xfrm>
            <a:prstGeom prst="rect">
              <a:avLst/>
            </a:prstGeom>
            <a:noFill/>
          </p:spPr>
          <p:txBody>
            <a:bodyPr wrap="none" rtlCol="0">
              <a:spAutoFit/>
            </a:bodyPr>
            <a:lstStyle/>
            <a:p>
              <a:pPr algn="ctr"/>
              <a:r>
                <a:rPr kumimoji="1" lang="en-US" altLang="ja-JP" sz="1050" b="1" dirty="0" smtClean="0">
                  <a:solidFill>
                    <a:schemeClr val="bg1"/>
                  </a:solidFill>
                </a:rPr>
                <a:t>6</a:t>
              </a:r>
              <a:r>
                <a:rPr kumimoji="1" lang="ja-JP" altLang="en-US" sz="900" b="1" dirty="0" smtClean="0">
                  <a:solidFill>
                    <a:schemeClr val="bg1"/>
                  </a:solidFill>
                </a:rPr>
                <a:t>口</a:t>
              </a:r>
              <a:endParaRPr kumimoji="1" lang="en-US" altLang="ja-JP" sz="900" b="1" dirty="0" smtClean="0">
                <a:solidFill>
                  <a:schemeClr val="bg1"/>
                </a:solidFill>
              </a:endParaRPr>
            </a:p>
            <a:p>
              <a:pPr algn="ctr"/>
              <a:r>
                <a:rPr kumimoji="1" lang="ja-JP" altLang="en-US" sz="900" b="1" dirty="0" smtClean="0">
                  <a:solidFill>
                    <a:schemeClr val="bg1"/>
                  </a:solidFill>
                </a:rPr>
                <a:t>限度</a:t>
              </a:r>
              <a:endParaRPr kumimoji="1" lang="ja-JP" altLang="en-US" sz="900" b="1" dirty="0">
                <a:solidFill>
                  <a:schemeClr val="bg1"/>
                </a:solidFill>
              </a:endParaRPr>
            </a:p>
          </p:txBody>
        </p:sp>
      </p:grpSp>
      <p:graphicFrame>
        <p:nvGraphicFramePr>
          <p:cNvPr id="41" name="Group 184"/>
          <p:cNvGraphicFramePr>
            <a:graphicFrameLocks noGrp="1"/>
          </p:cNvGraphicFramePr>
          <p:nvPr>
            <p:extLst>
              <p:ext uri="{D42A27DB-BD31-4B8C-83A1-F6EECF244321}">
                <p14:modId xmlns:p14="http://schemas.microsoft.com/office/powerpoint/2010/main" val="3812880741"/>
              </p:ext>
            </p:extLst>
          </p:nvPr>
        </p:nvGraphicFramePr>
        <p:xfrm>
          <a:off x="327835" y="3816731"/>
          <a:ext cx="2940050" cy="881063"/>
        </p:xfrm>
        <a:graphic>
          <a:graphicData uri="http://schemas.openxmlformats.org/drawingml/2006/table">
            <a:tbl>
              <a:tblPr/>
              <a:tblGrid>
                <a:gridCol w="845594">
                  <a:extLst>
                    <a:ext uri="{9D8B030D-6E8A-4147-A177-3AD203B41FA5}">
                      <a16:colId xmlns:a16="http://schemas.microsoft.com/office/drawing/2014/main" val="20000"/>
                    </a:ext>
                  </a:extLst>
                </a:gridCol>
                <a:gridCol w="1192201">
                  <a:extLst>
                    <a:ext uri="{9D8B030D-6E8A-4147-A177-3AD203B41FA5}">
                      <a16:colId xmlns:a16="http://schemas.microsoft.com/office/drawing/2014/main" val="20001"/>
                    </a:ext>
                  </a:extLst>
                </a:gridCol>
                <a:gridCol w="902255">
                  <a:extLst>
                    <a:ext uri="{9D8B030D-6E8A-4147-A177-3AD203B41FA5}">
                      <a16:colId xmlns:a16="http://schemas.microsoft.com/office/drawing/2014/main" val="20002"/>
                    </a:ext>
                  </a:extLst>
                </a:gridCol>
              </a:tblGrid>
              <a:tr h="3415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セット名</a:t>
                      </a:r>
                    </a:p>
                  </a:txBody>
                  <a:tcPr marL="18729" marR="18729" marT="18347" marB="1834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900" b="1" dirty="0" smtClean="0">
                          <a:solidFill>
                            <a:srgbClr val="000000"/>
                          </a:solidFill>
                          <a:latin typeface="Meiryo UI" pitchFamily="50" charset="-128"/>
                          <a:ea typeface="Meiryo UI" pitchFamily="50" charset="-128"/>
                          <a:cs typeface="Meiryo UI" pitchFamily="50" charset="-128"/>
                        </a:rPr>
                        <a:t>先進医療費用</a:t>
                      </a:r>
                      <a:endParaRPr lang="en-US" altLang="ja-JP" sz="900" b="1" dirty="0" smtClean="0">
                        <a:solidFill>
                          <a:srgbClr val="000000"/>
                        </a:solidFill>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保険金額</a:t>
                      </a:r>
                      <a:r>
                        <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endParaRPr kumimoji="1" lang="en-US" altLang="ja-JP"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txBody>
                  <a:tcPr marL="18729" marR="18729" marT="18347" marB="1834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月払保険料</a:t>
                      </a:r>
                    </a:p>
                  </a:txBody>
                  <a:tcPr marL="18729" marR="18729" marT="18347" marB="1834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954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S1</a:t>
                      </a:r>
                      <a:endParaRPr kumimoji="1" lang="en-US" altLang="ja-JP" sz="11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endParaRPr>
                    </a:p>
                  </a:txBody>
                  <a:tcPr marL="18729" marR="18729" marT="18347" marB="1834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1,000</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万円</a:t>
                      </a:r>
                    </a:p>
                  </a:txBody>
                  <a:tcPr marL="18729" marR="18729" marT="18347" marB="1834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60</a:t>
                      </a:r>
                      <a:r>
                        <a:rPr kumimoji="1" lang="ja-JP" altLang="en-US" sz="9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anose="020B0604030504040204" pitchFamily="50" charset="-128"/>
                        </a:rPr>
                        <a:t>円</a:t>
                      </a:r>
                      <a:endPar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endParaRPr>
                    </a:p>
                  </a:txBody>
                  <a:tcPr marL="18729" marR="18729" marT="18347" marB="1834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6" name="表 45"/>
          <p:cNvGraphicFramePr>
            <a:graphicFrameLocks noGrp="1"/>
          </p:cNvGraphicFramePr>
          <p:nvPr>
            <p:extLst>
              <p:ext uri="{D42A27DB-BD31-4B8C-83A1-F6EECF244321}">
                <p14:modId xmlns:p14="http://schemas.microsoft.com/office/powerpoint/2010/main" val="2658345532"/>
              </p:ext>
            </p:extLst>
          </p:nvPr>
        </p:nvGraphicFramePr>
        <p:xfrm>
          <a:off x="323850" y="1440000"/>
          <a:ext cx="4211637" cy="1331914"/>
        </p:xfrm>
        <a:graphic>
          <a:graphicData uri="http://schemas.openxmlformats.org/drawingml/2006/table">
            <a:tbl>
              <a:tblPr/>
              <a:tblGrid>
                <a:gridCol w="467960">
                  <a:extLst>
                    <a:ext uri="{9D8B030D-6E8A-4147-A177-3AD203B41FA5}">
                      <a16:colId xmlns:a16="http://schemas.microsoft.com/office/drawing/2014/main" val="20000"/>
                    </a:ext>
                  </a:extLst>
                </a:gridCol>
                <a:gridCol w="503957">
                  <a:extLst>
                    <a:ext uri="{9D8B030D-6E8A-4147-A177-3AD203B41FA5}">
                      <a16:colId xmlns:a16="http://schemas.microsoft.com/office/drawing/2014/main" val="20001"/>
                    </a:ext>
                  </a:extLst>
                </a:gridCol>
                <a:gridCol w="647944">
                  <a:extLst>
                    <a:ext uri="{9D8B030D-6E8A-4147-A177-3AD203B41FA5}">
                      <a16:colId xmlns:a16="http://schemas.microsoft.com/office/drawing/2014/main" val="20002"/>
                    </a:ext>
                  </a:extLst>
                </a:gridCol>
                <a:gridCol w="647944">
                  <a:extLst>
                    <a:ext uri="{9D8B030D-6E8A-4147-A177-3AD203B41FA5}">
                      <a16:colId xmlns:a16="http://schemas.microsoft.com/office/drawing/2014/main" val="20003"/>
                    </a:ext>
                  </a:extLst>
                </a:gridCol>
                <a:gridCol w="647944">
                  <a:extLst>
                    <a:ext uri="{9D8B030D-6E8A-4147-A177-3AD203B41FA5}">
                      <a16:colId xmlns:a16="http://schemas.microsoft.com/office/drawing/2014/main" val="20004"/>
                    </a:ext>
                  </a:extLst>
                </a:gridCol>
                <a:gridCol w="647944">
                  <a:extLst>
                    <a:ext uri="{9D8B030D-6E8A-4147-A177-3AD203B41FA5}">
                      <a16:colId xmlns:a16="http://schemas.microsoft.com/office/drawing/2014/main" val="20005"/>
                    </a:ext>
                  </a:extLst>
                </a:gridCol>
                <a:gridCol w="647944">
                  <a:extLst>
                    <a:ext uri="{9D8B030D-6E8A-4147-A177-3AD203B41FA5}">
                      <a16:colId xmlns:a16="http://schemas.microsoft.com/office/drawing/2014/main" val="20006"/>
                    </a:ext>
                  </a:extLst>
                </a:gridCol>
              </a:tblGrid>
              <a:tr h="43197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セット名</a:t>
                      </a:r>
                    </a:p>
                  </a:txBody>
                  <a:tcPr marL="11231" marR="11231"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lang="ja-JP" altLang="en-US" sz="900" b="1" dirty="0" smtClean="0">
                          <a:solidFill>
                            <a:srgbClr val="000000"/>
                          </a:solidFill>
                          <a:latin typeface="Meiryo UI" pitchFamily="50" charset="-128"/>
                          <a:ea typeface="Meiryo UI" pitchFamily="50" charset="-128"/>
                          <a:cs typeface="Meiryo UI" pitchFamily="50" charset="-128"/>
                        </a:rPr>
                        <a:t>三大疾病診断</a:t>
                      </a:r>
                      <a:endParaRPr lang="en-US" altLang="ja-JP" sz="900" b="1" dirty="0" smtClean="0">
                        <a:solidFill>
                          <a:srgbClr val="000000"/>
                        </a:solidFill>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保険金額</a:t>
                      </a:r>
                      <a:endParaRPr kumimoji="1" lang="en-US" altLang="ja-JP" sz="9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kern="1200" cap="none" normalizeH="0" baseline="0" dirty="0" smtClean="0">
                          <a:ln>
                            <a:noFill/>
                          </a:ln>
                          <a:solidFill>
                            <a:schemeClr val="tx1"/>
                          </a:solidFill>
                          <a:effectLst/>
                          <a:latin typeface="Meiryo UI" pitchFamily="50" charset="-128"/>
                          <a:ea typeface="Meiryo UI" pitchFamily="50" charset="-128"/>
                          <a:cs typeface="Meiryo UI" pitchFamily="50" charset="-128"/>
                        </a:rPr>
                        <a:t>月払保険料</a:t>
                      </a:r>
                      <a:r>
                        <a:rPr kumimoji="1" lang="ja-JP" altLang="en-US" sz="900" b="0" i="0" u="none" strike="noStrike" kern="1200"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900" b="0" i="0" u="none" strike="noStrike" kern="1200"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900" b="0" i="0" u="none" strike="noStrike" kern="1200" cap="none" normalizeH="0" baseline="0" dirty="0" smtClean="0">
                          <a:ln>
                            <a:noFill/>
                          </a:ln>
                          <a:solidFill>
                            <a:schemeClr val="tx1"/>
                          </a:solidFill>
                          <a:effectLst/>
                          <a:latin typeface="Meiryo UI" pitchFamily="50" charset="-128"/>
                          <a:ea typeface="Meiryo UI" pitchFamily="50" charset="-128"/>
                          <a:cs typeface="Meiryo UI" pitchFamily="50" charset="-128"/>
                        </a:rPr>
                        <a:t>口あたり）</a:t>
                      </a:r>
                    </a:p>
                  </a:txBody>
                  <a:tcPr marL="11231" marR="11231"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kern="1200"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11232" marR="11232"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97987">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P1</a:t>
                      </a:r>
                    </a:p>
                  </a:txBody>
                  <a:tcPr marL="11227" marR="11227" marT="0" marB="11028"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50</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万円</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0-24</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才</a:t>
                      </a: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25-29</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才</a:t>
                      </a: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30-34</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才</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35-39</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40-44</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1"/>
                  </a:ext>
                </a:extLst>
              </a:tr>
              <a:tr h="251984">
                <a:tc vMerge="1">
                  <a:txBody>
                    <a:bodyPr/>
                    <a:lstStyle/>
                    <a:p>
                      <a:endParaRPr lang="ja-JP" altLang="en-US" dirty="0"/>
                    </a:p>
                  </a:txBody>
                  <a:tcPr marL="10805" marR="10805" marT="0" marB="0" anchor="ctr" anchorCtr="1" horzOverflow="overflow"/>
                </a:tc>
                <a:tc vMerge="1">
                  <a:txBody>
                    <a:bodyPr/>
                    <a:lstStyle/>
                    <a:p>
                      <a:endParaRPr lang="ja-JP" altLang="en-US" dirty="0"/>
                    </a:p>
                  </a:txBody>
                  <a:tcPr marL="18008" marR="18008" marT="0" marB="0" anchor="ctr" anchorCtr="1"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30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endParaRPr kumimoji="1" lang="en-US" altLang="ja-JP" sz="900" b="1" i="0" u="none" strike="noStrike" cap="none" normalizeH="0" baseline="0" dirty="0" smtClean="0">
                        <a:ln>
                          <a:noFill/>
                        </a:ln>
                        <a:solidFill>
                          <a:schemeClr val="tx1"/>
                        </a:solidFill>
                        <a:effectLst/>
                        <a:latin typeface="Meiryo UI" pitchFamily="50" charset="-128"/>
                        <a:ea typeface="Meiryo UI" pitchFamily="50" charset="-128"/>
                      </a:endParaRP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90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170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250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380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7987">
                <a:tc vMerge="1">
                  <a:txBody>
                    <a:bodyPr/>
                    <a:lstStyle/>
                    <a:p>
                      <a:endParaRPr lang="ja-JP" altLang="en-US" dirty="0"/>
                    </a:p>
                  </a:txBody>
                  <a:tcPr marL="10802" marR="10802" marT="0" marB="10799" anchor="ctr" anchorCtr="1" horzOverflow="overflow"/>
                </a:tc>
                <a:tc vMerge="1">
                  <a:txBody>
                    <a:bodyPr/>
                    <a:lstStyle/>
                    <a:p>
                      <a:endParaRPr lang="ja-JP" altLang="en-US" dirty="0"/>
                    </a:p>
                  </a:txBody>
                  <a:tcPr marL="18008" marR="18008" marT="0" marB="0"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45-49</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50-54</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55-59</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60-64</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65-69</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3"/>
                  </a:ext>
                </a:extLst>
              </a:tr>
              <a:tr h="251984">
                <a:tc vMerge="1">
                  <a:txBody>
                    <a:bodyPr/>
                    <a:lstStyle/>
                    <a:p>
                      <a:endParaRPr lang="ja-JP" altLang="en-US" dirty="0"/>
                    </a:p>
                  </a:txBody>
                  <a:tcPr marL="10805" marR="10805" marT="0" marB="0" anchor="ctr" anchorCtr="1" horzOverflow="overflow"/>
                </a:tc>
                <a:tc vMerge="1">
                  <a:txBody>
                    <a:bodyPr/>
                    <a:lstStyle/>
                    <a:p>
                      <a:endParaRPr lang="ja-JP" altLang="en-US" dirty="0"/>
                    </a:p>
                  </a:txBody>
                  <a:tcPr marL="18008" marR="18008" marT="0" marB="0"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560</a:t>
                      </a:r>
                      <a:r>
                        <a:rPr kumimoji="1" lang="ja-JP" altLang="en-US" sz="8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円</a:t>
                      </a: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690</a:t>
                      </a:r>
                      <a:r>
                        <a:rPr kumimoji="1" lang="ja-JP" altLang="en-US" sz="10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円</a:t>
                      </a:r>
                    </a:p>
                  </a:txBody>
                  <a:tcPr marL="18717" marR="18717"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1,100</a:t>
                      </a:r>
                      <a:r>
                        <a:rPr kumimoji="1" lang="ja-JP" altLang="en-US" sz="10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円</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2,100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2,800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6" marR="18716"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57" name="表 56"/>
          <p:cNvGraphicFramePr>
            <a:graphicFrameLocks noGrp="1"/>
          </p:cNvGraphicFramePr>
          <p:nvPr>
            <p:extLst>
              <p:ext uri="{D42A27DB-BD31-4B8C-83A1-F6EECF244321}">
                <p14:modId xmlns:p14="http://schemas.microsoft.com/office/powerpoint/2010/main" val="1750894864"/>
              </p:ext>
            </p:extLst>
          </p:nvPr>
        </p:nvGraphicFramePr>
        <p:xfrm>
          <a:off x="342899" y="5602573"/>
          <a:ext cx="3951287" cy="1328737"/>
        </p:xfrm>
        <a:graphic>
          <a:graphicData uri="http://schemas.openxmlformats.org/drawingml/2006/table">
            <a:tbl>
              <a:tblPr/>
              <a:tblGrid>
                <a:gridCol w="648469">
                  <a:extLst>
                    <a:ext uri="{9D8B030D-6E8A-4147-A177-3AD203B41FA5}">
                      <a16:colId xmlns:a16="http://schemas.microsoft.com/office/drawing/2014/main" val="20000"/>
                    </a:ext>
                  </a:extLst>
                </a:gridCol>
                <a:gridCol w="697068">
                  <a:extLst>
                    <a:ext uri="{9D8B030D-6E8A-4147-A177-3AD203B41FA5}">
                      <a16:colId xmlns:a16="http://schemas.microsoft.com/office/drawing/2014/main" val="20001"/>
                    </a:ext>
                  </a:extLst>
                </a:gridCol>
                <a:gridCol w="631489">
                  <a:extLst>
                    <a:ext uri="{9D8B030D-6E8A-4147-A177-3AD203B41FA5}">
                      <a16:colId xmlns:a16="http://schemas.microsoft.com/office/drawing/2014/main" val="20002"/>
                    </a:ext>
                  </a:extLst>
                </a:gridCol>
                <a:gridCol w="658087">
                  <a:extLst>
                    <a:ext uri="{9D8B030D-6E8A-4147-A177-3AD203B41FA5}">
                      <a16:colId xmlns:a16="http://schemas.microsoft.com/office/drawing/2014/main" val="20003"/>
                    </a:ext>
                  </a:extLst>
                </a:gridCol>
                <a:gridCol w="658087">
                  <a:extLst>
                    <a:ext uri="{9D8B030D-6E8A-4147-A177-3AD203B41FA5}">
                      <a16:colId xmlns:a16="http://schemas.microsoft.com/office/drawing/2014/main" val="20004"/>
                    </a:ext>
                  </a:extLst>
                </a:gridCol>
                <a:gridCol w="658087">
                  <a:extLst>
                    <a:ext uri="{9D8B030D-6E8A-4147-A177-3AD203B41FA5}">
                      <a16:colId xmlns:a16="http://schemas.microsoft.com/office/drawing/2014/main" val="20005"/>
                    </a:ext>
                  </a:extLst>
                </a:gridCol>
              </a:tblGrid>
              <a:tr h="43214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セット名</a:t>
                      </a:r>
                    </a:p>
                  </a:txBody>
                  <a:tcPr marL="11229" marR="11229"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lang="ja-JP" altLang="en-US" sz="900" b="1" dirty="0" smtClean="0">
                          <a:solidFill>
                            <a:srgbClr val="000000"/>
                          </a:solidFill>
                          <a:latin typeface="Meiryo UI" pitchFamily="50" charset="-128"/>
                          <a:ea typeface="Meiryo UI" pitchFamily="50" charset="-128"/>
                          <a:cs typeface="Meiryo UI" pitchFamily="50" charset="-128"/>
                        </a:rPr>
                        <a:t>親介護</a:t>
                      </a:r>
                      <a:endParaRPr lang="en-US" altLang="ja-JP" sz="900" b="1" dirty="0" smtClean="0">
                        <a:solidFill>
                          <a:srgbClr val="000000"/>
                        </a:solidFill>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lang="ja-JP" altLang="en-US" sz="900" b="1" dirty="0" smtClean="0">
                          <a:solidFill>
                            <a:srgbClr val="000000"/>
                          </a:solidFill>
                          <a:latin typeface="Meiryo UI" pitchFamily="50" charset="-128"/>
                          <a:ea typeface="Meiryo UI" pitchFamily="50" charset="-128"/>
                          <a:cs typeface="Meiryo UI" pitchFamily="50" charset="-128"/>
                        </a:rPr>
                        <a:t>一時金</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額</a:t>
                      </a:r>
                      <a:endParaRPr kumimoji="1" lang="en-US" altLang="ja-JP" sz="9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18716" marR="18716"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b="1" dirty="0" smtClean="0"/>
                        <a:t>月払保険料</a:t>
                      </a:r>
                      <a:endParaRPr lang="en-US" altLang="ja-JP" sz="1000" b="1" dirty="0" smtClean="0"/>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900" dirty="0" smtClean="0">
                          <a:solidFill>
                            <a:srgbClr val="000000"/>
                          </a:solidFill>
                        </a:rPr>
                        <a:t>（特約被保険者</a:t>
                      </a:r>
                      <a:r>
                        <a:rPr lang="en-US" altLang="ja-JP" sz="900" dirty="0" smtClean="0">
                          <a:solidFill>
                            <a:srgbClr val="000000"/>
                          </a:solidFill>
                        </a:rPr>
                        <a:t>(</a:t>
                      </a:r>
                      <a:r>
                        <a:rPr lang="ja-JP" altLang="en-US" sz="900" dirty="0" smtClean="0">
                          <a:solidFill>
                            <a:srgbClr val="000000"/>
                          </a:solidFill>
                        </a:rPr>
                        <a:t>親御さま</a:t>
                      </a:r>
                      <a:r>
                        <a:rPr lang="en-US" altLang="ja-JP" sz="900" dirty="0" smtClean="0">
                          <a:solidFill>
                            <a:srgbClr val="000000"/>
                          </a:solidFill>
                        </a:rPr>
                        <a:t>)1</a:t>
                      </a:r>
                      <a:r>
                        <a:rPr lang="ja-JP" altLang="en-US" sz="900" dirty="0" smtClean="0">
                          <a:solidFill>
                            <a:srgbClr val="000000"/>
                          </a:solidFill>
                        </a:rPr>
                        <a:t>名あたり）（</a:t>
                      </a:r>
                      <a:r>
                        <a:rPr lang="en-US" altLang="ja-JP" sz="900" dirty="0" smtClean="0">
                          <a:solidFill>
                            <a:srgbClr val="000000"/>
                          </a:solidFill>
                        </a:rPr>
                        <a:t>1</a:t>
                      </a:r>
                      <a:r>
                        <a:rPr lang="ja-JP" altLang="en-US" sz="900" dirty="0" smtClean="0">
                          <a:solidFill>
                            <a:srgbClr val="000000"/>
                          </a:solidFill>
                        </a:rPr>
                        <a:t>口あたり）</a:t>
                      </a:r>
                      <a:endParaRPr lang="ja-JP" altLang="en-US" sz="900" b="1" dirty="0" smtClean="0"/>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kern="1200"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kern="1200"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0" marR="0"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198065">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en-US" altLang="ja-JP" sz="14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eiryo UI" pitchFamily="50" charset="-128"/>
                        </a:rPr>
                        <a:t>O1</a:t>
                      </a:r>
                    </a:p>
                  </a:txBody>
                  <a:tcPr marL="11225" marR="11225" marT="0" marB="11021"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CC"/>
                    </a:solid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100</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万円</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18716" marR="18716"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20-49</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anose="020B0604030504040204" pitchFamily="50" charset="-128"/>
                        </a:rPr>
                        <a:t>才</a:t>
                      </a:r>
                    </a:p>
                  </a:txBody>
                  <a:tcPr marL="18716" marR="18716"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indent="0" algn="ctr" rtl="0" eaLnBrk="1" fontAlgn="auto" latinLnBrk="0" hangingPunct="1">
                        <a:spcBef>
                          <a:spcPts val="0"/>
                        </a:spcBef>
                        <a:spcAft>
                          <a:spcPts val="0"/>
                        </a:spcAft>
                      </a:pPr>
                      <a:r>
                        <a:rPr kumimoji="1" lang="en-US" altLang="ja-JP" sz="900" b="0" i="0" u="none" strike="noStrike" kern="1200" baseline="0" dirty="0">
                          <a:ln>
                            <a:noFill/>
                          </a:ln>
                          <a:solidFill>
                            <a:srgbClr val="000000"/>
                          </a:solidFill>
                          <a:effectLst/>
                          <a:latin typeface="Meiryo UI"/>
                          <a:ea typeface="Meiryo UI"/>
                          <a:cs typeface="Meiryo UI"/>
                        </a:rPr>
                        <a:t>50-54</a:t>
                      </a:r>
                      <a:r>
                        <a:rPr kumimoji="1" lang="ja-JP" altLang="en-US" sz="900" b="0" i="0" u="none" strike="noStrike" kern="1200" baseline="0" dirty="0">
                          <a:ln>
                            <a:noFill/>
                          </a:ln>
                          <a:solidFill>
                            <a:srgbClr val="000000"/>
                          </a:solidFill>
                          <a:effectLst/>
                          <a:latin typeface="Meiryo UI"/>
                          <a:ea typeface="Meiryo UI"/>
                          <a:cs typeface="Meiryo UI"/>
                        </a:rPr>
                        <a:t>才</a:t>
                      </a:r>
                      <a:endParaRPr lang="ja-JP" altLang="en-US" sz="1800" b="0" i="0" u="none" strike="noStrike" dirty="0">
                        <a:effectLst/>
                        <a:latin typeface="Arial"/>
                      </a:endParaRPr>
                    </a:p>
                  </a:txBody>
                  <a:tcPr marL="18672" marR="18672"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indent="0" algn="ctr" rtl="0" eaLnBrk="1" fontAlgn="base" latinLnBrk="0" hangingPunct="1">
                        <a:spcBef>
                          <a:spcPts val="0"/>
                        </a:spcBef>
                        <a:spcAft>
                          <a:spcPts val="0"/>
                        </a:spcAft>
                        <a:tabLst>
                          <a:tab pos="2700401" algn="l"/>
                        </a:tabLst>
                      </a:pPr>
                      <a:r>
                        <a:rPr kumimoji="1" lang="en-US" altLang="ja-JP" sz="900" b="0" i="0" u="none" strike="noStrike" kern="1200" baseline="0" dirty="0">
                          <a:ln>
                            <a:noFill/>
                          </a:ln>
                          <a:solidFill>
                            <a:srgbClr val="000000"/>
                          </a:solidFill>
                          <a:effectLst/>
                          <a:latin typeface="Meiryo UI"/>
                          <a:ea typeface="Meiryo UI"/>
                          <a:cs typeface="Meiryo UI"/>
                        </a:rPr>
                        <a:t>55-59</a:t>
                      </a:r>
                      <a:r>
                        <a:rPr kumimoji="1" lang="ja-JP" altLang="en-US" sz="900" b="0" i="0" u="none" strike="noStrike" kern="1200" baseline="0" dirty="0">
                          <a:ln>
                            <a:noFill/>
                          </a:ln>
                          <a:solidFill>
                            <a:srgbClr val="000000"/>
                          </a:solidFill>
                          <a:effectLst/>
                          <a:latin typeface="Meiryo UI"/>
                          <a:ea typeface="Meiryo UI"/>
                          <a:cs typeface="Meiryo UI"/>
                        </a:rPr>
                        <a:t>才</a:t>
                      </a:r>
                      <a:endParaRPr lang="ja-JP" altLang="en-US" sz="1800" b="0" i="0" u="none" strike="noStrike" dirty="0">
                        <a:effectLst/>
                        <a:latin typeface="Arial"/>
                      </a:endParaRPr>
                    </a:p>
                  </a:txBody>
                  <a:tcPr marL="18672" marR="18672"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indent="0" algn="ctr" rtl="0" eaLnBrk="1" fontAlgn="base" latinLnBrk="0" hangingPunct="1">
                        <a:spcBef>
                          <a:spcPts val="0"/>
                        </a:spcBef>
                        <a:spcAft>
                          <a:spcPts val="0"/>
                        </a:spcAft>
                      </a:pPr>
                      <a:r>
                        <a:rPr kumimoji="1" lang="en-US" altLang="ja-JP" sz="900" b="0" i="0" u="none" strike="noStrike" kern="1200" baseline="0" dirty="0">
                          <a:ln>
                            <a:noFill/>
                          </a:ln>
                          <a:solidFill>
                            <a:srgbClr val="000000"/>
                          </a:solidFill>
                          <a:effectLst/>
                          <a:latin typeface="Meiryo UI"/>
                          <a:ea typeface="Meiryo UI"/>
                          <a:cs typeface="Meiryo UI"/>
                        </a:rPr>
                        <a:t>60-64</a:t>
                      </a:r>
                      <a:r>
                        <a:rPr kumimoji="1" lang="ja-JP" altLang="en-US" sz="900" b="0" i="0" u="none" strike="noStrike" kern="1200" baseline="0" dirty="0">
                          <a:ln>
                            <a:noFill/>
                          </a:ln>
                          <a:solidFill>
                            <a:srgbClr val="000000"/>
                          </a:solidFill>
                          <a:effectLst/>
                          <a:latin typeface="Meiryo UI"/>
                          <a:ea typeface="Meiryo UI"/>
                          <a:cs typeface="Meiryo UI"/>
                        </a:rPr>
                        <a:t>才</a:t>
                      </a:r>
                      <a:endParaRPr lang="ja-JP" altLang="en-US" sz="1800" b="0" i="0" u="none" strike="noStrike" dirty="0">
                        <a:effectLst/>
                        <a:latin typeface="Arial"/>
                      </a:endParaRPr>
                    </a:p>
                  </a:txBody>
                  <a:tcPr marL="18672" marR="18672"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1"/>
                  </a:ext>
                </a:extLst>
              </a:tr>
              <a:tr h="250233">
                <a:tc vMerge="1">
                  <a:txBody>
                    <a:bodyPr/>
                    <a:lstStyle/>
                    <a:p>
                      <a:endParaRPr lang="ja-JP" altLang="en-US" dirty="0"/>
                    </a:p>
                  </a:txBody>
                  <a:tcPr marL="10805" marR="10805" marT="0" marB="0" anchor="ctr" anchorCtr="1" horzOverflow="overflow"/>
                </a:tc>
                <a:tc vMerge="1">
                  <a:txBody>
                    <a:bodyPr/>
                    <a:lstStyle/>
                    <a:p>
                      <a:endParaRPr lang="ja-JP" altLang="en-US" dirty="0"/>
                    </a:p>
                  </a:txBody>
                  <a:tcPr marL="18008" marR="18008" marT="0" marB="0" anchor="ctr" anchorCtr="1"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10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6" marR="18716"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auto" latinLnBrk="0" hangingPunct="1">
                        <a:spcBef>
                          <a:spcPts val="0"/>
                        </a:spcBef>
                        <a:spcAft>
                          <a:spcPts val="0"/>
                        </a:spcAft>
                      </a:pPr>
                      <a:r>
                        <a:rPr kumimoji="1" lang="en-US" altLang="ja-JP" sz="1200" b="1" i="0" u="none" strike="noStrike" kern="1200" baseline="0" dirty="0">
                          <a:ln>
                            <a:noFill/>
                          </a:ln>
                          <a:solidFill>
                            <a:srgbClr val="000000"/>
                          </a:solidFill>
                          <a:effectLst/>
                          <a:latin typeface="Meiryo UI"/>
                          <a:ea typeface="Meiryo UI"/>
                        </a:rPr>
                        <a:t>30</a:t>
                      </a:r>
                      <a:r>
                        <a:rPr kumimoji="1" lang="ja-JP" altLang="en-US" sz="900" b="1" i="0" u="none" strike="noStrike" kern="1200" baseline="0" dirty="0">
                          <a:ln>
                            <a:noFill/>
                          </a:ln>
                          <a:solidFill>
                            <a:srgbClr val="000000"/>
                          </a:solidFill>
                          <a:effectLst/>
                          <a:latin typeface="Meiryo UI"/>
                          <a:ea typeface="Meiryo UI"/>
                        </a:rPr>
                        <a:t>円</a:t>
                      </a:r>
                      <a:endParaRPr lang="ja-JP" altLang="en-US" sz="1800" b="0" i="0" u="none" strike="noStrike" dirty="0">
                        <a:effectLst/>
                        <a:latin typeface="Arial"/>
                      </a:endParaRPr>
                    </a:p>
                  </a:txBody>
                  <a:tcPr marL="18672" marR="18672"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auto" latinLnBrk="0" hangingPunct="1">
                        <a:spcBef>
                          <a:spcPts val="0"/>
                        </a:spcBef>
                        <a:spcAft>
                          <a:spcPts val="0"/>
                        </a:spcAft>
                      </a:pPr>
                      <a:r>
                        <a:rPr kumimoji="1" lang="en-US" altLang="ja-JP" sz="1200" b="1" i="0" u="none" strike="noStrike" kern="1200" baseline="0" dirty="0" smtClean="0">
                          <a:ln>
                            <a:noFill/>
                          </a:ln>
                          <a:solidFill>
                            <a:srgbClr val="000000"/>
                          </a:solidFill>
                          <a:effectLst/>
                          <a:latin typeface="Meiryo UI"/>
                          <a:ea typeface="Meiryo UI"/>
                        </a:rPr>
                        <a:t>70</a:t>
                      </a:r>
                      <a:r>
                        <a:rPr kumimoji="1" lang="ja-JP" altLang="en-US" sz="900" b="1" i="0" u="none" strike="noStrike" kern="1200" baseline="0" dirty="0">
                          <a:ln>
                            <a:noFill/>
                          </a:ln>
                          <a:solidFill>
                            <a:srgbClr val="000000"/>
                          </a:solidFill>
                          <a:effectLst/>
                          <a:latin typeface="Meiryo UI"/>
                          <a:ea typeface="Meiryo UI"/>
                        </a:rPr>
                        <a:t>円</a:t>
                      </a:r>
                      <a:endParaRPr lang="ja-JP" altLang="en-US" sz="1800" b="0" i="0" u="none" strike="noStrike" dirty="0">
                        <a:effectLst/>
                        <a:latin typeface="Arial"/>
                      </a:endParaRPr>
                    </a:p>
                  </a:txBody>
                  <a:tcPr marL="18672" marR="18672"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auto" latinLnBrk="0" hangingPunct="1">
                        <a:spcBef>
                          <a:spcPts val="0"/>
                        </a:spcBef>
                        <a:spcAft>
                          <a:spcPts val="0"/>
                        </a:spcAft>
                      </a:pPr>
                      <a:r>
                        <a:rPr kumimoji="1" lang="en-US" altLang="ja-JP" sz="1200" b="1" i="0" u="none" strike="noStrike" kern="1200" baseline="0" dirty="0" smtClean="0">
                          <a:ln>
                            <a:noFill/>
                          </a:ln>
                          <a:solidFill>
                            <a:srgbClr val="000000"/>
                          </a:solidFill>
                          <a:effectLst/>
                          <a:latin typeface="Meiryo UI"/>
                          <a:ea typeface="Meiryo UI"/>
                        </a:rPr>
                        <a:t>140</a:t>
                      </a:r>
                      <a:r>
                        <a:rPr kumimoji="1" lang="ja-JP" altLang="en-US" sz="900" b="1" i="0" u="none" strike="noStrike" kern="1200" baseline="0" dirty="0">
                          <a:ln>
                            <a:noFill/>
                          </a:ln>
                          <a:solidFill>
                            <a:srgbClr val="000000"/>
                          </a:solidFill>
                          <a:effectLst/>
                          <a:latin typeface="Meiryo UI"/>
                          <a:ea typeface="Meiryo UI"/>
                        </a:rPr>
                        <a:t>円</a:t>
                      </a:r>
                      <a:endParaRPr lang="ja-JP" altLang="en-US" sz="1800" b="0" i="0" u="none" strike="noStrike" dirty="0">
                        <a:effectLst/>
                        <a:latin typeface="Arial"/>
                      </a:endParaRPr>
                    </a:p>
                  </a:txBody>
                  <a:tcPr marL="18672" marR="18672" marT="952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065">
                <a:tc vMerge="1">
                  <a:txBody>
                    <a:bodyPr/>
                    <a:lstStyle/>
                    <a:p>
                      <a:endParaRPr lang="ja-JP" altLang="en-US" dirty="0"/>
                    </a:p>
                  </a:txBody>
                  <a:tcPr marL="10802" marR="10802" marT="0" marB="10799" anchor="ctr" anchorCtr="1" horzOverflow="overflow"/>
                </a:tc>
                <a:tc vMerge="1">
                  <a:txBody>
                    <a:bodyPr/>
                    <a:lstStyle/>
                    <a:p>
                      <a:endParaRPr lang="ja-JP" altLang="en-US" dirty="0"/>
                    </a:p>
                  </a:txBody>
                  <a:tcPr marL="18008" marR="18008" marT="0" marB="0"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65-69</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6" marR="18716"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70-74</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5" marR="18715"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75-79</a:t>
                      </a:r>
                      <a:r>
                        <a:rPr kumimoji="1" lang="ja-JP" altLang="en-US"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才</a:t>
                      </a:r>
                    </a:p>
                  </a:txBody>
                  <a:tcPr marL="18715" marR="18715"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700338" algn="l"/>
                        </a:tabLst>
                        <a:defRPr/>
                      </a:pP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80-84</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才</a:t>
                      </a:r>
                      <a:endPar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18715" marR="18715"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FFD5D5"/>
                    </a:solidFill>
                  </a:tcPr>
                </a:tc>
                <a:extLst>
                  <a:ext uri="{0D108BD9-81ED-4DB2-BD59-A6C34878D82A}">
                    <a16:rowId xmlns:a16="http://schemas.microsoft.com/office/drawing/2014/main" val="10003"/>
                  </a:ext>
                </a:extLst>
              </a:tr>
              <a:tr h="250233">
                <a:tc vMerge="1">
                  <a:txBody>
                    <a:bodyPr/>
                    <a:lstStyle/>
                    <a:p>
                      <a:endParaRPr lang="ja-JP" altLang="en-US" dirty="0"/>
                    </a:p>
                  </a:txBody>
                  <a:tcPr marL="10805" marR="10805" marT="0" marB="0" anchor="ctr" anchorCtr="1" horzOverflow="overflow"/>
                </a:tc>
                <a:tc vMerge="1">
                  <a:txBody>
                    <a:bodyPr/>
                    <a:lstStyle/>
                    <a:p>
                      <a:endParaRPr lang="ja-JP" altLang="en-US" dirty="0"/>
                    </a:p>
                  </a:txBody>
                  <a:tcPr marL="18008" marR="18008" marT="0" marB="0" anchor="ctr" anchorCtr="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330</a:t>
                      </a:r>
                      <a:r>
                        <a:rPr kumimoji="1" lang="ja-JP" altLang="en-US" sz="10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円</a:t>
                      </a:r>
                    </a:p>
                  </a:txBody>
                  <a:tcPr marL="18716" marR="18716" marT="0" marB="0" anchor="ctr" anchorCtr="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720</a:t>
                      </a:r>
                      <a:r>
                        <a:rPr kumimoji="1" lang="ja-JP" altLang="en-US" sz="1000" b="1" i="0" u="none" strike="noStrike" kern="1200" cap="none" spc="0" normalizeH="0" baseline="0" noProof="0" dirty="0" smtClean="0">
                          <a:ln>
                            <a:noFill/>
                          </a:ln>
                          <a:solidFill>
                            <a:srgbClr val="000000"/>
                          </a:solidFill>
                          <a:effectLst/>
                          <a:uLnTx/>
                          <a:uFillTx/>
                          <a:latin typeface="Meiryo UI" pitchFamily="50" charset="-128"/>
                          <a:ea typeface="Meiryo UI" pitchFamily="50" charset="-128"/>
                          <a:cs typeface="+mn-cs"/>
                        </a:rPr>
                        <a:t>円</a:t>
                      </a:r>
                    </a:p>
                  </a:txBody>
                  <a:tcPr marL="18715" marR="18715"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1,580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5" marR="18715"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cap="none" normalizeH="0" baseline="0" dirty="0" smtClean="0">
                          <a:ln>
                            <a:noFill/>
                          </a:ln>
                          <a:solidFill>
                            <a:schemeClr val="tx1"/>
                          </a:solidFill>
                          <a:effectLst/>
                          <a:latin typeface="Meiryo UI" pitchFamily="50" charset="-128"/>
                          <a:ea typeface="Meiryo UI" pitchFamily="50" charset="-128"/>
                        </a:rPr>
                        <a:t>4,040</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rPr>
                        <a:t>円</a:t>
                      </a:r>
                    </a:p>
                  </a:txBody>
                  <a:tcPr marL="18715" marR="18715" marT="0" marB="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6" name="正方形/長方形 7"/>
          <p:cNvSpPr>
            <a:spLocks noChangeArrowheads="1"/>
          </p:cNvSpPr>
          <p:nvPr/>
        </p:nvSpPr>
        <p:spPr bwMode="gray">
          <a:xfrm>
            <a:off x="3564731" y="4176000"/>
            <a:ext cx="806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ja-JP" altLang="en-US" sz="800" dirty="0">
                <a:solidFill>
                  <a:srgbClr val="000000"/>
                </a:solidFill>
                <a:cs typeface="Times New Roman" panose="02020603050405020304" pitchFamily="18" charset="0"/>
              </a:rPr>
              <a:t>病気やケガ</a:t>
            </a:r>
            <a:r>
              <a:rPr lang="ja-JP" altLang="en-US" sz="800" dirty="0" smtClean="0">
                <a:solidFill>
                  <a:srgbClr val="000000"/>
                </a:solidFill>
                <a:cs typeface="Times New Roman" panose="02020603050405020304" pitchFamily="18" charset="0"/>
              </a:rPr>
              <a:t>の</a:t>
            </a:r>
            <a:endParaRPr lang="en-US" altLang="ja-JP" sz="800" dirty="0" smtClean="0">
              <a:solidFill>
                <a:srgbClr val="000000"/>
              </a:solidFill>
              <a:cs typeface="Times New Roman" panose="02020603050405020304" pitchFamily="18" charset="0"/>
            </a:endParaRPr>
          </a:p>
          <a:p>
            <a:pPr eaLnBrk="1" hangingPunct="1">
              <a:spcBef>
                <a:spcPct val="0"/>
              </a:spcBef>
              <a:buFontTx/>
              <a:buNone/>
            </a:pPr>
            <a:r>
              <a:rPr lang="ja-JP" altLang="en-US" sz="800" dirty="0" smtClean="0">
                <a:solidFill>
                  <a:srgbClr val="000000"/>
                </a:solidFill>
                <a:cs typeface="Times New Roman" panose="02020603050405020304" pitchFamily="18" charset="0"/>
              </a:rPr>
              <a:t>治療</a:t>
            </a:r>
            <a:r>
              <a:rPr lang="ja-JP" altLang="en-US" sz="800" dirty="0">
                <a:solidFill>
                  <a:srgbClr val="000000"/>
                </a:solidFill>
                <a:cs typeface="Times New Roman" panose="02020603050405020304" pitchFamily="18" charset="0"/>
              </a:rPr>
              <a:t>のため</a:t>
            </a:r>
            <a:r>
              <a:rPr lang="ja-JP" altLang="en-US" sz="800" dirty="0" smtClean="0">
                <a:solidFill>
                  <a:srgbClr val="000000"/>
                </a:solidFill>
                <a:cs typeface="Times New Roman" panose="02020603050405020304" pitchFamily="18" charset="0"/>
              </a:rPr>
              <a:t>に</a:t>
            </a:r>
            <a:endParaRPr lang="en-US" altLang="ja-JP" sz="800" dirty="0" smtClean="0">
              <a:solidFill>
                <a:srgbClr val="000000"/>
              </a:solidFill>
              <a:cs typeface="Times New Roman" panose="02020603050405020304" pitchFamily="18" charset="0"/>
            </a:endParaRPr>
          </a:p>
          <a:p>
            <a:pPr eaLnBrk="1" hangingPunct="1">
              <a:spcBef>
                <a:spcPct val="0"/>
              </a:spcBef>
              <a:buFontTx/>
              <a:buNone/>
            </a:pPr>
            <a:r>
              <a:rPr lang="ja-JP" altLang="en-US" sz="800" dirty="0" smtClean="0">
                <a:solidFill>
                  <a:srgbClr val="000000"/>
                </a:solidFill>
                <a:cs typeface="Times New Roman" panose="02020603050405020304" pitchFamily="18" charset="0"/>
              </a:rPr>
              <a:t>先進</a:t>
            </a:r>
            <a:r>
              <a:rPr lang="ja-JP" altLang="en-US" sz="800" dirty="0">
                <a:solidFill>
                  <a:srgbClr val="000000"/>
                </a:solidFill>
                <a:cs typeface="Times New Roman" panose="02020603050405020304" pitchFamily="18" charset="0"/>
              </a:rPr>
              <a:t>医療を受けた</a:t>
            </a:r>
            <a:endParaRPr lang="en-US" altLang="ja-JP" sz="800" dirty="0">
              <a:solidFill>
                <a:srgbClr val="000000"/>
              </a:solidFill>
              <a:cs typeface="Times New Roman" panose="02020603050405020304" pitchFamily="18" charset="0"/>
            </a:endParaRPr>
          </a:p>
        </p:txBody>
      </p:sp>
      <p:sp>
        <p:nvSpPr>
          <p:cNvPr id="83" name="正方形/長方形 7"/>
          <p:cNvSpPr>
            <a:spLocks noChangeArrowheads="1"/>
          </p:cNvSpPr>
          <p:nvPr/>
        </p:nvSpPr>
        <p:spPr bwMode="gray">
          <a:xfrm>
            <a:off x="4763437" y="2057481"/>
            <a:ext cx="850169" cy="75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ja-JP" altLang="en-US" sz="800" dirty="0" smtClean="0">
                <a:solidFill>
                  <a:srgbClr val="000000"/>
                </a:solidFill>
                <a:cs typeface="Times New Roman" panose="02020603050405020304" pitchFamily="18" charset="0"/>
              </a:rPr>
              <a:t>がん</a:t>
            </a:r>
            <a:r>
              <a:rPr lang="ja-JP" altLang="en-US" sz="800" dirty="0">
                <a:solidFill>
                  <a:srgbClr val="000000"/>
                </a:solidFill>
                <a:cs typeface="Times New Roman" panose="02020603050405020304" pitchFamily="18" charset="0"/>
              </a:rPr>
              <a:t>と診断され</a:t>
            </a:r>
            <a:r>
              <a:rPr lang="ja-JP" altLang="en-US" sz="800" dirty="0" smtClean="0">
                <a:solidFill>
                  <a:srgbClr val="000000"/>
                </a:solidFill>
                <a:cs typeface="Times New Roman" panose="02020603050405020304" pitchFamily="18" charset="0"/>
              </a:rPr>
              <a:t>、</a:t>
            </a:r>
            <a:endParaRPr lang="en-US" altLang="ja-JP" sz="800" dirty="0" smtClean="0">
              <a:solidFill>
                <a:srgbClr val="000000"/>
              </a:solidFill>
              <a:cs typeface="Times New Roman" panose="02020603050405020304" pitchFamily="18" charset="0"/>
            </a:endParaRPr>
          </a:p>
          <a:p>
            <a:pPr eaLnBrk="1" hangingPunct="1">
              <a:spcBef>
                <a:spcPct val="0"/>
              </a:spcBef>
              <a:buFontTx/>
              <a:buNone/>
            </a:pPr>
            <a:r>
              <a:rPr lang="ja-JP" altLang="en-US" sz="800" dirty="0" smtClean="0">
                <a:solidFill>
                  <a:srgbClr val="000000"/>
                </a:solidFill>
                <a:cs typeface="Times New Roman" panose="02020603050405020304" pitchFamily="18" charset="0"/>
              </a:rPr>
              <a:t>治療</a:t>
            </a:r>
            <a:r>
              <a:rPr lang="ja-JP" altLang="en-US" sz="800" dirty="0">
                <a:solidFill>
                  <a:srgbClr val="000000"/>
                </a:solidFill>
                <a:cs typeface="Times New Roman" panose="02020603050405020304" pitchFamily="18" charset="0"/>
              </a:rPr>
              <a:t>を開始した</a:t>
            </a:r>
          </a:p>
          <a:p>
            <a:pPr eaLnBrk="1" hangingPunct="1">
              <a:lnSpc>
                <a:spcPts val="1000"/>
              </a:lnSpc>
              <a:spcBef>
                <a:spcPct val="0"/>
              </a:spcBef>
              <a:buFontTx/>
              <a:buNone/>
            </a:pPr>
            <a:r>
              <a:rPr lang="ja-JP" altLang="en-US" sz="800" dirty="0" smtClean="0">
                <a:solidFill>
                  <a:srgbClr val="000000"/>
                </a:solidFill>
                <a:cs typeface="Times New Roman" panose="02020603050405020304" pitchFamily="18" charset="0"/>
              </a:rPr>
              <a:t>また</a:t>
            </a:r>
            <a:r>
              <a:rPr lang="ja-JP" altLang="en-US" sz="800" dirty="0">
                <a:solidFill>
                  <a:srgbClr val="000000"/>
                </a:solidFill>
                <a:cs typeface="Times New Roman" panose="02020603050405020304" pitchFamily="18" charset="0"/>
              </a:rPr>
              <a:t>は、脳卒中</a:t>
            </a:r>
            <a:r>
              <a:rPr lang="ja-JP" altLang="en-US" sz="800" dirty="0" smtClean="0">
                <a:solidFill>
                  <a:srgbClr val="000000"/>
                </a:solidFill>
                <a:cs typeface="Times New Roman" panose="02020603050405020304" pitchFamily="18" charset="0"/>
              </a:rPr>
              <a:t>・</a:t>
            </a:r>
            <a:endParaRPr lang="en-US" altLang="ja-JP" sz="800" dirty="0" smtClean="0">
              <a:solidFill>
                <a:srgbClr val="000000"/>
              </a:solidFill>
              <a:cs typeface="Times New Roman" panose="02020603050405020304" pitchFamily="18" charset="0"/>
            </a:endParaRPr>
          </a:p>
          <a:p>
            <a:pPr eaLnBrk="1" hangingPunct="1">
              <a:lnSpc>
                <a:spcPts val="1000"/>
              </a:lnSpc>
              <a:spcBef>
                <a:spcPct val="0"/>
              </a:spcBef>
              <a:buFontTx/>
              <a:buNone/>
            </a:pPr>
            <a:r>
              <a:rPr lang="ja-JP" altLang="en-US" sz="800" dirty="0" smtClean="0">
                <a:solidFill>
                  <a:srgbClr val="000000"/>
                </a:solidFill>
                <a:cs typeface="Times New Roman" panose="02020603050405020304" pitchFamily="18" charset="0"/>
              </a:rPr>
              <a:t>急性</a:t>
            </a:r>
            <a:r>
              <a:rPr lang="ja-JP" altLang="en-US" sz="800" dirty="0">
                <a:solidFill>
                  <a:srgbClr val="000000"/>
                </a:solidFill>
                <a:cs typeface="Times New Roman" panose="02020603050405020304" pitchFamily="18" charset="0"/>
              </a:rPr>
              <a:t>心筋</a:t>
            </a:r>
            <a:r>
              <a:rPr lang="ja-JP" altLang="en-US" sz="800" dirty="0" smtClean="0">
                <a:solidFill>
                  <a:srgbClr val="000000"/>
                </a:solidFill>
                <a:cs typeface="Times New Roman" panose="02020603050405020304" pitchFamily="18" charset="0"/>
              </a:rPr>
              <a:t>梗塞により</a:t>
            </a:r>
            <a:endParaRPr lang="en-US" altLang="ja-JP" sz="800" dirty="0" smtClean="0">
              <a:solidFill>
                <a:srgbClr val="000000"/>
              </a:solidFill>
              <a:cs typeface="Times New Roman" panose="02020603050405020304" pitchFamily="18" charset="0"/>
            </a:endParaRPr>
          </a:p>
          <a:p>
            <a:pPr eaLnBrk="1" hangingPunct="1">
              <a:lnSpc>
                <a:spcPts val="1000"/>
              </a:lnSpc>
              <a:spcBef>
                <a:spcPct val="0"/>
              </a:spcBef>
              <a:buFontTx/>
              <a:buNone/>
            </a:pPr>
            <a:r>
              <a:rPr lang="ja-JP" altLang="en-US" sz="800" dirty="0" smtClean="0">
                <a:solidFill>
                  <a:srgbClr val="000000"/>
                </a:solidFill>
                <a:cs typeface="Times New Roman" panose="02020603050405020304" pitchFamily="18" charset="0"/>
              </a:rPr>
              <a:t>治療のため入院</a:t>
            </a:r>
            <a:r>
              <a:rPr lang="ja-JP" altLang="en-US" sz="800" dirty="0">
                <a:solidFill>
                  <a:srgbClr val="000000"/>
                </a:solidFill>
                <a:cs typeface="Times New Roman" panose="02020603050405020304" pitchFamily="18" charset="0"/>
              </a:rPr>
              <a:t>を開始した</a:t>
            </a:r>
          </a:p>
        </p:txBody>
      </p:sp>
      <p:grpSp>
        <p:nvGrpSpPr>
          <p:cNvPr id="91" name="グループ化 6"/>
          <p:cNvGrpSpPr>
            <a:grpSpLocks/>
          </p:cNvGrpSpPr>
          <p:nvPr/>
        </p:nvGrpSpPr>
        <p:grpSpPr bwMode="gray">
          <a:xfrm>
            <a:off x="6037263" y="3987448"/>
            <a:ext cx="668037" cy="620498"/>
            <a:chOff x="5709778" y="8701786"/>
            <a:chExt cx="848185" cy="788462"/>
          </a:xfrm>
        </p:grpSpPr>
        <p:pic>
          <p:nvPicPr>
            <p:cNvPr id="92" name="Picture 19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5741155" y="8720812"/>
              <a:ext cx="754319" cy="76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3" name="正方形/長方形 92"/>
            <p:cNvSpPr/>
            <p:nvPr/>
          </p:nvSpPr>
          <p:spPr bwMode="gray">
            <a:xfrm>
              <a:off x="5709778" y="8701786"/>
              <a:ext cx="346263" cy="10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4" name="正方形/長方形 93"/>
            <p:cNvSpPr/>
            <p:nvPr/>
          </p:nvSpPr>
          <p:spPr bwMode="gray">
            <a:xfrm>
              <a:off x="6103692" y="9382152"/>
              <a:ext cx="454271" cy="10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95" name="正方形/長方形 7"/>
          <p:cNvSpPr>
            <a:spLocks noChangeArrowheads="1"/>
          </p:cNvSpPr>
          <p:nvPr/>
        </p:nvSpPr>
        <p:spPr bwMode="gray">
          <a:xfrm>
            <a:off x="5289450" y="4116723"/>
            <a:ext cx="826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ja-JP" altLang="en-US" sz="800" dirty="0">
                <a:solidFill>
                  <a:srgbClr val="000000"/>
                </a:solidFill>
                <a:cs typeface="Times New Roman" panose="02020603050405020304" pitchFamily="18" charset="0"/>
              </a:rPr>
              <a:t>先進医療</a:t>
            </a:r>
            <a:r>
              <a:rPr lang="ja-JP" altLang="en-US" sz="800" dirty="0" smtClean="0">
                <a:solidFill>
                  <a:srgbClr val="000000"/>
                </a:solidFill>
                <a:cs typeface="Times New Roman" panose="02020603050405020304" pitchFamily="18" charset="0"/>
              </a:rPr>
              <a:t>を</a:t>
            </a:r>
            <a:endParaRPr lang="en-US" altLang="ja-JP" sz="800" dirty="0" smtClean="0">
              <a:solidFill>
                <a:srgbClr val="000000"/>
              </a:solidFill>
              <a:cs typeface="Times New Roman" panose="02020603050405020304" pitchFamily="18" charset="0"/>
            </a:endParaRPr>
          </a:p>
          <a:p>
            <a:pPr eaLnBrk="1" hangingPunct="1">
              <a:spcBef>
                <a:spcPct val="0"/>
              </a:spcBef>
              <a:buFontTx/>
              <a:buNone/>
            </a:pPr>
            <a:r>
              <a:rPr lang="ja-JP" altLang="en-US" sz="800" dirty="0" smtClean="0">
                <a:solidFill>
                  <a:srgbClr val="000000"/>
                </a:solidFill>
                <a:cs typeface="Times New Roman" panose="02020603050405020304" pitchFamily="18" charset="0"/>
              </a:rPr>
              <a:t>受ける</a:t>
            </a:r>
            <a:r>
              <a:rPr lang="ja-JP" altLang="en-US" sz="800" dirty="0">
                <a:solidFill>
                  <a:srgbClr val="000000"/>
                </a:solidFill>
                <a:cs typeface="Times New Roman" panose="02020603050405020304" pitchFamily="18" charset="0"/>
              </a:rPr>
              <a:t>ために</a:t>
            </a:r>
            <a:endParaRPr lang="en-US" altLang="ja-JP" sz="800" dirty="0">
              <a:solidFill>
                <a:srgbClr val="000000"/>
              </a:solidFill>
              <a:cs typeface="Times New Roman" panose="02020603050405020304" pitchFamily="18" charset="0"/>
            </a:endParaRPr>
          </a:p>
          <a:p>
            <a:pPr eaLnBrk="1" hangingPunct="1">
              <a:spcBef>
                <a:spcPct val="0"/>
              </a:spcBef>
              <a:buFontTx/>
              <a:buNone/>
            </a:pPr>
            <a:r>
              <a:rPr lang="ja-JP" altLang="en-US" sz="800" dirty="0">
                <a:solidFill>
                  <a:srgbClr val="000000"/>
                </a:solidFill>
                <a:cs typeface="Times New Roman" panose="02020603050405020304" pitchFamily="18" charset="0"/>
              </a:rPr>
              <a:t>交通費・宿泊費</a:t>
            </a:r>
            <a:r>
              <a:rPr lang="ja-JP" altLang="en-US" sz="800" dirty="0" smtClean="0">
                <a:solidFill>
                  <a:srgbClr val="000000"/>
                </a:solidFill>
                <a:cs typeface="Times New Roman" panose="02020603050405020304" pitchFamily="18" charset="0"/>
              </a:rPr>
              <a:t>が</a:t>
            </a:r>
            <a:endParaRPr lang="en-US" altLang="ja-JP" sz="800" dirty="0" smtClean="0">
              <a:solidFill>
                <a:srgbClr val="000000"/>
              </a:solidFill>
              <a:cs typeface="Times New Roman" panose="02020603050405020304" pitchFamily="18" charset="0"/>
            </a:endParaRPr>
          </a:p>
          <a:p>
            <a:pPr eaLnBrk="1" hangingPunct="1">
              <a:spcBef>
                <a:spcPct val="0"/>
              </a:spcBef>
              <a:buFontTx/>
              <a:buNone/>
            </a:pPr>
            <a:r>
              <a:rPr lang="ja-JP" altLang="en-US" sz="800" dirty="0" smtClean="0">
                <a:solidFill>
                  <a:srgbClr val="000000"/>
                </a:solidFill>
                <a:cs typeface="Times New Roman" panose="02020603050405020304" pitchFamily="18" charset="0"/>
              </a:rPr>
              <a:t>かかった</a:t>
            </a:r>
            <a:endParaRPr lang="en-US" altLang="ja-JP" sz="800" dirty="0">
              <a:solidFill>
                <a:srgbClr val="000000"/>
              </a:solidFill>
              <a:cs typeface="Times New Roman" panose="02020603050405020304" pitchFamily="18" charset="0"/>
            </a:endParaRPr>
          </a:p>
        </p:txBody>
      </p:sp>
      <p:pic>
        <p:nvPicPr>
          <p:cNvPr id="98" name="図 2"/>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gray">
          <a:xfrm>
            <a:off x="6532045" y="4247819"/>
            <a:ext cx="415531" cy="36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21"/>
          <p:cNvSpPr txBox="1">
            <a:spLocks noChangeArrowheads="1"/>
          </p:cNvSpPr>
          <p:nvPr/>
        </p:nvSpPr>
        <p:spPr bwMode="gray">
          <a:xfrm>
            <a:off x="166688" y="7124661"/>
            <a:ext cx="6746875" cy="67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449" tIns="11071" rIns="18449" bIns="46860">
            <a:spAutoFit/>
          </a:bodyPr>
          <a:lstStyle>
            <a:lvl1pPr marL="107950" indent="-107950" eaLnBrk="0" hangingPunct="0">
              <a:spcBef>
                <a:spcPct val="20000"/>
              </a:spcBef>
              <a:buChar char="•"/>
              <a:defRPr kumimoji="1" sz="3300">
                <a:solidFill>
                  <a:schemeClr val="tx1"/>
                </a:solidFill>
                <a:latin typeface="Meiryo UI" pitchFamily="50" charset="-128"/>
                <a:ea typeface="Meiryo UI" pitchFamily="50" charset="-128"/>
                <a:cs typeface="Meiryo UI" pitchFamily="50" charset="-128"/>
              </a:defRPr>
            </a:lvl1pPr>
            <a:lvl2pPr marL="742950" indent="-285750" eaLnBrk="0" hangingPunct="0">
              <a:spcBef>
                <a:spcPct val="20000"/>
              </a:spcBef>
              <a:buChar char="–"/>
              <a:defRPr kumimoji="1" sz="2900">
                <a:solidFill>
                  <a:schemeClr val="tx1"/>
                </a:solidFill>
                <a:latin typeface="Meiryo UI" pitchFamily="50" charset="-128"/>
                <a:ea typeface="Meiryo UI" pitchFamily="50" charset="-128"/>
                <a:cs typeface="Meiryo UI" pitchFamily="50" charset="-128"/>
              </a:defRPr>
            </a:lvl2pPr>
            <a:lvl3pPr marL="1143000" indent="-228600" eaLnBrk="0" hangingPunct="0">
              <a:spcBef>
                <a:spcPct val="20000"/>
              </a:spcBef>
              <a:buChar char="•"/>
              <a:defRPr kumimoji="1" sz="2500">
                <a:solidFill>
                  <a:schemeClr val="tx1"/>
                </a:solidFill>
                <a:latin typeface="Meiryo UI" pitchFamily="50" charset="-128"/>
                <a:ea typeface="Meiryo UI" pitchFamily="50" charset="-128"/>
                <a:cs typeface="Meiryo UI" pitchFamily="50" charset="-128"/>
              </a:defRPr>
            </a:lvl3pPr>
            <a:lvl4pPr marL="1600200" indent="-228600" eaLnBrk="0" hangingPunct="0">
              <a:spcBef>
                <a:spcPct val="20000"/>
              </a:spcBef>
              <a:buChar char="–"/>
              <a:defRPr kumimoji="1" sz="2100">
                <a:solidFill>
                  <a:schemeClr val="tx1"/>
                </a:solidFill>
                <a:latin typeface="Meiryo UI" pitchFamily="50" charset="-128"/>
                <a:ea typeface="Meiryo UI" pitchFamily="50" charset="-128"/>
                <a:cs typeface="Meiryo UI" pitchFamily="50" charset="-128"/>
              </a:defRPr>
            </a:lvl4pPr>
            <a:lvl5pPr marL="2057400" indent="-228600" eaLnBrk="0" hangingPunct="0">
              <a:spcBef>
                <a:spcPct val="20000"/>
              </a:spcBef>
              <a:buChar char="»"/>
              <a:defRPr kumimoji="1" sz="2100">
                <a:solidFill>
                  <a:schemeClr val="tx1"/>
                </a:solidFill>
                <a:latin typeface="Meiryo UI" pitchFamily="50" charset="-128"/>
                <a:ea typeface="Meiryo UI" pitchFamily="50" charset="-128"/>
                <a:cs typeface="Meiryo UI" pitchFamily="50" charset="-128"/>
              </a:defRPr>
            </a:lvl5pPr>
            <a:lvl6pPr marL="2514600" indent="-228600"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6pPr>
            <a:lvl7pPr marL="2971800" indent="-228600"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7pPr>
            <a:lvl8pPr marL="3429000" indent="-228600"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8pPr>
            <a:lvl9pPr marL="3886200" indent="-228600" eaLnBrk="0" fontAlgn="base" hangingPunct="0">
              <a:spcBef>
                <a:spcPct val="20000"/>
              </a:spcBef>
              <a:spcAft>
                <a:spcPct val="0"/>
              </a:spcAft>
              <a:buChar char="»"/>
              <a:defRPr kumimoji="1" sz="2100">
                <a:solidFill>
                  <a:schemeClr val="tx1"/>
                </a:solidFill>
                <a:latin typeface="Meiryo UI" pitchFamily="50" charset="-128"/>
                <a:ea typeface="Meiryo UI" pitchFamily="50" charset="-128"/>
                <a:cs typeface="Meiryo UI" pitchFamily="50" charset="-128"/>
              </a:defRPr>
            </a:lvl9pPr>
          </a:lstStyle>
          <a:p>
            <a:pPr marL="0" eaLnBrk="1" hangingPunct="1">
              <a:spcBef>
                <a:spcPts val="0"/>
              </a:spcBef>
              <a:buFontTx/>
              <a:buNone/>
              <a:defRPr/>
            </a:pPr>
            <a:r>
              <a:rPr lang="ja-JP" altLang="en-US" sz="800" dirty="0" smtClean="0">
                <a:solidFill>
                  <a:srgbClr val="000000"/>
                </a:solidFill>
              </a:rPr>
              <a:t>●オプション特約の被保険者の範囲は、下記記載の「被保険者（補償の対象者）の範囲」をご参照ください。</a:t>
            </a:r>
            <a:endParaRPr lang="en-US" altLang="ja-JP" sz="800" dirty="0" smtClean="0">
              <a:solidFill>
                <a:srgbClr val="000000"/>
              </a:solidFill>
            </a:endParaRPr>
          </a:p>
          <a:p>
            <a:pPr marL="101600" indent="-101600" eaLnBrk="1" hangingPunct="1">
              <a:spcBef>
                <a:spcPts val="0"/>
              </a:spcBef>
              <a:buFontTx/>
              <a:buNone/>
              <a:defRPr/>
            </a:pPr>
            <a:r>
              <a:rPr lang="en-US" altLang="ja-JP" sz="800" dirty="0" smtClean="0">
                <a:solidFill>
                  <a:srgbClr val="000000"/>
                </a:solidFill>
              </a:rPr>
              <a:t>●</a:t>
            </a:r>
            <a:r>
              <a:rPr lang="ja-JP" altLang="en-US" sz="800" dirty="0" smtClean="0">
                <a:solidFill>
                  <a:srgbClr val="000000"/>
                </a:solidFill>
              </a:rPr>
              <a:t>オプション（三大疾病診断保険金補償（待機期間不設定型）特約・親介護一時金支払特約を除く）をセットされる場合は、</a:t>
            </a:r>
            <a:r>
              <a:rPr lang="ja-JP" altLang="en-US" sz="800" dirty="0" smtClean="0">
                <a:latin typeface="Times New Roman" pitchFamily="18" charset="0"/>
              </a:rPr>
              <a:t>補償内容が同様の保険契約（</a:t>
            </a:r>
            <a:r>
              <a:rPr lang="zh-TW" altLang="en-US" sz="800" dirty="0" smtClean="0">
                <a:latin typeface="Times New Roman" pitchFamily="18" charset="0"/>
              </a:rPr>
              <a:t>団体総合生活補償</a:t>
            </a:r>
            <a:r>
              <a:rPr lang="ja-JP" altLang="en-US" sz="800" dirty="0" smtClean="0">
                <a:latin typeface="Times New Roman" pitchFamily="18" charset="0"/>
              </a:rPr>
              <a:t>保険契約以外の保険契約にセットされた特約や引受保険会社以外の保険契約を含みます。）が他にあるとき</a:t>
            </a:r>
            <a:r>
              <a:rPr lang="ja-JP" altLang="en-US" sz="800" dirty="0">
                <a:latin typeface="Times New Roman" pitchFamily="18" charset="0"/>
              </a:rPr>
              <a:t>は、補償が重複することがあります。補償が重複すると、補償対象となる事故による損害については、いずれの保険契約からでも補償されますが、損害の額等によってはいずれか一方の保険契約からは保険金が支払われない場合があり、</a:t>
            </a:r>
            <a:r>
              <a:rPr lang="ja-JP" altLang="en-US" sz="800" u="sng" dirty="0">
                <a:latin typeface="Times New Roman" pitchFamily="18" charset="0"/>
              </a:rPr>
              <a:t>保険料が無駄になることがあります。</a:t>
            </a:r>
            <a:r>
              <a:rPr lang="ja-JP" altLang="en-US" sz="800" dirty="0">
                <a:latin typeface="Times New Roman" pitchFamily="18" charset="0"/>
              </a:rPr>
              <a:t>補償内容の差異や保険金額等を確認し、特約の要否を判断のうえ、</a:t>
            </a:r>
            <a:r>
              <a:rPr lang="ja-JP" altLang="en-US" sz="800" dirty="0" smtClean="0">
                <a:latin typeface="Times New Roman" pitchFamily="18" charset="0"/>
              </a:rPr>
              <a:t>ご加入ください</a:t>
            </a:r>
            <a:r>
              <a:rPr lang="ja-JP" altLang="en-US" sz="800" dirty="0">
                <a:latin typeface="Times New Roman" pitchFamily="18" charset="0"/>
              </a:rPr>
              <a:t>。</a:t>
            </a:r>
          </a:p>
        </p:txBody>
      </p:sp>
      <p:sp>
        <p:nvSpPr>
          <p:cNvPr id="102" name="Rectangle 204"/>
          <p:cNvSpPr>
            <a:spLocks noChangeArrowheads="1"/>
          </p:cNvSpPr>
          <p:nvPr/>
        </p:nvSpPr>
        <p:spPr bwMode="gray">
          <a:xfrm>
            <a:off x="339882" y="5235932"/>
            <a:ext cx="3944533" cy="30353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18000" bIns="36000" anchor="ctr">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lnSpc>
                <a:spcPts val="900"/>
              </a:lnSpc>
              <a:spcBef>
                <a:spcPct val="0"/>
              </a:spcBef>
              <a:buFontTx/>
              <a:buNone/>
            </a:pPr>
            <a:r>
              <a:rPr lang="ja-JP" altLang="en-US" sz="800" dirty="0"/>
              <a:t>介護のため一時的に必要となる費用（介護用品・住宅リフォーム費用等）に充当することを目的とした特約です。</a:t>
            </a:r>
          </a:p>
        </p:txBody>
      </p:sp>
      <p:sp>
        <p:nvSpPr>
          <p:cNvPr id="103" name="テキスト ボックス 4"/>
          <p:cNvSpPr txBox="1">
            <a:spLocks noChangeArrowheads="1"/>
          </p:cNvSpPr>
          <p:nvPr/>
        </p:nvSpPr>
        <p:spPr bwMode="gray">
          <a:xfrm>
            <a:off x="4347173" y="5459897"/>
            <a:ext cx="27210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72000">
            <a:spAutoFit/>
          </a:bodyPr>
          <a:lstStyle/>
          <a:p>
            <a:r>
              <a:rPr lang="ja-JP" altLang="en-US" sz="800" dirty="0">
                <a:latin typeface="Meiryo UI" panose="020B0604030504040204" pitchFamily="50" charset="-128"/>
                <a:ea typeface="Meiryo UI" panose="020B0604030504040204" pitchFamily="50" charset="-128"/>
              </a:rPr>
              <a:t>親御さま（姻族を含む</a:t>
            </a:r>
            <a:r>
              <a:rPr lang="ja-JP" altLang="en-US" sz="800" dirty="0" smtClean="0">
                <a:latin typeface="Meiryo UI" panose="020B0604030504040204" pitchFamily="50" charset="-128"/>
                <a:ea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rPr>
              <a:t>最大</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名</a:t>
            </a:r>
            <a:r>
              <a:rPr lang="ja-JP" altLang="en-US" sz="800" dirty="0" smtClean="0">
                <a:latin typeface="Meiryo UI" panose="020B0604030504040204" pitchFamily="50" charset="-128"/>
                <a:ea typeface="Meiryo UI" panose="020B0604030504040204" pitchFamily="50" charset="-128"/>
              </a:rPr>
              <a:t>まで加入</a:t>
            </a:r>
            <a:r>
              <a:rPr lang="ja-JP" altLang="en-US" sz="800" dirty="0">
                <a:latin typeface="Meiryo UI" panose="020B0604030504040204" pitchFamily="50" charset="-128"/>
                <a:ea typeface="Meiryo UI" panose="020B0604030504040204" pitchFamily="50" charset="-128"/>
              </a:rPr>
              <a:t>いただけます</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その</a:t>
            </a:r>
            <a:r>
              <a:rPr lang="ja-JP" altLang="en-US" sz="800" dirty="0">
                <a:latin typeface="Meiryo UI" panose="020B0604030504040204" pitchFamily="50" charset="-128"/>
                <a:ea typeface="Meiryo UI" panose="020B0604030504040204" pitchFamily="50" charset="-128"/>
              </a:rPr>
              <a:t>場合、</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名は同じ口数でのご加入となります</a:t>
            </a:r>
            <a:r>
              <a:rPr lang="ja-JP" altLang="en-US" sz="800" dirty="0" smtClean="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4" name="テキスト ボックス 83"/>
          <p:cNvSpPr txBox="1">
            <a:spLocks noChangeArrowheads="1"/>
          </p:cNvSpPr>
          <p:nvPr/>
        </p:nvSpPr>
        <p:spPr bwMode="auto">
          <a:xfrm>
            <a:off x="264512" y="6912000"/>
            <a:ext cx="30604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2022</a:t>
            </a:r>
            <a:r>
              <a:rPr lang="ja-JP" altLang="en-US" sz="800" dirty="0" smtClean="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6</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25</a:t>
            </a:r>
            <a:r>
              <a:rPr lang="ja-JP" altLang="en-US" sz="800" dirty="0">
                <a:latin typeface="Meiryo UI" panose="020B0604030504040204" pitchFamily="50" charset="-128"/>
                <a:ea typeface="Meiryo UI" panose="020B0604030504040204" pitchFamily="50" charset="-128"/>
              </a:rPr>
              <a:t>日時点</a:t>
            </a:r>
            <a:r>
              <a:rPr lang="ja-JP" altLang="en-US" sz="800" dirty="0" smtClean="0">
                <a:latin typeface="Meiryo UI" panose="020B0604030504040204" pitchFamily="50" charset="-128"/>
                <a:ea typeface="Meiryo UI" panose="020B0604030504040204" pitchFamily="50" charset="-128"/>
              </a:rPr>
              <a:t>の約被</a:t>
            </a:r>
            <a:r>
              <a:rPr lang="ja-JP" altLang="en-US" sz="800" dirty="0">
                <a:latin typeface="Meiryo UI" panose="020B0604030504040204" pitchFamily="50" charset="-128"/>
                <a:ea typeface="Meiryo UI" panose="020B0604030504040204" pitchFamily="50" charset="-128"/>
              </a:rPr>
              <a:t>保険者の満年令でご加入ください。）</a:t>
            </a:r>
          </a:p>
        </p:txBody>
      </p:sp>
      <p:sp>
        <p:nvSpPr>
          <p:cNvPr id="108" name="テキスト ボックス 3"/>
          <p:cNvSpPr txBox="1">
            <a:spLocks noChangeArrowheads="1"/>
          </p:cNvSpPr>
          <p:nvPr/>
        </p:nvSpPr>
        <p:spPr bwMode="gray">
          <a:xfrm>
            <a:off x="210427" y="2772000"/>
            <a:ext cx="4032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dirty="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2022</a:t>
            </a:r>
            <a:r>
              <a:rPr lang="ja-JP" altLang="en-US" sz="800" dirty="0" smtClean="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6</a:t>
            </a:r>
            <a:r>
              <a:rPr lang="ja-JP" altLang="en-US" sz="800" dirty="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25</a:t>
            </a:r>
            <a:r>
              <a:rPr lang="ja-JP" altLang="en-US" sz="800" dirty="0">
                <a:latin typeface="Meiryo UI" panose="020B0604030504040204" pitchFamily="50" charset="-128"/>
                <a:ea typeface="Meiryo UI" panose="020B0604030504040204" pitchFamily="50" charset="-128"/>
              </a:rPr>
              <a:t>日時点の満年令でご加入ください。</a:t>
            </a:r>
            <a:r>
              <a:rPr lang="ja-JP" altLang="en-US" sz="800" dirty="0">
                <a:solidFill>
                  <a:srgbClr val="000000"/>
                </a:solidFill>
                <a:latin typeface="Meiryo UI" panose="020B0604030504040204" pitchFamily="50" charset="-128"/>
                <a:ea typeface="Meiryo UI" panose="020B0604030504040204" pitchFamily="50" charset="-128"/>
              </a:rPr>
              <a:t> ０才とは生後</a:t>
            </a:r>
            <a:r>
              <a:rPr lang="en-US" altLang="ja-JP" sz="800" dirty="0">
                <a:solidFill>
                  <a:srgbClr val="000000"/>
                </a:solidFill>
                <a:latin typeface="Meiryo UI" panose="020B0604030504040204" pitchFamily="50" charset="-128"/>
                <a:ea typeface="Meiryo UI" panose="020B0604030504040204" pitchFamily="50" charset="-128"/>
              </a:rPr>
              <a:t>15</a:t>
            </a:r>
            <a:r>
              <a:rPr lang="ja-JP" altLang="en-US" sz="800" dirty="0">
                <a:solidFill>
                  <a:srgbClr val="000000"/>
                </a:solidFill>
                <a:latin typeface="Meiryo UI" panose="020B0604030504040204" pitchFamily="50" charset="-128"/>
                <a:ea typeface="Meiryo UI" panose="020B0604030504040204" pitchFamily="50" charset="-128"/>
              </a:rPr>
              <a:t>日からをいいます。 </a:t>
            </a:r>
            <a:r>
              <a:rPr lang="ja-JP" altLang="en-US" sz="800" dirty="0">
                <a:latin typeface="Meiryo UI" panose="020B0604030504040204" pitchFamily="50" charset="-128"/>
                <a:ea typeface="Meiryo UI" panose="020B0604030504040204" pitchFamily="50" charset="-128"/>
              </a:rPr>
              <a:t>）</a:t>
            </a:r>
          </a:p>
        </p:txBody>
      </p:sp>
      <p:sp>
        <p:nvSpPr>
          <p:cNvPr id="133" name="角丸四角形 132"/>
          <p:cNvSpPr/>
          <p:nvPr/>
        </p:nvSpPr>
        <p:spPr bwMode="gray">
          <a:xfrm>
            <a:off x="195264" y="3153488"/>
            <a:ext cx="6789736" cy="296863"/>
          </a:xfrm>
          <a:prstGeom prst="roundRect">
            <a:avLst>
              <a:gd name="adj" fmla="val 5000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楕円 133"/>
          <p:cNvSpPr/>
          <p:nvPr/>
        </p:nvSpPr>
        <p:spPr bwMode="gray">
          <a:xfrm>
            <a:off x="235744" y="3190000"/>
            <a:ext cx="223838" cy="223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p:cNvSpPr txBox="1"/>
          <p:nvPr/>
        </p:nvSpPr>
        <p:spPr bwMode="gray">
          <a:xfrm>
            <a:off x="440532" y="3132852"/>
            <a:ext cx="2723823" cy="338554"/>
          </a:xfrm>
          <a:prstGeom prst="rect">
            <a:avLst/>
          </a:prstGeom>
          <a:noFill/>
        </p:spPr>
        <p:txBody>
          <a:bodyPr wrap="none" rtlCol="0">
            <a:spAutoFit/>
          </a:bodyPr>
          <a:lstStyle/>
          <a:p>
            <a:r>
              <a:rPr lang="ja-JP" altLang="en-US" sz="1600" b="1" dirty="0" smtClean="0">
                <a:solidFill>
                  <a:schemeClr val="bg1"/>
                </a:solidFill>
                <a:latin typeface="Meiryo UI" pitchFamily="50" charset="-128"/>
                <a:ea typeface="Meiryo UI" pitchFamily="50" charset="-128"/>
                <a:cs typeface="Meiryo UI" pitchFamily="50" charset="-128"/>
              </a:rPr>
              <a:t>先進医療費用保険金補償</a:t>
            </a:r>
            <a:r>
              <a:rPr lang="ja-JP" altLang="en-US" sz="1100" b="1" dirty="0" smtClean="0">
                <a:solidFill>
                  <a:schemeClr val="bg1"/>
                </a:solidFill>
                <a:latin typeface="Meiryo UI" pitchFamily="50" charset="-128"/>
                <a:ea typeface="Meiryo UI" pitchFamily="50" charset="-128"/>
                <a:cs typeface="Meiryo UI" pitchFamily="50" charset="-128"/>
              </a:rPr>
              <a:t>特約</a:t>
            </a:r>
            <a:endParaRPr kumimoji="1" lang="ja-JP" altLang="en-US" sz="1100" dirty="0">
              <a:solidFill>
                <a:schemeClr val="bg1"/>
              </a:solidFill>
            </a:endParaRPr>
          </a:p>
        </p:txBody>
      </p:sp>
      <p:grpSp>
        <p:nvGrpSpPr>
          <p:cNvPr id="148" name="グループ化 147"/>
          <p:cNvGrpSpPr/>
          <p:nvPr/>
        </p:nvGrpSpPr>
        <p:grpSpPr bwMode="gray">
          <a:xfrm rot="805549">
            <a:off x="4454206" y="2866209"/>
            <a:ext cx="518160" cy="518160"/>
            <a:chOff x="-885596" y="2042160"/>
            <a:chExt cx="518160" cy="518160"/>
          </a:xfrm>
        </p:grpSpPr>
        <p:sp>
          <p:nvSpPr>
            <p:cNvPr id="149" name="星 32 148"/>
            <p:cNvSpPr/>
            <p:nvPr/>
          </p:nvSpPr>
          <p:spPr bwMode="gray">
            <a:xfrm>
              <a:off x="-885596" y="2042160"/>
              <a:ext cx="518160" cy="518160"/>
            </a:xfrm>
            <a:prstGeom prst="star32">
              <a:avLst>
                <a:gd name="adj" fmla="val 45833"/>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mn-ea"/>
              </a:endParaRPr>
            </a:p>
          </p:txBody>
        </p:sp>
        <p:sp>
          <p:nvSpPr>
            <p:cNvPr id="150" name="テキスト ボックス 149"/>
            <p:cNvSpPr txBox="1"/>
            <p:nvPr/>
          </p:nvSpPr>
          <p:spPr bwMode="gray">
            <a:xfrm>
              <a:off x="-834265" y="2097412"/>
              <a:ext cx="415498" cy="392415"/>
            </a:xfrm>
            <a:prstGeom prst="rect">
              <a:avLst/>
            </a:prstGeom>
            <a:noFill/>
          </p:spPr>
          <p:txBody>
            <a:bodyPr wrap="none" rtlCol="0">
              <a:spAutoFit/>
            </a:bodyPr>
            <a:lstStyle/>
            <a:p>
              <a:pPr algn="ctr"/>
              <a:r>
                <a:rPr kumimoji="1" lang="en-US" altLang="ja-JP" sz="1050" b="1" dirty="0" smtClean="0">
                  <a:solidFill>
                    <a:schemeClr val="bg1"/>
                  </a:solidFill>
                </a:rPr>
                <a:t>1</a:t>
              </a:r>
              <a:r>
                <a:rPr kumimoji="1" lang="ja-JP" altLang="en-US" sz="900" b="1" dirty="0" smtClean="0">
                  <a:solidFill>
                    <a:schemeClr val="bg1"/>
                  </a:solidFill>
                </a:rPr>
                <a:t>口</a:t>
              </a:r>
              <a:endParaRPr kumimoji="1" lang="en-US" altLang="ja-JP" sz="900" b="1" dirty="0" smtClean="0">
                <a:solidFill>
                  <a:schemeClr val="bg1"/>
                </a:solidFill>
              </a:endParaRPr>
            </a:p>
            <a:p>
              <a:pPr algn="ctr"/>
              <a:r>
                <a:rPr kumimoji="1" lang="ja-JP" altLang="en-US" sz="900" b="1" dirty="0" smtClean="0">
                  <a:solidFill>
                    <a:schemeClr val="bg1"/>
                  </a:solidFill>
                </a:rPr>
                <a:t>限度</a:t>
              </a:r>
              <a:endParaRPr kumimoji="1" lang="ja-JP" altLang="en-US" sz="900" b="1" dirty="0">
                <a:solidFill>
                  <a:schemeClr val="bg1"/>
                </a:solidFill>
              </a:endParaRPr>
            </a:p>
          </p:txBody>
        </p:sp>
      </p:grpSp>
      <p:sp>
        <p:nvSpPr>
          <p:cNvPr id="152" name="テキスト ボックス 151"/>
          <p:cNvSpPr txBox="1"/>
          <p:nvPr/>
        </p:nvSpPr>
        <p:spPr bwMode="gray">
          <a:xfrm>
            <a:off x="323850" y="3509688"/>
            <a:ext cx="1354858" cy="261610"/>
          </a:xfrm>
          <a:prstGeom prst="rect">
            <a:avLst/>
          </a:prstGeom>
          <a:noFill/>
        </p:spPr>
        <p:txBody>
          <a:bodyPr wrap="none" rtlCol="0">
            <a:spAutoFit/>
          </a:bodyPr>
          <a:lstStyle/>
          <a:p>
            <a:r>
              <a:rPr lang="ja-JP" altLang="en-US" sz="1100" b="1" dirty="0" smtClean="0"/>
              <a:t>・日本国内のみ補償</a:t>
            </a:r>
            <a:endParaRPr lang="en-US" altLang="ja-JP" sz="1100" b="1" dirty="0" smtClean="0"/>
          </a:p>
        </p:txBody>
      </p:sp>
      <p:sp>
        <p:nvSpPr>
          <p:cNvPr id="153" name="角丸四角形 152"/>
          <p:cNvSpPr/>
          <p:nvPr/>
        </p:nvSpPr>
        <p:spPr bwMode="gray">
          <a:xfrm>
            <a:off x="195264" y="4861769"/>
            <a:ext cx="6789736" cy="296863"/>
          </a:xfrm>
          <a:prstGeom prst="roundRect">
            <a:avLst>
              <a:gd name="adj" fmla="val 50000"/>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53"/>
          <p:cNvSpPr/>
          <p:nvPr/>
        </p:nvSpPr>
        <p:spPr bwMode="gray">
          <a:xfrm>
            <a:off x="235744" y="4898281"/>
            <a:ext cx="223838" cy="2238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テキスト ボックス 154"/>
          <p:cNvSpPr txBox="1"/>
          <p:nvPr/>
        </p:nvSpPr>
        <p:spPr bwMode="gray">
          <a:xfrm>
            <a:off x="440532" y="4841133"/>
            <a:ext cx="2108269" cy="338554"/>
          </a:xfrm>
          <a:prstGeom prst="rect">
            <a:avLst/>
          </a:prstGeom>
          <a:noFill/>
        </p:spPr>
        <p:txBody>
          <a:bodyPr wrap="none" rtlCol="0">
            <a:spAutoFit/>
          </a:bodyPr>
          <a:lstStyle/>
          <a:p>
            <a:r>
              <a:rPr lang="ja-JP" altLang="en-US" sz="1600" b="1" dirty="0" smtClean="0">
                <a:solidFill>
                  <a:schemeClr val="bg1"/>
                </a:solidFill>
                <a:latin typeface="Meiryo UI" pitchFamily="50" charset="-128"/>
                <a:ea typeface="Meiryo UI" pitchFamily="50" charset="-128"/>
                <a:cs typeface="Meiryo UI" pitchFamily="50" charset="-128"/>
              </a:rPr>
              <a:t>親介護一時金支払</a:t>
            </a:r>
            <a:r>
              <a:rPr lang="ja-JP" altLang="en-US" sz="1100" b="1" dirty="0" smtClean="0">
                <a:solidFill>
                  <a:schemeClr val="bg1"/>
                </a:solidFill>
                <a:latin typeface="Meiryo UI" pitchFamily="50" charset="-128"/>
                <a:ea typeface="Meiryo UI" pitchFamily="50" charset="-128"/>
                <a:cs typeface="Meiryo UI" pitchFamily="50" charset="-128"/>
              </a:rPr>
              <a:t>特約</a:t>
            </a:r>
            <a:endParaRPr kumimoji="1" lang="ja-JP" altLang="en-US" sz="1100" dirty="0">
              <a:solidFill>
                <a:schemeClr val="bg1"/>
              </a:solidFill>
            </a:endParaRPr>
          </a:p>
        </p:txBody>
      </p:sp>
      <p:grpSp>
        <p:nvGrpSpPr>
          <p:cNvPr id="14" name="グループ化 13"/>
          <p:cNvGrpSpPr/>
          <p:nvPr/>
        </p:nvGrpSpPr>
        <p:grpSpPr bwMode="gray">
          <a:xfrm>
            <a:off x="5058476" y="5055336"/>
            <a:ext cx="1656620" cy="352061"/>
            <a:chOff x="4242677" y="7266384"/>
            <a:chExt cx="1656620" cy="352061"/>
          </a:xfrm>
        </p:grpSpPr>
        <p:sp>
          <p:nvSpPr>
            <p:cNvPr id="156" name="角丸四角形 155"/>
            <p:cNvSpPr/>
            <p:nvPr/>
          </p:nvSpPr>
          <p:spPr bwMode="gray">
            <a:xfrm>
              <a:off x="5101872" y="7266384"/>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角丸四角形 157"/>
            <p:cNvSpPr/>
            <p:nvPr/>
          </p:nvSpPr>
          <p:spPr bwMode="gray">
            <a:xfrm>
              <a:off x="4242677" y="7266384"/>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9" name="楕円 158"/>
            <p:cNvSpPr/>
            <p:nvPr/>
          </p:nvSpPr>
          <p:spPr bwMode="gray">
            <a:xfrm>
              <a:off x="5356148" y="7307154"/>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p:cNvSpPr txBox="1"/>
            <p:nvPr/>
          </p:nvSpPr>
          <p:spPr bwMode="gray">
            <a:xfrm>
              <a:off x="5065414" y="7278883"/>
              <a:ext cx="833883" cy="338554"/>
            </a:xfrm>
            <a:prstGeom prst="rect">
              <a:avLst/>
            </a:prstGeom>
            <a:noFill/>
          </p:spPr>
          <p:txBody>
            <a:bodyPr wrap="none" rtlCol="0">
              <a:spAutoFit/>
            </a:bodyPr>
            <a:lstStyle/>
            <a:p>
              <a:pPr algn="ctr"/>
              <a:r>
                <a:rPr kumimoji="1" lang="ja-JP" altLang="en-US" sz="800" b="1" dirty="0" smtClean="0"/>
                <a:t>病気とケガ補償</a:t>
              </a:r>
              <a:endParaRPr kumimoji="1" lang="en-US" altLang="ja-JP" sz="800" b="1" dirty="0" smtClean="0"/>
            </a:p>
            <a:p>
              <a:pPr algn="ctr"/>
              <a:r>
                <a:rPr kumimoji="1" lang="ja-JP" altLang="en-US" sz="800" b="1" dirty="0" smtClean="0"/>
                <a:t>＜本人型＞</a:t>
              </a:r>
              <a:endParaRPr kumimoji="1" lang="ja-JP" altLang="en-US" sz="800" b="1" dirty="0"/>
            </a:p>
          </p:txBody>
        </p:sp>
        <p:sp>
          <p:nvSpPr>
            <p:cNvPr id="171" name="楕円 170"/>
            <p:cNvSpPr/>
            <p:nvPr/>
          </p:nvSpPr>
          <p:spPr bwMode="gray">
            <a:xfrm>
              <a:off x="4511024" y="7307153"/>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bwMode="gray">
            <a:xfrm>
              <a:off x="4262771" y="7279891"/>
              <a:ext cx="697627" cy="338554"/>
            </a:xfrm>
            <a:prstGeom prst="rect">
              <a:avLst/>
            </a:prstGeom>
            <a:noFill/>
          </p:spPr>
          <p:txBody>
            <a:bodyPr wrap="none" rtlCol="0">
              <a:spAutoFit/>
              <a:scene3d>
                <a:camera prst="orthographicFront"/>
                <a:lightRig rig="threePt" dir="t"/>
              </a:scene3d>
              <a:sp3d>
                <a:contourClr>
                  <a:schemeClr val="bg1"/>
                </a:contourClr>
              </a:sp3d>
            </a:bodyPr>
            <a:lstStyle/>
            <a:p>
              <a:pPr algn="ctr"/>
              <a:r>
                <a:rPr kumimoji="1" lang="ja-JP" altLang="en-US" sz="800" b="1" dirty="0" smtClean="0"/>
                <a:t>ケガ補償</a:t>
              </a:r>
              <a:endParaRPr kumimoji="1" lang="en-US" altLang="ja-JP" sz="800" b="1" dirty="0" smtClean="0"/>
            </a:p>
            <a:p>
              <a:pPr algn="ctr"/>
              <a:r>
                <a:rPr kumimoji="1" lang="ja-JP" altLang="en-US" sz="800" b="1" dirty="0" smtClean="0"/>
                <a:t>＜本人型＞</a:t>
              </a:r>
              <a:endParaRPr kumimoji="1" lang="ja-JP" altLang="en-US" sz="800" b="1" dirty="0"/>
            </a:p>
          </p:txBody>
        </p:sp>
      </p:grpSp>
      <p:grpSp>
        <p:nvGrpSpPr>
          <p:cNvPr id="172" name="グループ化 171"/>
          <p:cNvGrpSpPr/>
          <p:nvPr/>
        </p:nvGrpSpPr>
        <p:grpSpPr bwMode="gray">
          <a:xfrm rot="805549">
            <a:off x="4454206" y="4777284"/>
            <a:ext cx="518160" cy="518160"/>
            <a:chOff x="-885596" y="2042160"/>
            <a:chExt cx="518160" cy="518160"/>
          </a:xfrm>
        </p:grpSpPr>
        <p:sp>
          <p:nvSpPr>
            <p:cNvPr id="173" name="星 32 172"/>
            <p:cNvSpPr/>
            <p:nvPr/>
          </p:nvSpPr>
          <p:spPr bwMode="gray">
            <a:xfrm>
              <a:off x="-885596" y="2042160"/>
              <a:ext cx="518160" cy="518160"/>
            </a:xfrm>
            <a:prstGeom prst="star32">
              <a:avLst>
                <a:gd name="adj" fmla="val 45833"/>
              </a:avLst>
            </a:prstGeom>
            <a:solidFill>
              <a:srgbClr val="00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mn-ea"/>
              </a:endParaRPr>
            </a:p>
          </p:txBody>
        </p:sp>
        <p:sp>
          <p:nvSpPr>
            <p:cNvPr id="174" name="テキスト ボックス 173"/>
            <p:cNvSpPr txBox="1"/>
            <p:nvPr/>
          </p:nvSpPr>
          <p:spPr bwMode="gray">
            <a:xfrm>
              <a:off x="-834265" y="2097412"/>
              <a:ext cx="415498" cy="392415"/>
            </a:xfrm>
            <a:prstGeom prst="rect">
              <a:avLst/>
            </a:prstGeom>
            <a:noFill/>
          </p:spPr>
          <p:txBody>
            <a:bodyPr wrap="none" rtlCol="0">
              <a:spAutoFit/>
            </a:bodyPr>
            <a:lstStyle/>
            <a:p>
              <a:pPr algn="ctr"/>
              <a:r>
                <a:rPr kumimoji="1" lang="en-US" altLang="ja-JP" sz="1050" b="1" dirty="0" smtClean="0">
                  <a:solidFill>
                    <a:schemeClr val="bg1"/>
                  </a:solidFill>
                </a:rPr>
                <a:t>3</a:t>
              </a:r>
              <a:r>
                <a:rPr kumimoji="1" lang="ja-JP" altLang="en-US" sz="900" b="1" dirty="0" smtClean="0">
                  <a:solidFill>
                    <a:schemeClr val="bg1"/>
                  </a:solidFill>
                </a:rPr>
                <a:t>口</a:t>
              </a:r>
              <a:endParaRPr kumimoji="1" lang="en-US" altLang="ja-JP" sz="900" b="1" dirty="0" smtClean="0">
                <a:solidFill>
                  <a:schemeClr val="bg1"/>
                </a:solidFill>
              </a:endParaRPr>
            </a:p>
            <a:p>
              <a:pPr algn="ctr"/>
              <a:r>
                <a:rPr kumimoji="1" lang="ja-JP" altLang="en-US" sz="900" b="1" dirty="0" smtClean="0">
                  <a:solidFill>
                    <a:schemeClr val="bg1"/>
                  </a:solidFill>
                </a:rPr>
                <a:t>限度</a:t>
              </a:r>
              <a:endParaRPr kumimoji="1" lang="ja-JP" altLang="en-US" sz="900" b="1" dirty="0">
                <a:solidFill>
                  <a:schemeClr val="bg1"/>
                </a:solidFill>
              </a:endParaRPr>
            </a:p>
          </p:txBody>
        </p:sp>
      </p:grpSp>
      <p:pic>
        <p:nvPicPr>
          <p:cNvPr id="175" name="図 174">
            <a:extLst>
              <a:ext uri="{FF2B5EF4-FFF2-40B4-BE49-F238E27FC236}">
                <a16:creationId xmlns:a16="http://schemas.microsoft.com/office/drawing/2014/main" id="{8F55C498-423A-4B10-983F-A5DF2FBE0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5758177" y="1895339"/>
            <a:ext cx="1080000" cy="825195"/>
          </a:xfrm>
          <a:prstGeom prst="rect">
            <a:avLst/>
          </a:prstGeom>
        </p:spPr>
      </p:pic>
      <p:pic>
        <p:nvPicPr>
          <p:cNvPr id="177" name="図 176">
            <a:extLst>
              <a:ext uri="{FF2B5EF4-FFF2-40B4-BE49-F238E27FC236}">
                <a16:creationId xmlns:a16="http://schemas.microsoft.com/office/drawing/2014/main" id="{75182B02-67C8-4F6A-AE7D-48294E6B5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4392816" y="4054635"/>
            <a:ext cx="733518" cy="613866"/>
          </a:xfrm>
          <a:prstGeom prst="rect">
            <a:avLst/>
          </a:prstGeom>
        </p:spPr>
      </p:pic>
      <p:sp>
        <p:nvSpPr>
          <p:cNvPr id="180" name="AutoShape 54"/>
          <p:cNvSpPr>
            <a:spLocks noChangeArrowheads="1"/>
          </p:cNvSpPr>
          <p:nvPr/>
        </p:nvSpPr>
        <p:spPr bwMode="gray">
          <a:xfrm>
            <a:off x="4660562" y="1806840"/>
            <a:ext cx="2322186" cy="1019875"/>
          </a:xfrm>
          <a:prstGeom prst="roundRect">
            <a:avLst>
              <a:gd name="adj" fmla="val 6395"/>
            </a:avLst>
          </a:prstGeom>
          <a:noFill/>
          <a:ln w="19050">
            <a:solidFill>
              <a:srgbClr val="FF9933"/>
            </a:solidFill>
            <a:round/>
            <a:headEnd/>
            <a:tailEnd/>
          </a:ln>
        </p:spPr>
        <p:txBody>
          <a:bodyPr wrap="none" lIns="89925" tIns="0" rIns="89925" bIns="0"/>
          <a:lstStyle>
            <a:lvl1pPr defTabSz="898525">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58825" indent="-288925" defTabSz="898525">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69988" indent="-230188" defTabSz="898525">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383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1082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654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30226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798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9370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eaLnBrk="1" hangingPunct="1">
              <a:spcBef>
                <a:spcPct val="0"/>
              </a:spcBef>
              <a:buFontTx/>
              <a:buNone/>
            </a:pPr>
            <a:endParaRPr lang="en-US" altLang="ja-JP" sz="800" b="1">
              <a:solidFill>
                <a:srgbClr val="000000"/>
              </a:solidFill>
            </a:endParaRPr>
          </a:p>
        </p:txBody>
      </p:sp>
      <p:sp>
        <p:nvSpPr>
          <p:cNvPr id="181" name="テキスト ボックス 180"/>
          <p:cNvSpPr txBox="1"/>
          <p:nvPr/>
        </p:nvSpPr>
        <p:spPr bwMode="gray">
          <a:xfrm>
            <a:off x="5008518" y="1728863"/>
            <a:ext cx="1565493" cy="169277"/>
          </a:xfrm>
          <a:prstGeom prst="rect">
            <a:avLst/>
          </a:prstGeom>
          <a:solidFill>
            <a:schemeClr val="bg1"/>
          </a:solidFill>
        </p:spPr>
        <p:txBody>
          <a:bodyPr wrap="none" lIns="36000" tIns="0" rIns="0" bIns="0" rtlCol="0">
            <a:spAutoFit/>
          </a:bodyPr>
          <a:lstStyle/>
          <a:p>
            <a:r>
              <a:rPr kumimoji="1" lang="ja-JP" altLang="en-US" sz="1100" b="1" dirty="0" smtClean="0"/>
              <a:t>こんな時にお役に立ちます</a:t>
            </a:r>
            <a:endParaRPr kumimoji="1" lang="ja-JP" altLang="en-US" sz="1100" b="1" dirty="0"/>
          </a:p>
        </p:txBody>
      </p:sp>
      <p:grpSp>
        <p:nvGrpSpPr>
          <p:cNvPr id="182" name="グループ化 181"/>
          <p:cNvGrpSpPr/>
          <p:nvPr/>
        </p:nvGrpSpPr>
        <p:grpSpPr bwMode="gray">
          <a:xfrm rot="449218">
            <a:off x="4687785" y="1529325"/>
            <a:ext cx="369889" cy="326217"/>
            <a:chOff x="7229612" y="2383284"/>
            <a:chExt cx="369889" cy="326217"/>
          </a:xfrm>
        </p:grpSpPr>
        <p:sp>
          <p:nvSpPr>
            <p:cNvPr id="183" name="フリーフォーム 182"/>
            <p:cNvSpPr/>
            <p:nvPr/>
          </p:nvSpPr>
          <p:spPr bwMode="gray">
            <a:xfrm rot="20073966">
              <a:off x="7229612" y="2383284"/>
              <a:ext cx="369889" cy="326217"/>
            </a:xfrm>
            <a:custGeom>
              <a:avLst/>
              <a:gdLst>
                <a:gd name="connsiteX0" fmla="*/ 369889 w 369889"/>
                <a:gd name="connsiteY0" fmla="*/ 0 h 326217"/>
                <a:gd name="connsiteX1" fmla="*/ 369889 w 369889"/>
                <a:gd name="connsiteY1" fmla="*/ 257176 h 326217"/>
                <a:gd name="connsiteX2" fmla="*/ 105332 w 369889"/>
                <a:gd name="connsiteY2" fmla="*/ 220387 h 326217"/>
                <a:gd name="connsiteX3" fmla="*/ 105331 w 369889"/>
                <a:gd name="connsiteY3" fmla="*/ 300217 h 326217"/>
                <a:gd name="connsiteX4" fmla="*/ 79331 w 369889"/>
                <a:gd name="connsiteY4" fmla="*/ 326217 h 326217"/>
                <a:gd name="connsiteX5" fmla="*/ 79332 w 369889"/>
                <a:gd name="connsiteY5" fmla="*/ 326216 h 326217"/>
                <a:gd name="connsiteX6" fmla="*/ 53332 w 369889"/>
                <a:gd name="connsiteY6" fmla="*/ 300216 h 326217"/>
                <a:gd name="connsiteX7" fmla="*/ 53332 w 369889"/>
                <a:gd name="connsiteY7" fmla="*/ 213157 h 326217"/>
                <a:gd name="connsiteX8" fmla="*/ 0 w 369889"/>
                <a:gd name="connsiteY8" fmla="*/ 205741 h 326217"/>
                <a:gd name="connsiteX9" fmla="*/ 0 w 369889"/>
                <a:gd name="connsiteY9" fmla="*/ 51435 h 3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889" h="326217">
                  <a:moveTo>
                    <a:pt x="369889" y="0"/>
                  </a:moveTo>
                  <a:lnTo>
                    <a:pt x="369889" y="257176"/>
                  </a:lnTo>
                  <a:lnTo>
                    <a:pt x="105332" y="220387"/>
                  </a:lnTo>
                  <a:lnTo>
                    <a:pt x="105331" y="300217"/>
                  </a:lnTo>
                  <a:cubicBezTo>
                    <a:pt x="105331" y="314576"/>
                    <a:pt x="93690" y="326217"/>
                    <a:pt x="79331" y="326217"/>
                  </a:cubicBezTo>
                  <a:lnTo>
                    <a:pt x="79332" y="326216"/>
                  </a:lnTo>
                  <a:cubicBezTo>
                    <a:pt x="64973" y="326216"/>
                    <a:pt x="53332" y="314575"/>
                    <a:pt x="53332" y="300216"/>
                  </a:cubicBezTo>
                  <a:lnTo>
                    <a:pt x="53332" y="213157"/>
                  </a:lnTo>
                  <a:lnTo>
                    <a:pt x="0" y="205741"/>
                  </a:lnTo>
                  <a:lnTo>
                    <a:pt x="0" y="51435"/>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p:cNvSpPr txBox="1"/>
            <p:nvPr/>
          </p:nvSpPr>
          <p:spPr bwMode="gray">
            <a:xfrm rot="19984902">
              <a:off x="7250857" y="2464626"/>
              <a:ext cx="317871" cy="101118"/>
            </a:xfrm>
            <a:custGeom>
              <a:avLst/>
              <a:gdLst/>
              <a:ahLst/>
              <a:cxnLst/>
              <a:rect l="l" t="t" r="r" b="b"/>
              <a:pathLst>
                <a:path w="655104" h="208396">
                  <a:moveTo>
                    <a:pt x="534107" y="151470"/>
                  </a:moveTo>
                  <a:cubicBezTo>
                    <a:pt x="530014" y="151470"/>
                    <a:pt x="526368" y="152679"/>
                    <a:pt x="523168" y="155097"/>
                  </a:cubicBezTo>
                  <a:cubicBezTo>
                    <a:pt x="519968" y="157516"/>
                    <a:pt x="518368" y="160660"/>
                    <a:pt x="518368" y="164529"/>
                  </a:cubicBezTo>
                  <a:cubicBezTo>
                    <a:pt x="518368" y="168399"/>
                    <a:pt x="520024" y="171431"/>
                    <a:pt x="523335" y="173627"/>
                  </a:cubicBezTo>
                  <a:cubicBezTo>
                    <a:pt x="526647" y="175822"/>
                    <a:pt x="530498" y="176919"/>
                    <a:pt x="534888" y="176919"/>
                  </a:cubicBezTo>
                  <a:cubicBezTo>
                    <a:pt x="545901" y="176919"/>
                    <a:pt x="551408" y="172194"/>
                    <a:pt x="551408" y="162743"/>
                  </a:cubicBezTo>
                  <a:lnTo>
                    <a:pt x="551408" y="154930"/>
                  </a:lnTo>
                  <a:cubicBezTo>
                    <a:pt x="546497" y="152623"/>
                    <a:pt x="540730" y="151470"/>
                    <a:pt x="534107" y="151470"/>
                  </a:cubicBezTo>
                  <a:close/>
                  <a:moveTo>
                    <a:pt x="101464" y="73781"/>
                  </a:moveTo>
                  <a:cubicBezTo>
                    <a:pt x="98859" y="83530"/>
                    <a:pt x="96031" y="92385"/>
                    <a:pt x="92980" y="100347"/>
                  </a:cubicBezTo>
                  <a:cubicBezTo>
                    <a:pt x="96775" y="102877"/>
                    <a:pt x="102468" y="106784"/>
                    <a:pt x="110058" y="112067"/>
                  </a:cubicBezTo>
                  <a:cubicBezTo>
                    <a:pt x="113258" y="100831"/>
                    <a:pt x="115305" y="88069"/>
                    <a:pt x="116198" y="73781"/>
                  </a:cubicBezTo>
                  <a:close/>
                  <a:moveTo>
                    <a:pt x="255835" y="61168"/>
                  </a:moveTo>
                  <a:lnTo>
                    <a:pt x="371252" y="61168"/>
                  </a:lnTo>
                  <a:lnTo>
                    <a:pt x="382191" y="79921"/>
                  </a:lnTo>
                  <a:lnTo>
                    <a:pt x="343123" y="116532"/>
                  </a:lnTo>
                  <a:cubicBezTo>
                    <a:pt x="350416" y="118393"/>
                    <a:pt x="354881" y="124792"/>
                    <a:pt x="356518" y="135731"/>
                  </a:cubicBezTo>
                  <a:lnTo>
                    <a:pt x="357857" y="160734"/>
                  </a:lnTo>
                  <a:cubicBezTo>
                    <a:pt x="358080" y="164901"/>
                    <a:pt x="358769" y="167804"/>
                    <a:pt x="359922" y="169441"/>
                  </a:cubicBezTo>
                  <a:cubicBezTo>
                    <a:pt x="361076" y="171078"/>
                    <a:pt x="362359" y="172231"/>
                    <a:pt x="363773" y="172901"/>
                  </a:cubicBezTo>
                  <a:cubicBezTo>
                    <a:pt x="365187" y="173571"/>
                    <a:pt x="366787" y="173980"/>
                    <a:pt x="368573" y="174129"/>
                  </a:cubicBezTo>
                  <a:lnTo>
                    <a:pt x="408087" y="174129"/>
                  </a:lnTo>
                  <a:lnTo>
                    <a:pt x="408087" y="202481"/>
                  </a:lnTo>
                  <a:lnTo>
                    <a:pt x="361764" y="202481"/>
                  </a:lnTo>
                  <a:cubicBezTo>
                    <a:pt x="354992" y="202481"/>
                    <a:pt x="349411" y="201048"/>
                    <a:pt x="345021" y="198183"/>
                  </a:cubicBezTo>
                  <a:cubicBezTo>
                    <a:pt x="340630" y="195318"/>
                    <a:pt x="337579" y="191244"/>
                    <a:pt x="335868" y="185961"/>
                  </a:cubicBezTo>
                  <a:cubicBezTo>
                    <a:pt x="334156" y="180677"/>
                    <a:pt x="333152" y="170371"/>
                    <a:pt x="332854" y="155042"/>
                  </a:cubicBezTo>
                  <a:cubicBezTo>
                    <a:pt x="332705" y="143954"/>
                    <a:pt x="330324" y="138410"/>
                    <a:pt x="325710" y="138410"/>
                  </a:cubicBezTo>
                  <a:cubicBezTo>
                    <a:pt x="323329" y="138410"/>
                    <a:pt x="320929" y="139359"/>
                    <a:pt x="318511" y="141256"/>
                  </a:cubicBezTo>
                  <a:cubicBezTo>
                    <a:pt x="316092" y="143154"/>
                    <a:pt x="308632" y="150651"/>
                    <a:pt x="296131" y="163748"/>
                  </a:cubicBezTo>
                  <a:lnTo>
                    <a:pt x="253491" y="208396"/>
                  </a:lnTo>
                  <a:lnTo>
                    <a:pt x="234851" y="187412"/>
                  </a:lnTo>
                  <a:cubicBezTo>
                    <a:pt x="254943" y="167990"/>
                    <a:pt x="274886" y="148568"/>
                    <a:pt x="294680" y="129146"/>
                  </a:cubicBezTo>
                  <a:cubicBezTo>
                    <a:pt x="299814" y="123639"/>
                    <a:pt x="307107" y="116495"/>
                    <a:pt x="316557" y="107714"/>
                  </a:cubicBezTo>
                  <a:cubicBezTo>
                    <a:pt x="327422" y="97817"/>
                    <a:pt x="334826" y="90859"/>
                    <a:pt x="338770" y="86841"/>
                  </a:cubicBezTo>
                  <a:cubicBezTo>
                    <a:pt x="330212" y="87064"/>
                    <a:pt x="319050" y="87176"/>
                    <a:pt x="305284" y="87176"/>
                  </a:cubicBezTo>
                  <a:lnTo>
                    <a:pt x="255835" y="86841"/>
                  </a:lnTo>
                  <a:close/>
                  <a:moveTo>
                    <a:pt x="150465" y="19422"/>
                  </a:moveTo>
                  <a:lnTo>
                    <a:pt x="175357" y="19422"/>
                  </a:lnTo>
                  <a:lnTo>
                    <a:pt x="175357" y="154484"/>
                  </a:lnTo>
                  <a:lnTo>
                    <a:pt x="150465" y="154484"/>
                  </a:lnTo>
                  <a:close/>
                  <a:moveTo>
                    <a:pt x="281173" y="14176"/>
                  </a:moveTo>
                  <a:cubicBezTo>
                    <a:pt x="308335" y="14176"/>
                    <a:pt x="339775" y="16743"/>
                    <a:pt x="375493" y="21878"/>
                  </a:cubicBezTo>
                  <a:lnTo>
                    <a:pt x="370694" y="47997"/>
                  </a:lnTo>
                  <a:cubicBezTo>
                    <a:pt x="335793" y="42937"/>
                    <a:pt x="303572" y="40407"/>
                    <a:pt x="274030" y="40407"/>
                  </a:cubicBezTo>
                  <a:lnTo>
                    <a:pt x="267444" y="40407"/>
                  </a:lnTo>
                  <a:lnTo>
                    <a:pt x="267444" y="14287"/>
                  </a:lnTo>
                  <a:cubicBezTo>
                    <a:pt x="270867" y="14213"/>
                    <a:pt x="275444" y="14176"/>
                    <a:pt x="281173" y="14176"/>
                  </a:cubicBezTo>
                  <a:close/>
                  <a:moveTo>
                    <a:pt x="455972" y="12055"/>
                  </a:moveTo>
                  <a:lnTo>
                    <a:pt x="487226" y="16408"/>
                  </a:lnTo>
                  <a:cubicBezTo>
                    <a:pt x="478073" y="49522"/>
                    <a:pt x="473497" y="78209"/>
                    <a:pt x="473497" y="102468"/>
                  </a:cubicBezTo>
                  <a:cubicBezTo>
                    <a:pt x="473497" y="134168"/>
                    <a:pt x="476659" y="165460"/>
                    <a:pt x="482984" y="196341"/>
                  </a:cubicBezTo>
                  <a:lnTo>
                    <a:pt x="452623" y="202704"/>
                  </a:lnTo>
                  <a:cubicBezTo>
                    <a:pt x="446447" y="171227"/>
                    <a:pt x="443359" y="140456"/>
                    <a:pt x="443359" y="110393"/>
                  </a:cubicBezTo>
                  <a:cubicBezTo>
                    <a:pt x="443359" y="79437"/>
                    <a:pt x="447563" y="46658"/>
                    <a:pt x="455972" y="12055"/>
                  </a:cubicBezTo>
                  <a:close/>
                  <a:moveTo>
                    <a:pt x="66080" y="11385"/>
                  </a:moveTo>
                  <a:lnTo>
                    <a:pt x="146782" y="11385"/>
                  </a:lnTo>
                  <a:lnTo>
                    <a:pt x="146782" y="34044"/>
                  </a:lnTo>
                  <a:lnTo>
                    <a:pt x="109835" y="34044"/>
                  </a:lnTo>
                  <a:cubicBezTo>
                    <a:pt x="108793" y="41114"/>
                    <a:pt x="107640" y="47662"/>
                    <a:pt x="106375" y="53690"/>
                  </a:cubicBezTo>
                  <a:lnTo>
                    <a:pt x="142652" y="53690"/>
                  </a:lnTo>
                  <a:cubicBezTo>
                    <a:pt x="142354" y="84125"/>
                    <a:pt x="139173" y="108365"/>
                    <a:pt x="133108" y="126411"/>
                  </a:cubicBezTo>
                  <a:cubicBezTo>
                    <a:pt x="127043" y="144456"/>
                    <a:pt x="119174" y="160139"/>
                    <a:pt x="109500" y="173459"/>
                  </a:cubicBezTo>
                  <a:cubicBezTo>
                    <a:pt x="99826" y="186779"/>
                    <a:pt x="88329" y="197681"/>
                    <a:pt x="75009" y="206164"/>
                  </a:cubicBezTo>
                  <a:lnTo>
                    <a:pt x="61057" y="187858"/>
                  </a:lnTo>
                  <a:cubicBezTo>
                    <a:pt x="77800" y="174464"/>
                    <a:pt x="91232" y="156828"/>
                    <a:pt x="101352" y="134950"/>
                  </a:cubicBezTo>
                  <a:cubicBezTo>
                    <a:pt x="96069" y="130559"/>
                    <a:pt x="90227" y="125946"/>
                    <a:pt x="83827" y="121109"/>
                  </a:cubicBezTo>
                  <a:cubicBezTo>
                    <a:pt x="81000" y="126615"/>
                    <a:pt x="77911" y="132048"/>
                    <a:pt x="74563" y="137405"/>
                  </a:cubicBezTo>
                  <a:lnTo>
                    <a:pt x="55587" y="123676"/>
                  </a:lnTo>
                  <a:cubicBezTo>
                    <a:pt x="61094" y="113407"/>
                    <a:pt x="66508" y="99919"/>
                    <a:pt x="71828" y="83213"/>
                  </a:cubicBezTo>
                  <a:cubicBezTo>
                    <a:pt x="77149" y="66507"/>
                    <a:pt x="80888" y="50118"/>
                    <a:pt x="83046" y="34044"/>
                  </a:cubicBezTo>
                  <a:lnTo>
                    <a:pt x="66080" y="34044"/>
                  </a:lnTo>
                  <a:close/>
                  <a:moveTo>
                    <a:pt x="551408" y="10046"/>
                  </a:moveTo>
                  <a:lnTo>
                    <a:pt x="582439" y="10046"/>
                  </a:lnTo>
                  <a:lnTo>
                    <a:pt x="582439" y="50564"/>
                  </a:lnTo>
                  <a:lnTo>
                    <a:pt x="615702" y="50564"/>
                  </a:lnTo>
                  <a:lnTo>
                    <a:pt x="615702" y="78246"/>
                  </a:lnTo>
                  <a:lnTo>
                    <a:pt x="582439" y="78246"/>
                  </a:lnTo>
                  <a:lnTo>
                    <a:pt x="582439" y="137740"/>
                  </a:lnTo>
                  <a:cubicBezTo>
                    <a:pt x="596056" y="144661"/>
                    <a:pt x="610083" y="155079"/>
                    <a:pt x="624520" y="168994"/>
                  </a:cubicBezTo>
                  <a:lnTo>
                    <a:pt x="609228" y="194667"/>
                  </a:lnTo>
                  <a:cubicBezTo>
                    <a:pt x="600000" y="184472"/>
                    <a:pt x="590996" y="176138"/>
                    <a:pt x="582215" y="169664"/>
                  </a:cubicBezTo>
                  <a:cubicBezTo>
                    <a:pt x="581546" y="180677"/>
                    <a:pt x="577918" y="189049"/>
                    <a:pt x="571332" y="194779"/>
                  </a:cubicBezTo>
                  <a:cubicBezTo>
                    <a:pt x="564747" y="200509"/>
                    <a:pt x="552450" y="203374"/>
                    <a:pt x="534442" y="203374"/>
                  </a:cubicBezTo>
                  <a:cubicBezTo>
                    <a:pt x="521568" y="203374"/>
                    <a:pt x="510704" y="200006"/>
                    <a:pt x="501848" y="193272"/>
                  </a:cubicBezTo>
                  <a:cubicBezTo>
                    <a:pt x="492993" y="186537"/>
                    <a:pt x="488565" y="177403"/>
                    <a:pt x="488565" y="165869"/>
                  </a:cubicBezTo>
                  <a:cubicBezTo>
                    <a:pt x="488565" y="154335"/>
                    <a:pt x="492919" y="144940"/>
                    <a:pt x="501625" y="137685"/>
                  </a:cubicBezTo>
                  <a:cubicBezTo>
                    <a:pt x="510332" y="130429"/>
                    <a:pt x="520675" y="126801"/>
                    <a:pt x="532656" y="126801"/>
                  </a:cubicBezTo>
                  <a:cubicBezTo>
                    <a:pt x="537939" y="126801"/>
                    <a:pt x="544190" y="127248"/>
                    <a:pt x="551408" y="128141"/>
                  </a:cubicBezTo>
                  <a:lnTo>
                    <a:pt x="551408" y="78246"/>
                  </a:lnTo>
                  <a:lnTo>
                    <a:pt x="493477" y="78246"/>
                  </a:lnTo>
                  <a:lnTo>
                    <a:pt x="493477" y="50564"/>
                  </a:lnTo>
                  <a:lnTo>
                    <a:pt x="551408" y="50564"/>
                  </a:lnTo>
                  <a:close/>
                  <a:moveTo>
                    <a:pt x="186072" y="5693"/>
                  </a:moveTo>
                  <a:lnTo>
                    <a:pt x="212861" y="5693"/>
                  </a:lnTo>
                  <a:lnTo>
                    <a:pt x="212861" y="182389"/>
                  </a:lnTo>
                  <a:cubicBezTo>
                    <a:pt x="212861" y="188342"/>
                    <a:pt x="210517" y="193365"/>
                    <a:pt x="205829" y="197458"/>
                  </a:cubicBezTo>
                  <a:cubicBezTo>
                    <a:pt x="201141" y="201550"/>
                    <a:pt x="195783" y="203597"/>
                    <a:pt x="189756" y="203597"/>
                  </a:cubicBezTo>
                  <a:lnTo>
                    <a:pt x="165311" y="203597"/>
                  </a:lnTo>
                  <a:lnTo>
                    <a:pt x="161627" y="177143"/>
                  </a:lnTo>
                  <a:lnTo>
                    <a:pt x="178370" y="177143"/>
                  </a:lnTo>
                  <a:cubicBezTo>
                    <a:pt x="183505" y="177143"/>
                    <a:pt x="186072" y="174836"/>
                    <a:pt x="186072" y="170222"/>
                  </a:cubicBezTo>
                  <a:close/>
                  <a:moveTo>
                    <a:pt x="38844" y="3907"/>
                  </a:moveTo>
                  <a:lnTo>
                    <a:pt x="65633" y="7032"/>
                  </a:lnTo>
                  <a:cubicBezTo>
                    <a:pt x="62582" y="27049"/>
                    <a:pt x="56815" y="47774"/>
                    <a:pt x="48332" y="69205"/>
                  </a:cubicBezTo>
                  <a:lnTo>
                    <a:pt x="53243" y="69205"/>
                  </a:lnTo>
                  <a:lnTo>
                    <a:pt x="53243" y="206164"/>
                  </a:lnTo>
                  <a:lnTo>
                    <a:pt x="26789" y="206164"/>
                  </a:lnTo>
                  <a:lnTo>
                    <a:pt x="26789" y="114970"/>
                  </a:lnTo>
                  <a:cubicBezTo>
                    <a:pt x="23961" y="120179"/>
                    <a:pt x="20613" y="125127"/>
                    <a:pt x="16743" y="129815"/>
                  </a:cubicBezTo>
                  <a:lnTo>
                    <a:pt x="0" y="114746"/>
                  </a:lnTo>
                  <a:cubicBezTo>
                    <a:pt x="9079" y="99268"/>
                    <a:pt x="17283" y="81093"/>
                    <a:pt x="24612" y="60220"/>
                  </a:cubicBezTo>
                  <a:cubicBezTo>
                    <a:pt x="31942" y="39346"/>
                    <a:pt x="36686" y="20575"/>
                    <a:pt x="38844" y="3907"/>
                  </a:cubicBezTo>
                  <a:close/>
                  <a:moveTo>
                    <a:pt x="605767" y="3237"/>
                  </a:moveTo>
                  <a:cubicBezTo>
                    <a:pt x="612688" y="16557"/>
                    <a:pt x="617934" y="27682"/>
                    <a:pt x="621506" y="36612"/>
                  </a:cubicBezTo>
                  <a:lnTo>
                    <a:pt x="605544" y="42304"/>
                  </a:lnTo>
                  <a:cubicBezTo>
                    <a:pt x="601154" y="31514"/>
                    <a:pt x="595982" y="20389"/>
                    <a:pt x="590029" y="8930"/>
                  </a:cubicBezTo>
                  <a:close/>
                  <a:moveTo>
                    <a:pt x="639589" y="0"/>
                  </a:moveTo>
                  <a:cubicBezTo>
                    <a:pt x="644723" y="9748"/>
                    <a:pt x="649895" y="20873"/>
                    <a:pt x="655104" y="33375"/>
                  </a:cubicBezTo>
                  <a:lnTo>
                    <a:pt x="639142" y="39291"/>
                  </a:lnTo>
                  <a:cubicBezTo>
                    <a:pt x="633561" y="25524"/>
                    <a:pt x="628612" y="14325"/>
                    <a:pt x="624296" y="5693"/>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grpSp>
      <p:sp>
        <p:nvSpPr>
          <p:cNvPr id="195" name="AutoShape 54"/>
          <p:cNvSpPr>
            <a:spLocks noChangeArrowheads="1"/>
          </p:cNvSpPr>
          <p:nvPr/>
        </p:nvSpPr>
        <p:spPr bwMode="gray">
          <a:xfrm>
            <a:off x="3464734" y="3961889"/>
            <a:ext cx="3518014" cy="747150"/>
          </a:xfrm>
          <a:prstGeom prst="roundRect">
            <a:avLst>
              <a:gd name="adj" fmla="val 6395"/>
            </a:avLst>
          </a:prstGeom>
          <a:noFill/>
          <a:ln w="19050">
            <a:solidFill>
              <a:srgbClr val="FF9933"/>
            </a:solidFill>
            <a:round/>
            <a:headEnd/>
            <a:tailEnd/>
          </a:ln>
        </p:spPr>
        <p:txBody>
          <a:bodyPr wrap="none" lIns="89925" tIns="0" rIns="89925" bIns="0"/>
          <a:lstStyle>
            <a:lvl1pPr defTabSz="898525">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58825" indent="-288925" defTabSz="898525">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69988" indent="-230188" defTabSz="898525">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383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1082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654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30226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798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9370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eaLnBrk="1" hangingPunct="1">
              <a:spcBef>
                <a:spcPct val="0"/>
              </a:spcBef>
              <a:buFontTx/>
              <a:buNone/>
            </a:pPr>
            <a:endParaRPr lang="en-US" altLang="ja-JP" sz="800" b="1">
              <a:solidFill>
                <a:srgbClr val="000000"/>
              </a:solidFill>
            </a:endParaRPr>
          </a:p>
        </p:txBody>
      </p:sp>
      <p:sp>
        <p:nvSpPr>
          <p:cNvPr id="196" name="テキスト ボックス 195"/>
          <p:cNvSpPr txBox="1"/>
          <p:nvPr/>
        </p:nvSpPr>
        <p:spPr bwMode="gray">
          <a:xfrm>
            <a:off x="4027589" y="3853637"/>
            <a:ext cx="1565493" cy="169277"/>
          </a:xfrm>
          <a:prstGeom prst="rect">
            <a:avLst/>
          </a:prstGeom>
          <a:solidFill>
            <a:schemeClr val="bg1"/>
          </a:solidFill>
        </p:spPr>
        <p:txBody>
          <a:bodyPr wrap="none" lIns="36000" tIns="0" rIns="0" bIns="0" rtlCol="0">
            <a:spAutoFit/>
          </a:bodyPr>
          <a:lstStyle/>
          <a:p>
            <a:r>
              <a:rPr kumimoji="1" lang="ja-JP" altLang="en-US" sz="1100" b="1" dirty="0" smtClean="0"/>
              <a:t>こんな時にお役に立ちます</a:t>
            </a:r>
            <a:endParaRPr kumimoji="1" lang="ja-JP" altLang="en-US" sz="1100" b="1" dirty="0"/>
          </a:p>
        </p:txBody>
      </p:sp>
      <p:grpSp>
        <p:nvGrpSpPr>
          <p:cNvPr id="197" name="グループ化 196"/>
          <p:cNvGrpSpPr/>
          <p:nvPr/>
        </p:nvGrpSpPr>
        <p:grpSpPr bwMode="gray">
          <a:xfrm rot="449218">
            <a:off x="3573976" y="3683462"/>
            <a:ext cx="369889" cy="326217"/>
            <a:chOff x="7229612" y="2383284"/>
            <a:chExt cx="369889" cy="326217"/>
          </a:xfrm>
        </p:grpSpPr>
        <p:sp>
          <p:nvSpPr>
            <p:cNvPr id="198" name="フリーフォーム 197"/>
            <p:cNvSpPr/>
            <p:nvPr/>
          </p:nvSpPr>
          <p:spPr bwMode="gray">
            <a:xfrm rot="20073966">
              <a:off x="7229612" y="2383284"/>
              <a:ext cx="369889" cy="326217"/>
            </a:xfrm>
            <a:custGeom>
              <a:avLst/>
              <a:gdLst>
                <a:gd name="connsiteX0" fmla="*/ 369889 w 369889"/>
                <a:gd name="connsiteY0" fmla="*/ 0 h 326217"/>
                <a:gd name="connsiteX1" fmla="*/ 369889 w 369889"/>
                <a:gd name="connsiteY1" fmla="*/ 257176 h 326217"/>
                <a:gd name="connsiteX2" fmla="*/ 105332 w 369889"/>
                <a:gd name="connsiteY2" fmla="*/ 220387 h 326217"/>
                <a:gd name="connsiteX3" fmla="*/ 105331 w 369889"/>
                <a:gd name="connsiteY3" fmla="*/ 300217 h 326217"/>
                <a:gd name="connsiteX4" fmla="*/ 79331 w 369889"/>
                <a:gd name="connsiteY4" fmla="*/ 326217 h 326217"/>
                <a:gd name="connsiteX5" fmla="*/ 79332 w 369889"/>
                <a:gd name="connsiteY5" fmla="*/ 326216 h 326217"/>
                <a:gd name="connsiteX6" fmla="*/ 53332 w 369889"/>
                <a:gd name="connsiteY6" fmla="*/ 300216 h 326217"/>
                <a:gd name="connsiteX7" fmla="*/ 53332 w 369889"/>
                <a:gd name="connsiteY7" fmla="*/ 213157 h 326217"/>
                <a:gd name="connsiteX8" fmla="*/ 0 w 369889"/>
                <a:gd name="connsiteY8" fmla="*/ 205741 h 326217"/>
                <a:gd name="connsiteX9" fmla="*/ 0 w 369889"/>
                <a:gd name="connsiteY9" fmla="*/ 51435 h 3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889" h="326217">
                  <a:moveTo>
                    <a:pt x="369889" y="0"/>
                  </a:moveTo>
                  <a:lnTo>
                    <a:pt x="369889" y="257176"/>
                  </a:lnTo>
                  <a:lnTo>
                    <a:pt x="105332" y="220387"/>
                  </a:lnTo>
                  <a:lnTo>
                    <a:pt x="105331" y="300217"/>
                  </a:lnTo>
                  <a:cubicBezTo>
                    <a:pt x="105331" y="314576"/>
                    <a:pt x="93690" y="326217"/>
                    <a:pt x="79331" y="326217"/>
                  </a:cubicBezTo>
                  <a:lnTo>
                    <a:pt x="79332" y="326216"/>
                  </a:lnTo>
                  <a:cubicBezTo>
                    <a:pt x="64973" y="326216"/>
                    <a:pt x="53332" y="314575"/>
                    <a:pt x="53332" y="300216"/>
                  </a:cubicBezTo>
                  <a:lnTo>
                    <a:pt x="53332" y="213157"/>
                  </a:lnTo>
                  <a:lnTo>
                    <a:pt x="0" y="205741"/>
                  </a:lnTo>
                  <a:lnTo>
                    <a:pt x="0" y="51435"/>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198"/>
            <p:cNvSpPr txBox="1"/>
            <p:nvPr/>
          </p:nvSpPr>
          <p:spPr bwMode="gray">
            <a:xfrm rot="19984902">
              <a:off x="7250857" y="2464626"/>
              <a:ext cx="317871" cy="101118"/>
            </a:xfrm>
            <a:custGeom>
              <a:avLst/>
              <a:gdLst/>
              <a:ahLst/>
              <a:cxnLst/>
              <a:rect l="l" t="t" r="r" b="b"/>
              <a:pathLst>
                <a:path w="655104" h="208396">
                  <a:moveTo>
                    <a:pt x="534107" y="151470"/>
                  </a:moveTo>
                  <a:cubicBezTo>
                    <a:pt x="530014" y="151470"/>
                    <a:pt x="526368" y="152679"/>
                    <a:pt x="523168" y="155097"/>
                  </a:cubicBezTo>
                  <a:cubicBezTo>
                    <a:pt x="519968" y="157516"/>
                    <a:pt x="518368" y="160660"/>
                    <a:pt x="518368" y="164529"/>
                  </a:cubicBezTo>
                  <a:cubicBezTo>
                    <a:pt x="518368" y="168399"/>
                    <a:pt x="520024" y="171431"/>
                    <a:pt x="523335" y="173627"/>
                  </a:cubicBezTo>
                  <a:cubicBezTo>
                    <a:pt x="526647" y="175822"/>
                    <a:pt x="530498" y="176919"/>
                    <a:pt x="534888" y="176919"/>
                  </a:cubicBezTo>
                  <a:cubicBezTo>
                    <a:pt x="545901" y="176919"/>
                    <a:pt x="551408" y="172194"/>
                    <a:pt x="551408" y="162743"/>
                  </a:cubicBezTo>
                  <a:lnTo>
                    <a:pt x="551408" y="154930"/>
                  </a:lnTo>
                  <a:cubicBezTo>
                    <a:pt x="546497" y="152623"/>
                    <a:pt x="540730" y="151470"/>
                    <a:pt x="534107" y="151470"/>
                  </a:cubicBezTo>
                  <a:close/>
                  <a:moveTo>
                    <a:pt x="101464" y="73781"/>
                  </a:moveTo>
                  <a:cubicBezTo>
                    <a:pt x="98859" y="83530"/>
                    <a:pt x="96031" y="92385"/>
                    <a:pt x="92980" y="100347"/>
                  </a:cubicBezTo>
                  <a:cubicBezTo>
                    <a:pt x="96775" y="102877"/>
                    <a:pt x="102468" y="106784"/>
                    <a:pt x="110058" y="112067"/>
                  </a:cubicBezTo>
                  <a:cubicBezTo>
                    <a:pt x="113258" y="100831"/>
                    <a:pt x="115305" y="88069"/>
                    <a:pt x="116198" y="73781"/>
                  </a:cubicBezTo>
                  <a:close/>
                  <a:moveTo>
                    <a:pt x="255835" y="61168"/>
                  </a:moveTo>
                  <a:lnTo>
                    <a:pt x="371252" y="61168"/>
                  </a:lnTo>
                  <a:lnTo>
                    <a:pt x="382191" y="79921"/>
                  </a:lnTo>
                  <a:lnTo>
                    <a:pt x="343123" y="116532"/>
                  </a:lnTo>
                  <a:cubicBezTo>
                    <a:pt x="350416" y="118393"/>
                    <a:pt x="354881" y="124792"/>
                    <a:pt x="356518" y="135731"/>
                  </a:cubicBezTo>
                  <a:lnTo>
                    <a:pt x="357857" y="160734"/>
                  </a:lnTo>
                  <a:cubicBezTo>
                    <a:pt x="358080" y="164901"/>
                    <a:pt x="358769" y="167804"/>
                    <a:pt x="359922" y="169441"/>
                  </a:cubicBezTo>
                  <a:cubicBezTo>
                    <a:pt x="361076" y="171078"/>
                    <a:pt x="362359" y="172231"/>
                    <a:pt x="363773" y="172901"/>
                  </a:cubicBezTo>
                  <a:cubicBezTo>
                    <a:pt x="365187" y="173571"/>
                    <a:pt x="366787" y="173980"/>
                    <a:pt x="368573" y="174129"/>
                  </a:cubicBezTo>
                  <a:lnTo>
                    <a:pt x="408087" y="174129"/>
                  </a:lnTo>
                  <a:lnTo>
                    <a:pt x="408087" y="202481"/>
                  </a:lnTo>
                  <a:lnTo>
                    <a:pt x="361764" y="202481"/>
                  </a:lnTo>
                  <a:cubicBezTo>
                    <a:pt x="354992" y="202481"/>
                    <a:pt x="349411" y="201048"/>
                    <a:pt x="345021" y="198183"/>
                  </a:cubicBezTo>
                  <a:cubicBezTo>
                    <a:pt x="340630" y="195318"/>
                    <a:pt x="337579" y="191244"/>
                    <a:pt x="335868" y="185961"/>
                  </a:cubicBezTo>
                  <a:cubicBezTo>
                    <a:pt x="334156" y="180677"/>
                    <a:pt x="333152" y="170371"/>
                    <a:pt x="332854" y="155042"/>
                  </a:cubicBezTo>
                  <a:cubicBezTo>
                    <a:pt x="332705" y="143954"/>
                    <a:pt x="330324" y="138410"/>
                    <a:pt x="325710" y="138410"/>
                  </a:cubicBezTo>
                  <a:cubicBezTo>
                    <a:pt x="323329" y="138410"/>
                    <a:pt x="320929" y="139359"/>
                    <a:pt x="318511" y="141256"/>
                  </a:cubicBezTo>
                  <a:cubicBezTo>
                    <a:pt x="316092" y="143154"/>
                    <a:pt x="308632" y="150651"/>
                    <a:pt x="296131" y="163748"/>
                  </a:cubicBezTo>
                  <a:lnTo>
                    <a:pt x="253491" y="208396"/>
                  </a:lnTo>
                  <a:lnTo>
                    <a:pt x="234851" y="187412"/>
                  </a:lnTo>
                  <a:cubicBezTo>
                    <a:pt x="254943" y="167990"/>
                    <a:pt x="274886" y="148568"/>
                    <a:pt x="294680" y="129146"/>
                  </a:cubicBezTo>
                  <a:cubicBezTo>
                    <a:pt x="299814" y="123639"/>
                    <a:pt x="307107" y="116495"/>
                    <a:pt x="316557" y="107714"/>
                  </a:cubicBezTo>
                  <a:cubicBezTo>
                    <a:pt x="327422" y="97817"/>
                    <a:pt x="334826" y="90859"/>
                    <a:pt x="338770" y="86841"/>
                  </a:cubicBezTo>
                  <a:cubicBezTo>
                    <a:pt x="330212" y="87064"/>
                    <a:pt x="319050" y="87176"/>
                    <a:pt x="305284" y="87176"/>
                  </a:cubicBezTo>
                  <a:lnTo>
                    <a:pt x="255835" y="86841"/>
                  </a:lnTo>
                  <a:close/>
                  <a:moveTo>
                    <a:pt x="150465" y="19422"/>
                  </a:moveTo>
                  <a:lnTo>
                    <a:pt x="175357" y="19422"/>
                  </a:lnTo>
                  <a:lnTo>
                    <a:pt x="175357" y="154484"/>
                  </a:lnTo>
                  <a:lnTo>
                    <a:pt x="150465" y="154484"/>
                  </a:lnTo>
                  <a:close/>
                  <a:moveTo>
                    <a:pt x="281173" y="14176"/>
                  </a:moveTo>
                  <a:cubicBezTo>
                    <a:pt x="308335" y="14176"/>
                    <a:pt x="339775" y="16743"/>
                    <a:pt x="375493" y="21878"/>
                  </a:cubicBezTo>
                  <a:lnTo>
                    <a:pt x="370694" y="47997"/>
                  </a:lnTo>
                  <a:cubicBezTo>
                    <a:pt x="335793" y="42937"/>
                    <a:pt x="303572" y="40407"/>
                    <a:pt x="274030" y="40407"/>
                  </a:cubicBezTo>
                  <a:lnTo>
                    <a:pt x="267444" y="40407"/>
                  </a:lnTo>
                  <a:lnTo>
                    <a:pt x="267444" y="14287"/>
                  </a:lnTo>
                  <a:cubicBezTo>
                    <a:pt x="270867" y="14213"/>
                    <a:pt x="275444" y="14176"/>
                    <a:pt x="281173" y="14176"/>
                  </a:cubicBezTo>
                  <a:close/>
                  <a:moveTo>
                    <a:pt x="455972" y="12055"/>
                  </a:moveTo>
                  <a:lnTo>
                    <a:pt x="487226" y="16408"/>
                  </a:lnTo>
                  <a:cubicBezTo>
                    <a:pt x="478073" y="49522"/>
                    <a:pt x="473497" y="78209"/>
                    <a:pt x="473497" y="102468"/>
                  </a:cubicBezTo>
                  <a:cubicBezTo>
                    <a:pt x="473497" y="134168"/>
                    <a:pt x="476659" y="165460"/>
                    <a:pt x="482984" y="196341"/>
                  </a:cubicBezTo>
                  <a:lnTo>
                    <a:pt x="452623" y="202704"/>
                  </a:lnTo>
                  <a:cubicBezTo>
                    <a:pt x="446447" y="171227"/>
                    <a:pt x="443359" y="140456"/>
                    <a:pt x="443359" y="110393"/>
                  </a:cubicBezTo>
                  <a:cubicBezTo>
                    <a:pt x="443359" y="79437"/>
                    <a:pt x="447563" y="46658"/>
                    <a:pt x="455972" y="12055"/>
                  </a:cubicBezTo>
                  <a:close/>
                  <a:moveTo>
                    <a:pt x="66080" y="11385"/>
                  </a:moveTo>
                  <a:lnTo>
                    <a:pt x="146782" y="11385"/>
                  </a:lnTo>
                  <a:lnTo>
                    <a:pt x="146782" y="34044"/>
                  </a:lnTo>
                  <a:lnTo>
                    <a:pt x="109835" y="34044"/>
                  </a:lnTo>
                  <a:cubicBezTo>
                    <a:pt x="108793" y="41114"/>
                    <a:pt x="107640" y="47662"/>
                    <a:pt x="106375" y="53690"/>
                  </a:cubicBezTo>
                  <a:lnTo>
                    <a:pt x="142652" y="53690"/>
                  </a:lnTo>
                  <a:cubicBezTo>
                    <a:pt x="142354" y="84125"/>
                    <a:pt x="139173" y="108365"/>
                    <a:pt x="133108" y="126411"/>
                  </a:cubicBezTo>
                  <a:cubicBezTo>
                    <a:pt x="127043" y="144456"/>
                    <a:pt x="119174" y="160139"/>
                    <a:pt x="109500" y="173459"/>
                  </a:cubicBezTo>
                  <a:cubicBezTo>
                    <a:pt x="99826" y="186779"/>
                    <a:pt x="88329" y="197681"/>
                    <a:pt x="75009" y="206164"/>
                  </a:cubicBezTo>
                  <a:lnTo>
                    <a:pt x="61057" y="187858"/>
                  </a:lnTo>
                  <a:cubicBezTo>
                    <a:pt x="77800" y="174464"/>
                    <a:pt x="91232" y="156828"/>
                    <a:pt x="101352" y="134950"/>
                  </a:cubicBezTo>
                  <a:cubicBezTo>
                    <a:pt x="96069" y="130559"/>
                    <a:pt x="90227" y="125946"/>
                    <a:pt x="83827" y="121109"/>
                  </a:cubicBezTo>
                  <a:cubicBezTo>
                    <a:pt x="81000" y="126615"/>
                    <a:pt x="77911" y="132048"/>
                    <a:pt x="74563" y="137405"/>
                  </a:cubicBezTo>
                  <a:lnTo>
                    <a:pt x="55587" y="123676"/>
                  </a:lnTo>
                  <a:cubicBezTo>
                    <a:pt x="61094" y="113407"/>
                    <a:pt x="66508" y="99919"/>
                    <a:pt x="71828" y="83213"/>
                  </a:cubicBezTo>
                  <a:cubicBezTo>
                    <a:pt x="77149" y="66507"/>
                    <a:pt x="80888" y="50118"/>
                    <a:pt x="83046" y="34044"/>
                  </a:cubicBezTo>
                  <a:lnTo>
                    <a:pt x="66080" y="34044"/>
                  </a:lnTo>
                  <a:close/>
                  <a:moveTo>
                    <a:pt x="551408" y="10046"/>
                  </a:moveTo>
                  <a:lnTo>
                    <a:pt x="582439" y="10046"/>
                  </a:lnTo>
                  <a:lnTo>
                    <a:pt x="582439" y="50564"/>
                  </a:lnTo>
                  <a:lnTo>
                    <a:pt x="615702" y="50564"/>
                  </a:lnTo>
                  <a:lnTo>
                    <a:pt x="615702" y="78246"/>
                  </a:lnTo>
                  <a:lnTo>
                    <a:pt x="582439" y="78246"/>
                  </a:lnTo>
                  <a:lnTo>
                    <a:pt x="582439" y="137740"/>
                  </a:lnTo>
                  <a:cubicBezTo>
                    <a:pt x="596056" y="144661"/>
                    <a:pt x="610083" y="155079"/>
                    <a:pt x="624520" y="168994"/>
                  </a:cubicBezTo>
                  <a:lnTo>
                    <a:pt x="609228" y="194667"/>
                  </a:lnTo>
                  <a:cubicBezTo>
                    <a:pt x="600000" y="184472"/>
                    <a:pt x="590996" y="176138"/>
                    <a:pt x="582215" y="169664"/>
                  </a:cubicBezTo>
                  <a:cubicBezTo>
                    <a:pt x="581546" y="180677"/>
                    <a:pt x="577918" y="189049"/>
                    <a:pt x="571332" y="194779"/>
                  </a:cubicBezTo>
                  <a:cubicBezTo>
                    <a:pt x="564747" y="200509"/>
                    <a:pt x="552450" y="203374"/>
                    <a:pt x="534442" y="203374"/>
                  </a:cubicBezTo>
                  <a:cubicBezTo>
                    <a:pt x="521568" y="203374"/>
                    <a:pt x="510704" y="200006"/>
                    <a:pt x="501848" y="193272"/>
                  </a:cubicBezTo>
                  <a:cubicBezTo>
                    <a:pt x="492993" y="186537"/>
                    <a:pt x="488565" y="177403"/>
                    <a:pt x="488565" y="165869"/>
                  </a:cubicBezTo>
                  <a:cubicBezTo>
                    <a:pt x="488565" y="154335"/>
                    <a:pt x="492919" y="144940"/>
                    <a:pt x="501625" y="137685"/>
                  </a:cubicBezTo>
                  <a:cubicBezTo>
                    <a:pt x="510332" y="130429"/>
                    <a:pt x="520675" y="126801"/>
                    <a:pt x="532656" y="126801"/>
                  </a:cubicBezTo>
                  <a:cubicBezTo>
                    <a:pt x="537939" y="126801"/>
                    <a:pt x="544190" y="127248"/>
                    <a:pt x="551408" y="128141"/>
                  </a:cubicBezTo>
                  <a:lnTo>
                    <a:pt x="551408" y="78246"/>
                  </a:lnTo>
                  <a:lnTo>
                    <a:pt x="493477" y="78246"/>
                  </a:lnTo>
                  <a:lnTo>
                    <a:pt x="493477" y="50564"/>
                  </a:lnTo>
                  <a:lnTo>
                    <a:pt x="551408" y="50564"/>
                  </a:lnTo>
                  <a:close/>
                  <a:moveTo>
                    <a:pt x="186072" y="5693"/>
                  </a:moveTo>
                  <a:lnTo>
                    <a:pt x="212861" y="5693"/>
                  </a:lnTo>
                  <a:lnTo>
                    <a:pt x="212861" y="182389"/>
                  </a:lnTo>
                  <a:cubicBezTo>
                    <a:pt x="212861" y="188342"/>
                    <a:pt x="210517" y="193365"/>
                    <a:pt x="205829" y="197458"/>
                  </a:cubicBezTo>
                  <a:cubicBezTo>
                    <a:pt x="201141" y="201550"/>
                    <a:pt x="195783" y="203597"/>
                    <a:pt x="189756" y="203597"/>
                  </a:cubicBezTo>
                  <a:lnTo>
                    <a:pt x="165311" y="203597"/>
                  </a:lnTo>
                  <a:lnTo>
                    <a:pt x="161627" y="177143"/>
                  </a:lnTo>
                  <a:lnTo>
                    <a:pt x="178370" y="177143"/>
                  </a:lnTo>
                  <a:cubicBezTo>
                    <a:pt x="183505" y="177143"/>
                    <a:pt x="186072" y="174836"/>
                    <a:pt x="186072" y="170222"/>
                  </a:cubicBezTo>
                  <a:close/>
                  <a:moveTo>
                    <a:pt x="38844" y="3907"/>
                  </a:moveTo>
                  <a:lnTo>
                    <a:pt x="65633" y="7032"/>
                  </a:lnTo>
                  <a:cubicBezTo>
                    <a:pt x="62582" y="27049"/>
                    <a:pt x="56815" y="47774"/>
                    <a:pt x="48332" y="69205"/>
                  </a:cubicBezTo>
                  <a:lnTo>
                    <a:pt x="53243" y="69205"/>
                  </a:lnTo>
                  <a:lnTo>
                    <a:pt x="53243" y="206164"/>
                  </a:lnTo>
                  <a:lnTo>
                    <a:pt x="26789" y="206164"/>
                  </a:lnTo>
                  <a:lnTo>
                    <a:pt x="26789" y="114970"/>
                  </a:lnTo>
                  <a:cubicBezTo>
                    <a:pt x="23961" y="120179"/>
                    <a:pt x="20613" y="125127"/>
                    <a:pt x="16743" y="129815"/>
                  </a:cubicBezTo>
                  <a:lnTo>
                    <a:pt x="0" y="114746"/>
                  </a:lnTo>
                  <a:cubicBezTo>
                    <a:pt x="9079" y="99268"/>
                    <a:pt x="17283" y="81093"/>
                    <a:pt x="24612" y="60220"/>
                  </a:cubicBezTo>
                  <a:cubicBezTo>
                    <a:pt x="31942" y="39346"/>
                    <a:pt x="36686" y="20575"/>
                    <a:pt x="38844" y="3907"/>
                  </a:cubicBezTo>
                  <a:close/>
                  <a:moveTo>
                    <a:pt x="605767" y="3237"/>
                  </a:moveTo>
                  <a:cubicBezTo>
                    <a:pt x="612688" y="16557"/>
                    <a:pt x="617934" y="27682"/>
                    <a:pt x="621506" y="36612"/>
                  </a:cubicBezTo>
                  <a:lnTo>
                    <a:pt x="605544" y="42304"/>
                  </a:lnTo>
                  <a:cubicBezTo>
                    <a:pt x="601154" y="31514"/>
                    <a:pt x="595982" y="20389"/>
                    <a:pt x="590029" y="8930"/>
                  </a:cubicBezTo>
                  <a:close/>
                  <a:moveTo>
                    <a:pt x="639589" y="0"/>
                  </a:moveTo>
                  <a:cubicBezTo>
                    <a:pt x="644723" y="9748"/>
                    <a:pt x="649895" y="20873"/>
                    <a:pt x="655104" y="33375"/>
                  </a:cubicBezTo>
                  <a:lnTo>
                    <a:pt x="639142" y="39291"/>
                  </a:lnTo>
                  <a:cubicBezTo>
                    <a:pt x="633561" y="25524"/>
                    <a:pt x="628612" y="14325"/>
                    <a:pt x="624296" y="5693"/>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grpSp>
      <p:grpSp>
        <p:nvGrpSpPr>
          <p:cNvPr id="12" name="グループ化 11"/>
          <p:cNvGrpSpPr/>
          <p:nvPr/>
        </p:nvGrpSpPr>
        <p:grpSpPr bwMode="gray">
          <a:xfrm>
            <a:off x="4371064" y="5796000"/>
            <a:ext cx="2611684" cy="1101980"/>
            <a:chOff x="4371064" y="5904000"/>
            <a:chExt cx="2611684" cy="1101980"/>
          </a:xfrm>
        </p:grpSpPr>
        <p:sp>
          <p:nvSpPr>
            <p:cNvPr id="89" name="Text Box 124"/>
            <p:cNvSpPr txBox="1">
              <a:spLocks noChangeArrowheads="1"/>
            </p:cNvSpPr>
            <p:nvPr/>
          </p:nvSpPr>
          <p:spPr bwMode="gray">
            <a:xfrm>
              <a:off x="4470845" y="6408000"/>
              <a:ext cx="1395412" cy="246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42950" indent="-285750">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43000" indent="-228600">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002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057400" indent="-228600">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eaLnBrk="1" hangingPunct="1">
                <a:spcBef>
                  <a:spcPct val="0"/>
                </a:spcBef>
                <a:buFontTx/>
                <a:buNone/>
              </a:pPr>
              <a:r>
                <a:rPr lang="ja-JP" altLang="en-US" sz="800" dirty="0">
                  <a:solidFill>
                    <a:srgbClr val="000000"/>
                  </a:solidFill>
                </a:rPr>
                <a:t>親御さまが要介護状態</a:t>
              </a:r>
              <a:r>
                <a:rPr lang="en-US" altLang="ja-JP" sz="800" baseline="30000" dirty="0">
                  <a:solidFill>
                    <a:srgbClr val="000000"/>
                  </a:solidFill>
                </a:rPr>
                <a:t>※</a:t>
              </a:r>
              <a:r>
                <a:rPr lang="ja-JP" altLang="en-US" sz="800" dirty="0">
                  <a:solidFill>
                    <a:srgbClr val="000000"/>
                  </a:solidFill>
                </a:rPr>
                <a:t>になり、</a:t>
              </a:r>
              <a:r>
                <a:rPr lang="en-US" altLang="ja-JP" sz="800" dirty="0">
                  <a:solidFill>
                    <a:srgbClr val="000000"/>
                  </a:solidFill>
                </a:rPr>
                <a:t>30</a:t>
              </a:r>
              <a:r>
                <a:rPr lang="ja-JP" altLang="en-US" sz="800" dirty="0">
                  <a:solidFill>
                    <a:srgbClr val="000000"/>
                  </a:solidFill>
                </a:rPr>
                <a:t>日を超えて継続した場合</a:t>
              </a:r>
            </a:p>
          </p:txBody>
        </p:sp>
        <p:sp>
          <p:nvSpPr>
            <p:cNvPr id="105" name="テキスト ボックス 6"/>
            <p:cNvSpPr txBox="1">
              <a:spLocks noChangeArrowheads="1"/>
            </p:cNvSpPr>
            <p:nvPr/>
          </p:nvSpPr>
          <p:spPr bwMode="gray">
            <a:xfrm>
              <a:off x="4371064" y="6660000"/>
              <a:ext cx="26068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要介護状態の詳細について</a:t>
              </a:r>
              <a:r>
                <a:rPr lang="ja-JP" altLang="en-US" sz="800" dirty="0" smtClean="0">
                  <a:latin typeface="Meiryo UI" panose="020B0604030504040204" pitchFamily="50" charset="-128"/>
                  <a:ea typeface="Meiryo UI" panose="020B0604030504040204" pitchFamily="50" charset="-128"/>
                </a:rPr>
                <a:t>は</a:t>
              </a:r>
              <a:r>
                <a:rPr lang="ja-JP" altLang="en-US" sz="800" dirty="0">
                  <a:latin typeface="Meiryo UI" panose="020B0604030504040204" pitchFamily="50" charset="-128"/>
                  <a:ea typeface="Meiryo UI" panose="020B0604030504040204" pitchFamily="50" charset="-128"/>
                </a:rPr>
                <a:t>、</a:t>
              </a:r>
              <a:r>
                <a:rPr lang="ja-JP" altLang="en-US" sz="800" dirty="0" smtClean="0"/>
                <a:t>パンフレット</a:t>
              </a:r>
              <a:r>
                <a:rPr lang="ja-JP" altLang="en-US" sz="800" dirty="0"/>
                <a:t>別冊■保険</a:t>
              </a:r>
              <a:r>
                <a:rPr lang="ja-JP" altLang="en-US" sz="800" dirty="0" smtClean="0"/>
                <a:t>の</a:t>
              </a:r>
              <a:endParaRPr lang="en-US" altLang="ja-JP" sz="800" dirty="0" smtClean="0"/>
            </a:p>
            <a:p>
              <a:r>
                <a:rPr lang="ja-JP" altLang="en-US" sz="800" dirty="0"/>
                <a:t>　 </a:t>
              </a:r>
              <a:r>
                <a:rPr lang="ja-JP" altLang="en-US" sz="800" dirty="0" smtClean="0"/>
                <a:t>概要</a:t>
              </a:r>
              <a:r>
                <a:rPr lang="ja-JP" altLang="en-US" sz="800" dirty="0"/>
                <a:t>■の［</a:t>
              </a:r>
              <a:r>
                <a:rPr lang="en-US" altLang="ja-JP" sz="800" dirty="0"/>
                <a:t>※</a:t>
              </a:r>
              <a:r>
                <a:rPr lang="ja-JP" altLang="en-US" sz="800" dirty="0"/>
                <a:t>印の用語のご説明］をご参照</a:t>
              </a:r>
              <a:r>
                <a:rPr lang="ja-JP" altLang="en-US" sz="800" dirty="0" smtClean="0">
                  <a:latin typeface="Meiryo UI" panose="020B0604030504040204" pitchFamily="50" charset="-128"/>
                  <a:ea typeface="Meiryo UI" panose="020B0604030504040204" pitchFamily="50" charset="-128"/>
                </a:rPr>
                <a:t>ください。</a:t>
              </a:r>
              <a:endParaRPr lang="ja-JP" altLang="en-US" sz="800" dirty="0">
                <a:latin typeface="Meiryo UI" panose="020B0604030504040204" pitchFamily="50" charset="-128"/>
                <a:ea typeface="Meiryo UI" panose="020B0604030504040204" pitchFamily="50" charset="-128"/>
              </a:endParaRPr>
            </a:p>
          </p:txBody>
        </p:sp>
        <p:sp>
          <p:nvSpPr>
            <p:cNvPr id="200" name="AutoShape 54"/>
            <p:cNvSpPr>
              <a:spLocks noChangeArrowheads="1"/>
            </p:cNvSpPr>
            <p:nvPr/>
          </p:nvSpPr>
          <p:spPr bwMode="gray">
            <a:xfrm>
              <a:off x="4392816" y="6249980"/>
              <a:ext cx="2589932" cy="756000"/>
            </a:xfrm>
            <a:prstGeom prst="roundRect">
              <a:avLst>
                <a:gd name="adj" fmla="val 6395"/>
              </a:avLst>
            </a:prstGeom>
            <a:noFill/>
            <a:ln w="19050">
              <a:solidFill>
                <a:srgbClr val="FF9933"/>
              </a:solidFill>
              <a:round/>
              <a:headEnd/>
              <a:tailEnd/>
            </a:ln>
          </p:spPr>
          <p:txBody>
            <a:bodyPr wrap="none" lIns="89925" tIns="0" rIns="89925" bIns="0"/>
            <a:lstStyle>
              <a:lvl1pPr defTabSz="898525">
                <a:spcBef>
                  <a:spcPct val="20000"/>
                </a:spcBef>
                <a:buChar char="•"/>
                <a:defRPr kumimoji="1" sz="3300">
                  <a:solidFill>
                    <a:schemeClr val="tx1"/>
                  </a:solidFill>
                  <a:latin typeface="Meiryo UI" panose="020B0604030504040204" pitchFamily="50" charset="-128"/>
                  <a:ea typeface="Meiryo UI" panose="020B0604030504040204" pitchFamily="50" charset="-128"/>
                </a:defRPr>
              </a:lvl1pPr>
              <a:lvl2pPr marL="758825" indent="-288925" defTabSz="898525">
                <a:spcBef>
                  <a:spcPct val="20000"/>
                </a:spcBef>
                <a:buChar char="–"/>
                <a:defRPr kumimoji="1" sz="2900">
                  <a:solidFill>
                    <a:schemeClr val="tx1"/>
                  </a:solidFill>
                  <a:latin typeface="Meiryo UI" panose="020B0604030504040204" pitchFamily="50" charset="-128"/>
                  <a:ea typeface="Meiryo UI" panose="020B0604030504040204" pitchFamily="50" charset="-128"/>
                </a:defRPr>
              </a:lvl2pPr>
              <a:lvl3pPr marL="1169988" indent="-230188" defTabSz="898525">
                <a:spcBef>
                  <a:spcPct val="20000"/>
                </a:spcBef>
                <a:buChar char="•"/>
                <a:defRPr kumimoji="1" sz="2500">
                  <a:solidFill>
                    <a:schemeClr val="tx1"/>
                  </a:solidFill>
                  <a:latin typeface="Meiryo UI" panose="020B0604030504040204" pitchFamily="50" charset="-128"/>
                  <a:ea typeface="Meiryo UI" panose="020B0604030504040204" pitchFamily="50" charset="-128"/>
                </a:defRPr>
              </a:lvl3pPr>
              <a:lvl4pPr marL="16383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4pPr>
              <a:lvl5pPr marL="2108200" indent="-230188" defTabSz="898525">
                <a:spcBef>
                  <a:spcPct val="20000"/>
                </a:spcBef>
                <a:buChar char="»"/>
                <a:defRPr kumimoji="1" sz="2100">
                  <a:solidFill>
                    <a:schemeClr val="tx1"/>
                  </a:solidFill>
                  <a:latin typeface="Meiryo UI" panose="020B0604030504040204" pitchFamily="50" charset="-128"/>
                  <a:ea typeface="Meiryo UI" panose="020B0604030504040204" pitchFamily="50" charset="-128"/>
                </a:defRPr>
              </a:lvl5pPr>
              <a:lvl6pPr marL="25654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6pPr>
              <a:lvl7pPr marL="30226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7pPr>
              <a:lvl8pPr marL="34798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8pPr>
              <a:lvl9pPr marL="3937000" indent="-230188" defTabSz="898525" eaLnBrk="0" fontAlgn="base" hangingPunct="0">
                <a:spcBef>
                  <a:spcPct val="20000"/>
                </a:spcBef>
                <a:spcAft>
                  <a:spcPct val="0"/>
                </a:spcAft>
                <a:buChar char="»"/>
                <a:defRPr kumimoji="1" sz="2100">
                  <a:solidFill>
                    <a:schemeClr val="tx1"/>
                  </a:solidFill>
                  <a:latin typeface="Meiryo UI" panose="020B0604030504040204" pitchFamily="50" charset="-128"/>
                  <a:ea typeface="Meiryo UI" panose="020B0604030504040204" pitchFamily="50" charset="-128"/>
                </a:defRPr>
              </a:lvl9pPr>
            </a:lstStyle>
            <a:p>
              <a:pPr algn="r" eaLnBrk="1" hangingPunct="1">
                <a:spcBef>
                  <a:spcPct val="0"/>
                </a:spcBef>
                <a:buFontTx/>
                <a:buNone/>
              </a:pPr>
              <a:endParaRPr lang="en-US" altLang="ja-JP" sz="800" b="1">
                <a:solidFill>
                  <a:srgbClr val="000000"/>
                </a:solidFill>
              </a:endParaRPr>
            </a:p>
          </p:txBody>
        </p:sp>
        <p:sp>
          <p:nvSpPr>
            <p:cNvPr id="201" name="テキスト ボックス 200"/>
            <p:cNvSpPr txBox="1"/>
            <p:nvPr/>
          </p:nvSpPr>
          <p:spPr bwMode="gray">
            <a:xfrm>
              <a:off x="4810335" y="6135626"/>
              <a:ext cx="1565493" cy="169277"/>
            </a:xfrm>
            <a:prstGeom prst="rect">
              <a:avLst/>
            </a:prstGeom>
            <a:solidFill>
              <a:schemeClr val="bg1"/>
            </a:solidFill>
          </p:spPr>
          <p:txBody>
            <a:bodyPr wrap="none" lIns="36000" tIns="0" rIns="0" bIns="0" rtlCol="0">
              <a:spAutoFit/>
            </a:bodyPr>
            <a:lstStyle/>
            <a:p>
              <a:r>
                <a:rPr kumimoji="1" lang="ja-JP" altLang="en-US" sz="1100" b="1" dirty="0" smtClean="0"/>
                <a:t>こんな時にお役に立ちます</a:t>
              </a:r>
              <a:endParaRPr kumimoji="1" lang="ja-JP" altLang="en-US" sz="1100" b="1" dirty="0"/>
            </a:p>
          </p:txBody>
        </p:sp>
        <p:grpSp>
          <p:nvGrpSpPr>
            <p:cNvPr id="202" name="グループ化 201"/>
            <p:cNvGrpSpPr/>
            <p:nvPr/>
          </p:nvGrpSpPr>
          <p:grpSpPr bwMode="gray">
            <a:xfrm rot="449218">
              <a:off x="4442810" y="5965451"/>
              <a:ext cx="369889" cy="326217"/>
              <a:chOff x="7229612" y="2383284"/>
              <a:chExt cx="369889" cy="326217"/>
            </a:xfrm>
          </p:grpSpPr>
          <p:sp>
            <p:nvSpPr>
              <p:cNvPr id="203" name="フリーフォーム 202"/>
              <p:cNvSpPr/>
              <p:nvPr/>
            </p:nvSpPr>
            <p:spPr bwMode="gray">
              <a:xfrm rot="20073966">
                <a:off x="7229612" y="2383284"/>
                <a:ext cx="369889" cy="326217"/>
              </a:xfrm>
              <a:custGeom>
                <a:avLst/>
                <a:gdLst>
                  <a:gd name="connsiteX0" fmla="*/ 369889 w 369889"/>
                  <a:gd name="connsiteY0" fmla="*/ 0 h 326217"/>
                  <a:gd name="connsiteX1" fmla="*/ 369889 w 369889"/>
                  <a:gd name="connsiteY1" fmla="*/ 257176 h 326217"/>
                  <a:gd name="connsiteX2" fmla="*/ 105332 w 369889"/>
                  <a:gd name="connsiteY2" fmla="*/ 220387 h 326217"/>
                  <a:gd name="connsiteX3" fmla="*/ 105331 w 369889"/>
                  <a:gd name="connsiteY3" fmla="*/ 300217 h 326217"/>
                  <a:gd name="connsiteX4" fmla="*/ 79331 w 369889"/>
                  <a:gd name="connsiteY4" fmla="*/ 326217 h 326217"/>
                  <a:gd name="connsiteX5" fmla="*/ 79332 w 369889"/>
                  <a:gd name="connsiteY5" fmla="*/ 326216 h 326217"/>
                  <a:gd name="connsiteX6" fmla="*/ 53332 w 369889"/>
                  <a:gd name="connsiteY6" fmla="*/ 300216 h 326217"/>
                  <a:gd name="connsiteX7" fmla="*/ 53332 w 369889"/>
                  <a:gd name="connsiteY7" fmla="*/ 213157 h 326217"/>
                  <a:gd name="connsiteX8" fmla="*/ 0 w 369889"/>
                  <a:gd name="connsiteY8" fmla="*/ 205741 h 326217"/>
                  <a:gd name="connsiteX9" fmla="*/ 0 w 369889"/>
                  <a:gd name="connsiteY9" fmla="*/ 51435 h 3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889" h="326217">
                    <a:moveTo>
                      <a:pt x="369889" y="0"/>
                    </a:moveTo>
                    <a:lnTo>
                      <a:pt x="369889" y="257176"/>
                    </a:lnTo>
                    <a:lnTo>
                      <a:pt x="105332" y="220387"/>
                    </a:lnTo>
                    <a:lnTo>
                      <a:pt x="105331" y="300217"/>
                    </a:lnTo>
                    <a:cubicBezTo>
                      <a:pt x="105331" y="314576"/>
                      <a:pt x="93690" y="326217"/>
                      <a:pt x="79331" y="326217"/>
                    </a:cubicBezTo>
                    <a:lnTo>
                      <a:pt x="79332" y="326216"/>
                    </a:lnTo>
                    <a:cubicBezTo>
                      <a:pt x="64973" y="326216"/>
                      <a:pt x="53332" y="314575"/>
                      <a:pt x="53332" y="300216"/>
                    </a:cubicBezTo>
                    <a:lnTo>
                      <a:pt x="53332" y="213157"/>
                    </a:lnTo>
                    <a:lnTo>
                      <a:pt x="0" y="205741"/>
                    </a:lnTo>
                    <a:lnTo>
                      <a:pt x="0" y="51435"/>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テキスト ボックス 203"/>
              <p:cNvSpPr txBox="1"/>
              <p:nvPr/>
            </p:nvSpPr>
            <p:spPr bwMode="gray">
              <a:xfrm rot="19984902">
                <a:off x="7250857" y="2464626"/>
                <a:ext cx="317871" cy="101118"/>
              </a:xfrm>
              <a:custGeom>
                <a:avLst/>
                <a:gdLst/>
                <a:ahLst/>
                <a:cxnLst/>
                <a:rect l="l" t="t" r="r" b="b"/>
                <a:pathLst>
                  <a:path w="655104" h="208396">
                    <a:moveTo>
                      <a:pt x="534107" y="151470"/>
                    </a:moveTo>
                    <a:cubicBezTo>
                      <a:pt x="530014" y="151470"/>
                      <a:pt x="526368" y="152679"/>
                      <a:pt x="523168" y="155097"/>
                    </a:cubicBezTo>
                    <a:cubicBezTo>
                      <a:pt x="519968" y="157516"/>
                      <a:pt x="518368" y="160660"/>
                      <a:pt x="518368" y="164529"/>
                    </a:cubicBezTo>
                    <a:cubicBezTo>
                      <a:pt x="518368" y="168399"/>
                      <a:pt x="520024" y="171431"/>
                      <a:pt x="523335" y="173627"/>
                    </a:cubicBezTo>
                    <a:cubicBezTo>
                      <a:pt x="526647" y="175822"/>
                      <a:pt x="530498" y="176919"/>
                      <a:pt x="534888" y="176919"/>
                    </a:cubicBezTo>
                    <a:cubicBezTo>
                      <a:pt x="545901" y="176919"/>
                      <a:pt x="551408" y="172194"/>
                      <a:pt x="551408" y="162743"/>
                    </a:cubicBezTo>
                    <a:lnTo>
                      <a:pt x="551408" y="154930"/>
                    </a:lnTo>
                    <a:cubicBezTo>
                      <a:pt x="546497" y="152623"/>
                      <a:pt x="540730" y="151470"/>
                      <a:pt x="534107" y="151470"/>
                    </a:cubicBezTo>
                    <a:close/>
                    <a:moveTo>
                      <a:pt x="101464" y="73781"/>
                    </a:moveTo>
                    <a:cubicBezTo>
                      <a:pt x="98859" y="83530"/>
                      <a:pt x="96031" y="92385"/>
                      <a:pt x="92980" y="100347"/>
                    </a:cubicBezTo>
                    <a:cubicBezTo>
                      <a:pt x="96775" y="102877"/>
                      <a:pt x="102468" y="106784"/>
                      <a:pt x="110058" y="112067"/>
                    </a:cubicBezTo>
                    <a:cubicBezTo>
                      <a:pt x="113258" y="100831"/>
                      <a:pt x="115305" y="88069"/>
                      <a:pt x="116198" y="73781"/>
                    </a:cubicBezTo>
                    <a:close/>
                    <a:moveTo>
                      <a:pt x="255835" y="61168"/>
                    </a:moveTo>
                    <a:lnTo>
                      <a:pt x="371252" y="61168"/>
                    </a:lnTo>
                    <a:lnTo>
                      <a:pt x="382191" y="79921"/>
                    </a:lnTo>
                    <a:lnTo>
                      <a:pt x="343123" y="116532"/>
                    </a:lnTo>
                    <a:cubicBezTo>
                      <a:pt x="350416" y="118393"/>
                      <a:pt x="354881" y="124792"/>
                      <a:pt x="356518" y="135731"/>
                    </a:cubicBezTo>
                    <a:lnTo>
                      <a:pt x="357857" y="160734"/>
                    </a:lnTo>
                    <a:cubicBezTo>
                      <a:pt x="358080" y="164901"/>
                      <a:pt x="358769" y="167804"/>
                      <a:pt x="359922" y="169441"/>
                    </a:cubicBezTo>
                    <a:cubicBezTo>
                      <a:pt x="361076" y="171078"/>
                      <a:pt x="362359" y="172231"/>
                      <a:pt x="363773" y="172901"/>
                    </a:cubicBezTo>
                    <a:cubicBezTo>
                      <a:pt x="365187" y="173571"/>
                      <a:pt x="366787" y="173980"/>
                      <a:pt x="368573" y="174129"/>
                    </a:cubicBezTo>
                    <a:lnTo>
                      <a:pt x="408087" y="174129"/>
                    </a:lnTo>
                    <a:lnTo>
                      <a:pt x="408087" y="202481"/>
                    </a:lnTo>
                    <a:lnTo>
                      <a:pt x="361764" y="202481"/>
                    </a:lnTo>
                    <a:cubicBezTo>
                      <a:pt x="354992" y="202481"/>
                      <a:pt x="349411" y="201048"/>
                      <a:pt x="345021" y="198183"/>
                    </a:cubicBezTo>
                    <a:cubicBezTo>
                      <a:pt x="340630" y="195318"/>
                      <a:pt x="337579" y="191244"/>
                      <a:pt x="335868" y="185961"/>
                    </a:cubicBezTo>
                    <a:cubicBezTo>
                      <a:pt x="334156" y="180677"/>
                      <a:pt x="333152" y="170371"/>
                      <a:pt x="332854" y="155042"/>
                    </a:cubicBezTo>
                    <a:cubicBezTo>
                      <a:pt x="332705" y="143954"/>
                      <a:pt x="330324" y="138410"/>
                      <a:pt x="325710" y="138410"/>
                    </a:cubicBezTo>
                    <a:cubicBezTo>
                      <a:pt x="323329" y="138410"/>
                      <a:pt x="320929" y="139359"/>
                      <a:pt x="318511" y="141256"/>
                    </a:cubicBezTo>
                    <a:cubicBezTo>
                      <a:pt x="316092" y="143154"/>
                      <a:pt x="308632" y="150651"/>
                      <a:pt x="296131" y="163748"/>
                    </a:cubicBezTo>
                    <a:lnTo>
                      <a:pt x="253491" y="208396"/>
                    </a:lnTo>
                    <a:lnTo>
                      <a:pt x="234851" y="187412"/>
                    </a:lnTo>
                    <a:cubicBezTo>
                      <a:pt x="254943" y="167990"/>
                      <a:pt x="274886" y="148568"/>
                      <a:pt x="294680" y="129146"/>
                    </a:cubicBezTo>
                    <a:cubicBezTo>
                      <a:pt x="299814" y="123639"/>
                      <a:pt x="307107" y="116495"/>
                      <a:pt x="316557" y="107714"/>
                    </a:cubicBezTo>
                    <a:cubicBezTo>
                      <a:pt x="327422" y="97817"/>
                      <a:pt x="334826" y="90859"/>
                      <a:pt x="338770" y="86841"/>
                    </a:cubicBezTo>
                    <a:cubicBezTo>
                      <a:pt x="330212" y="87064"/>
                      <a:pt x="319050" y="87176"/>
                      <a:pt x="305284" y="87176"/>
                    </a:cubicBezTo>
                    <a:lnTo>
                      <a:pt x="255835" y="86841"/>
                    </a:lnTo>
                    <a:close/>
                    <a:moveTo>
                      <a:pt x="150465" y="19422"/>
                    </a:moveTo>
                    <a:lnTo>
                      <a:pt x="175357" y="19422"/>
                    </a:lnTo>
                    <a:lnTo>
                      <a:pt x="175357" y="154484"/>
                    </a:lnTo>
                    <a:lnTo>
                      <a:pt x="150465" y="154484"/>
                    </a:lnTo>
                    <a:close/>
                    <a:moveTo>
                      <a:pt x="281173" y="14176"/>
                    </a:moveTo>
                    <a:cubicBezTo>
                      <a:pt x="308335" y="14176"/>
                      <a:pt x="339775" y="16743"/>
                      <a:pt x="375493" y="21878"/>
                    </a:cubicBezTo>
                    <a:lnTo>
                      <a:pt x="370694" y="47997"/>
                    </a:lnTo>
                    <a:cubicBezTo>
                      <a:pt x="335793" y="42937"/>
                      <a:pt x="303572" y="40407"/>
                      <a:pt x="274030" y="40407"/>
                    </a:cubicBezTo>
                    <a:lnTo>
                      <a:pt x="267444" y="40407"/>
                    </a:lnTo>
                    <a:lnTo>
                      <a:pt x="267444" y="14287"/>
                    </a:lnTo>
                    <a:cubicBezTo>
                      <a:pt x="270867" y="14213"/>
                      <a:pt x="275444" y="14176"/>
                      <a:pt x="281173" y="14176"/>
                    </a:cubicBezTo>
                    <a:close/>
                    <a:moveTo>
                      <a:pt x="455972" y="12055"/>
                    </a:moveTo>
                    <a:lnTo>
                      <a:pt x="487226" y="16408"/>
                    </a:lnTo>
                    <a:cubicBezTo>
                      <a:pt x="478073" y="49522"/>
                      <a:pt x="473497" y="78209"/>
                      <a:pt x="473497" y="102468"/>
                    </a:cubicBezTo>
                    <a:cubicBezTo>
                      <a:pt x="473497" y="134168"/>
                      <a:pt x="476659" y="165460"/>
                      <a:pt x="482984" y="196341"/>
                    </a:cubicBezTo>
                    <a:lnTo>
                      <a:pt x="452623" y="202704"/>
                    </a:lnTo>
                    <a:cubicBezTo>
                      <a:pt x="446447" y="171227"/>
                      <a:pt x="443359" y="140456"/>
                      <a:pt x="443359" y="110393"/>
                    </a:cubicBezTo>
                    <a:cubicBezTo>
                      <a:pt x="443359" y="79437"/>
                      <a:pt x="447563" y="46658"/>
                      <a:pt x="455972" y="12055"/>
                    </a:cubicBezTo>
                    <a:close/>
                    <a:moveTo>
                      <a:pt x="66080" y="11385"/>
                    </a:moveTo>
                    <a:lnTo>
                      <a:pt x="146782" y="11385"/>
                    </a:lnTo>
                    <a:lnTo>
                      <a:pt x="146782" y="34044"/>
                    </a:lnTo>
                    <a:lnTo>
                      <a:pt x="109835" y="34044"/>
                    </a:lnTo>
                    <a:cubicBezTo>
                      <a:pt x="108793" y="41114"/>
                      <a:pt x="107640" y="47662"/>
                      <a:pt x="106375" y="53690"/>
                    </a:cubicBezTo>
                    <a:lnTo>
                      <a:pt x="142652" y="53690"/>
                    </a:lnTo>
                    <a:cubicBezTo>
                      <a:pt x="142354" y="84125"/>
                      <a:pt x="139173" y="108365"/>
                      <a:pt x="133108" y="126411"/>
                    </a:cubicBezTo>
                    <a:cubicBezTo>
                      <a:pt x="127043" y="144456"/>
                      <a:pt x="119174" y="160139"/>
                      <a:pt x="109500" y="173459"/>
                    </a:cubicBezTo>
                    <a:cubicBezTo>
                      <a:pt x="99826" y="186779"/>
                      <a:pt x="88329" y="197681"/>
                      <a:pt x="75009" y="206164"/>
                    </a:cubicBezTo>
                    <a:lnTo>
                      <a:pt x="61057" y="187858"/>
                    </a:lnTo>
                    <a:cubicBezTo>
                      <a:pt x="77800" y="174464"/>
                      <a:pt x="91232" y="156828"/>
                      <a:pt x="101352" y="134950"/>
                    </a:cubicBezTo>
                    <a:cubicBezTo>
                      <a:pt x="96069" y="130559"/>
                      <a:pt x="90227" y="125946"/>
                      <a:pt x="83827" y="121109"/>
                    </a:cubicBezTo>
                    <a:cubicBezTo>
                      <a:pt x="81000" y="126615"/>
                      <a:pt x="77911" y="132048"/>
                      <a:pt x="74563" y="137405"/>
                    </a:cubicBezTo>
                    <a:lnTo>
                      <a:pt x="55587" y="123676"/>
                    </a:lnTo>
                    <a:cubicBezTo>
                      <a:pt x="61094" y="113407"/>
                      <a:pt x="66508" y="99919"/>
                      <a:pt x="71828" y="83213"/>
                    </a:cubicBezTo>
                    <a:cubicBezTo>
                      <a:pt x="77149" y="66507"/>
                      <a:pt x="80888" y="50118"/>
                      <a:pt x="83046" y="34044"/>
                    </a:cubicBezTo>
                    <a:lnTo>
                      <a:pt x="66080" y="34044"/>
                    </a:lnTo>
                    <a:close/>
                    <a:moveTo>
                      <a:pt x="551408" y="10046"/>
                    </a:moveTo>
                    <a:lnTo>
                      <a:pt x="582439" y="10046"/>
                    </a:lnTo>
                    <a:lnTo>
                      <a:pt x="582439" y="50564"/>
                    </a:lnTo>
                    <a:lnTo>
                      <a:pt x="615702" y="50564"/>
                    </a:lnTo>
                    <a:lnTo>
                      <a:pt x="615702" y="78246"/>
                    </a:lnTo>
                    <a:lnTo>
                      <a:pt x="582439" y="78246"/>
                    </a:lnTo>
                    <a:lnTo>
                      <a:pt x="582439" y="137740"/>
                    </a:lnTo>
                    <a:cubicBezTo>
                      <a:pt x="596056" y="144661"/>
                      <a:pt x="610083" y="155079"/>
                      <a:pt x="624520" y="168994"/>
                    </a:cubicBezTo>
                    <a:lnTo>
                      <a:pt x="609228" y="194667"/>
                    </a:lnTo>
                    <a:cubicBezTo>
                      <a:pt x="600000" y="184472"/>
                      <a:pt x="590996" y="176138"/>
                      <a:pt x="582215" y="169664"/>
                    </a:cubicBezTo>
                    <a:cubicBezTo>
                      <a:pt x="581546" y="180677"/>
                      <a:pt x="577918" y="189049"/>
                      <a:pt x="571332" y="194779"/>
                    </a:cubicBezTo>
                    <a:cubicBezTo>
                      <a:pt x="564747" y="200509"/>
                      <a:pt x="552450" y="203374"/>
                      <a:pt x="534442" y="203374"/>
                    </a:cubicBezTo>
                    <a:cubicBezTo>
                      <a:pt x="521568" y="203374"/>
                      <a:pt x="510704" y="200006"/>
                      <a:pt x="501848" y="193272"/>
                    </a:cubicBezTo>
                    <a:cubicBezTo>
                      <a:pt x="492993" y="186537"/>
                      <a:pt x="488565" y="177403"/>
                      <a:pt x="488565" y="165869"/>
                    </a:cubicBezTo>
                    <a:cubicBezTo>
                      <a:pt x="488565" y="154335"/>
                      <a:pt x="492919" y="144940"/>
                      <a:pt x="501625" y="137685"/>
                    </a:cubicBezTo>
                    <a:cubicBezTo>
                      <a:pt x="510332" y="130429"/>
                      <a:pt x="520675" y="126801"/>
                      <a:pt x="532656" y="126801"/>
                    </a:cubicBezTo>
                    <a:cubicBezTo>
                      <a:pt x="537939" y="126801"/>
                      <a:pt x="544190" y="127248"/>
                      <a:pt x="551408" y="128141"/>
                    </a:cubicBezTo>
                    <a:lnTo>
                      <a:pt x="551408" y="78246"/>
                    </a:lnTo>
                    <a:lnTo>
                      <a:pt x="493477" y="78246"/>
                    </a:lnTo>
                    <a:lnTo>
                      <a:pt x="493477" y="50564"/>
                    </a:lnTo>
                    <a:lnTo>
                      <a:pt x="551408" y="50564"/>
                    </a:lnTo>
                    <a:close/>
                    <a:moveTo>
                      <a:pt x="186072" y="5693"/>
                    </a:moveTo>
                    <a:lnTo>
                      <a:pt x="212861" y="5693"/>
                    </a:lnTo>
                    <a:lnTo>
                      <a:pt x="212861" y="182389"/>
                    </a:lnTo>
                    <a:cubicBezTo>
                      <a:pt x="212861" y="188342"/>
                      <a:pt x="210517" y="193365"/>
                      <a:pt x="205829" y="197458"/>
                    </a:cubicBezTo>
                    <a:cubicBezTo>
                      <a:pt x="201141" y="201550"/>
                      <a:pt x="195783" y="203597"/>
                      <a:pt x="189756" y="203597"/>
                    </a:cubicBezTo>
                    <a:lnTo>
                      <a:pt x="165311" y="203597"/>
                    </a:lnTo>
                    <a:lnTo>
                      <a:pt x="161627" y="177143"/>
                    </a:lnTo>
                    <a:lnTo>
                      <a:pt x="178370" y="177143"/>
                    </a:lnTo>
                    <a:cubicBezTo>
                      <a:pt x="183505" y="177143"/>
                      <a:pt x="186072" y="174836"/>
                      <a:pt x="186072" y="170222"/>
                    </a:cubicBezTo>
                    <a:close/>
                    <a:moveTo>
                      <a:pt x="38844" y="3907"/>
                    </a:moveTo>
                    <a:lnTo>
                      <a:pt x="65633" y="7032"/>
                    </a:lnTo>
                    <a:cubicBezTo>
                      <a:pt x="62582" y="27049"/>
                      <a:pt x="56815" y="47774"/>
                      <a:pt x="48332" y="69205"/>
                    </a:cubicBezTo>
                    <a:lnTo>
                      <a:pt x="53243" y="69205"/>
                    </a:lnTo>
                    <a:lnTo>
                      <a:pt x="53243" y="206164"/>
                    </a:lnTo>
                    <a:lnTo>
                      <a:pt x="26789" y="206164"/>
                    </a:lnTo>
                    <a:lnTo>
                      <a:pt x="26789" y="114970"/>
                    </a:lnTo>
                    <a:cubicBezTo>
                      <a:pt x="23961" y="120179"/>
                      <a:pt x="20613" y="125127"/>
                      <a:pt x="16743" y="129815"/>
                    </a:cubicBezTo>
                    <a:lnTo>
                      <a:pt x="0" y="114746"/>
                    </a:lnTo>
                    <a:cubicBezTo>
                      <a:pt x="9079" y="99268"/>
                      <a:pt x="17283" y="81093"/>
                      <a:pt x="24612" y="60220"/>
                    </a:cubicBezTo>
                    <a:cubicBezTo>
                      <a:pt x="31942" y="39346"/>
                      <a:pt x="36686" y="20575"/>
                      <a:pt x="38844" y="3907"/>
                    </a:cubicBezTo>
                    <a:close/>
                    <a:moveTo>
                      <a:pt x="605767" y="3237"/>
                    </a:moveTo>
                    <a:cubicBezTo>
                      <a:pt x="612688" y="16557"/>
                      <a:pt x="617934" y="27682"/>
                      <a:pt x="621506" y="36612"/>
                    </a:cubicBezTo>
                    <a:lnTo>
                      <a:pt x="605544" y="42304"/>
                    </a:lnTo>
                    <a:cubicBezTo>
                      <a:pt x="601154" y="31514"/>
                      <a:pt x="595982" y="20389"/>
                      <a:pt x="590029" y="8930"/>
                    </a:cubicBezTo>
                    <a:close/>
                    <a:moveTo>
                      <a:pt x="639589" y="0"/>
                    </a:moveTo>
                    <a:cubicBezTo>
                      <a:pt x="644723" y="9748"/>
                      <a:pt x="649895" y="20873"/>
                      <a:pt x="655104" y="33375"/>
                    </a:cubicBezTo>
                    <a:lnTo>
                      <a:pt x="639142" y="39291"/>
                    </a:lnTo>
                    <a:cubicBezTo>
                      <a:pt x="633561" y="25524"/>
                      <a:pt x="628612" y="14325"/>
                      <a:pt x="624296" y="5693"/>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ja-JP" altLang="en-US" b="1" dirty="0"/>
              </a:p>
            </p:txBody>
          </p:sp>
        </p:grpSp>
        <p:pic>
          <p:nvPicPr>
            <p:cNvPr id="179" name="図 178">
              <a:extLst>
                <a:ext uri="{FF2B5EF4-FFF2-40B4-BE49-F238E27FC236}">
                  <a16:creationId xmlns:a16="http://schemas.microsoft.com/office/drawing/2014/main" id="{2BA27840-65F8-4208-B5DA-559E1D433D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gray">
            <a:xfrm>
              <a:off x="6293391" y="5904000"/>
              <a:ext cx="594619" cy="777127"/>
            </a:xfrm>
            <a:prstGeom prst="rect">
              <a:avLst/>
            </a:prstGeom>
          </p:spPr>
        </p:pic>
      </p:grpSp>
      <p:sp>
        <p:nvSpPr>
          <p:cNvPr id="151" name="角丸四角形 150"/>
          <p:cNvSpPr/>
          <p:nvPr/>
        </p:nvSpPr>
        <p:spPr bwMode="gray">
          <a:xfrm>
            <a:off x="5925987" y="3344021"/>
            <a:ext cx="789109" cy="338554"/>
          </a:xfrm>
          <a:prstGeom prst="roundRect">
            <a:avLst/>
          </a:prstGeom>
          <a:solidFill>
            <a:schemeClr val="bg1"/>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角丸四角形 163"/>
          <p:cNvSpPr/>
          <p:nvPr/>
        </p:nvSpPr>
        <p:spPr bwMode="gray">
          <a:xfrm>
            <a:off x="5066792" y="3344021"/>
            <a:ext cx="789109" cy="338554"/>
          </a:xfrm>
          <a:prstGeom prst="roundRect">
            <a:avLst/>
          </a:prstGeom>
          <a:solidFill>
            <a:schemeClr val="bg1">
              <a:lumMod val="95000"/>
            </a:schemeClr>
          </a:solidFill>
          <a:ln>
            <a:solidFill>
              <a:srgbClr val="0E5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8" name="楕円 167"/>
          <p:cNvSpPr/>
          <p:nvPr/>
        </p:nvSpPr>
        <p:spPr bwMode="gray">
          <a:xfrm>
            <a:off x="6180263" y="3384791"/>
            <a:ext cx="252413" cy="25241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p:cNvSpPr txBox="1"/>
          <p:nvPr/>
        </p:nvSpPr>
        <p:spPr bwMode="gray">
          <a:xfrm>
            <a:off x="5889529" y="3356520"/>
            <a:ext cx="833883" cy="338554"/>
          </a:xfrm>
          <a:prstGeom prst="rect">
            <a:avLst/>
          </a:prstGeom>
          <a:noFill/>
        </p:spPr>
        <p:txBody>
          <a:bodyPr wrap="none" rtlCol="0">
            <a:spAutoFit/>
          </a:bodyPr>
          <a:lstStyle/>
          <a:p>
            <a:pPr algn="ctr"/>
            <a:r>
              <a:rPr kumimoji="1" lang="ja-JP" altLang="en-US" sz="800" b="1" dirty="0" smtClean="0"/>
              <a:t>病気とケガ補償</a:t>
            </a:r>
            <a:endParaRPr kumimoji="1" lang="en-US" altLang="ja-JP" sz="800" b="1" dirty="0" smtClean="0"/>
          </a:p>
          <a:p>
            <a:pPr algn="ctr"/>
            <a:r>
              <a:rPr kumimoji="1" lang="ja-JP" altLang="en-US" sz="800" b="1" dirty="0" smtClean="0"/>
              <a:t>＜本人型＞</a:t>
            </a:r>
            <a:endParaRPr kumimoji="1" lang="ja-JP" altLang="en-US" sz="800" b="1" dirty="0"/>
          </a:p>
        </p:txBody>
      </p:sp>
      <p:sp>
        <p:nvSpPr>
          <p:cNvPr id="170" name="テキスト ボックス 169"/>
          <p:cNvSpPr txBox="1"/>
          <p:nvPr/>
        </p:nvSpPr>
        <p:spPr bwMode="gray">
          <a:xfrm>
            <a:off x="5504089" y="3137558"/>
            <a:ext cx="782587" cy="253916"/>
          </a:xfrm>
          <a:prstGeom prst="rect">
            <a:avLst/>
          </a:prstGeom>
          <a:noFill/>
        </p:spPr>
        <p:txBody>
          <a:bodyPr wrap="none" rtlCol="0">
            <a:spAutoFit/>
          </a:bodyPr>
          <a:lstStyle/>
          <a:p>
            <a:r>
              <a:rPr kumimoji="1" lang="ja-JP" altLang="en-US" sz="1050" b="1" dirty="0" smtClean="0">
                <a:solidFill>
                  <a:schemeClr val="bg1"/>
                </a:solidFill>
              </a:rPr>
              <a:t>基本コース</a:t>
            </a:r>
            <a:endParaRPr kumimoji="1" lang="ja-JP" altLang="en-US" sz="1050" b="1" dirty="0">
              <a:solidFill>
                <a:schemeClr val="bg1"/>
              </a:solidFill>
            </a:endParaRPr>
          </a:p>
        </p:txBody>
      </p:sp>
      <p:grpSp>
        <p:nvGrpSpPr>
          <p:cNvPr id="176" name="グループ化 175"/>
          <p:cNvGrpSpPr/>
          <p:nvPr/>
        </p:nvGrpSpPr>
        <p:grpSpPr bwMode="gray">
          <a:xfrm>
            <a:off x="5007496" y="3266183"/>
            <a:ext cx="1764460" cy="274320"/>
            <a:chOff x="4183380" y="1003113"/>
            <a:chExt cx="2610280" cy="274320"/>
          </a:xfrm>
        </p:grpSpPr>
        <p:sp>
          <p:nvSpPr>
            <p:cNvPr id="185" name="フリーフォーム 184"/>
            <p:cNvSpPr/>
            <p:nvPr/>
          </p:nvSpPr>
          <p:spPr bwMode="gray">
            <a:xfrm>
              <a:off x="4183380" y="1003113"/>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フリーフォーム 185"/>
            <p:cNvSpPr/>
            <p:nvPr/>
          </p:nvSpPr>
          <p:spPr bwMode="gray">
            <a:xfrm flipH="1">
              <a:off x="5947840" y="1003113"/>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7" name="十字形 186"/>
          <p:cNvSpPr/>
          <p:nvPr/>
        </p:nvSpPr>
        <p:spPr bwMode="gray">
          <a:xfrm rot="18900000">
            <a:off x="5323056" y="3385594"/>
            <a:ext cx="265519" cy="265519"/>
          </a:xfrm>
          <a:prstGeom prst="plus">
            <a:avLst>
              <a:gd name="adj" fmla="val 4688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テキスト ボックス 187"/>
          <p:cNvSpPr txBox="1"/>
          <p:nvPr/>
        </p:nvSpPr>
        <p:spPr bwMode="gray">
          <a:xfrm>
            <a:off x="5086886" y="3357528"/>
            <a:ext cx="697627" cy="338554"/>
          </a:xfrm>
          <a:prstGeom prst="rect">
            <a:avLst/>
          </a:prstGeom>
          <a:noFill/>
        </p:spPr>
        <p:txBody>
          <a:bodyPr wrap="none" rtlCol="0">
            <a:spAutoFit/>
            <a:scene3d>
              <a:camera prst="orthographicFront"/>
              <a:lightRig rig="threePt" dir="t"/>
            </a:scene3d>
            <a:sp3d>
              <a:contourClr>
                <a:schemeClr val="bg1"/>
              </a:contourClr>
            </a:sp3d>
          </a:bodyPr>
          <a:lstStyle/>
          <a:p>
            <a:pPr algn="ctr"/>
            <a:r>
              <a:rPr kumimoji="1" lang="ja-JP" altLang="en-US" sz="800" b="1" dirty="0" smtClean="0">
                <a:solidFill>
                  <a:schemeClr val="bg1">
                    <a:lumMod val="75000"/>
                  </a:schemeClr>
                </a:solidFill>
              </a:rPr>
              <a:t>ケガ補償</a:t>
            </a:r>
            <a:endParaRPr kumimoji="1" lang="en-US" altLang="ja-JP" sz="800" b="1" dirty="0" smtClean="0">
              <a:solidFill>
                <a:schemeClr val="bg1">
                  <a:lumMod val="75000"/>
                </a:schemeClr>
              </a:solidFill>
            </a:endParaRPr>
          </a:p>
          <a:p>
            <a:pPr algn="ctr"/>
            <a:r>
              <a:rPr kumimoji="1" lang="ja-JP" altLang="en-US" sz="800" b="1" dirty="0" smtClean="0">
                <a:solidFill>
                  <a:schemeClr val="bg1">
                    <a:lumMod val="75000"/>
                  </a:schemeClr>
                </a:solidFill>
              </a:rPr>
              <a:t>＜本人型＞</a:t>
            </a:r>
            <a:endParaRPr kumimoji="1" lang="ja-JP" altLang="en-US" sz="800" b="1" dirty="0">
              <a:solidFill>
                <a:schemeClr val="bg1">
                  <a:lumMod val="75000"/>
                </a:schemeClr>
              </a:solidFill>
            </a:endParaRPr>
          </a:p>
        </p:txBody>
      </p:sp>
      <p:sp>
        <p:nvSpPr>
          <p:cNvPr id="189" name="テキスト ボックス 188"/>
          <p:cNvSpPr txBox="1"/>
          <p:nvPr/>
        </p:nvSpPr>
        <p:spPr bwMode="gray">
          <a:xfrm>
            <a:off x="5504089" y="4848938"/>
            <a:ext cx="782587" cy="253916"/>
          </a:xfrm>
          <a:prstGeom prst="rect">
            <a:avLst/>
          </a:prstGeom>
          <a:noFill/>
        </p:spPr>
        <p:txBody>
          <a:bodyPr wrap="none" rtlCol="0">
            <a:spAutoFit/>
          </a:bodyPr>
          <a:lstStyle/>
          <a:p>
            <a:r>
              <a:rPr kumimoji="1" lang="ja-JP" altLang="en-US" sz="1050" b="1" dirty="0" smtClean="0">
                <a:solidFill>
                  <a:schemeClr val="bg1"/>
                </a:solidFill>
              </a:rPr>
              <a:t>基本コース</a:t>
            </a:r>
            <a:endParaRPr kumimoji="1" lang="ja-JP" altLang="en-US" sz="1050" b="1" dirty="0">
              <a:solidFill>
                <a:schemeClr val="bg1"/>
              </a:solidFill>
            </a:endParaRPr>
          </a:p>
        </p:txBody>
      </p:sp>
      <p:grpSp>
        <p:nvGrpSpPr>
          <p:cNvPr id="205" name="グループ化 204"/>
          <p:cNvGrpSpPr/>
          <p:nvPr/>
        </p:nvGrpSpPr>
        <p:grpSpPr bwMode="gray">
          <a:xfrm>
            <a:off x="5007496" y="4977563"/>
            <a:ext cx="1764460" cy="274320"/>
            <a:chOff x="4183380" y="1003113"/>
            <a:chExt cx="2610280" cy="274320"/>
          </a:xfrm>
        </p:grpSpPr>
        <p:sp>
          <p:nvSpPr>
            <p:cNvPr id="206" name="フリーフォーム 205"/>
            <p:cNvSpPr/>
            <p:nvPr/>
          </p:nvSpPr>
          <p:spPr bwMode="gray">
            <a:xfrm>
              <a:off x="4183380" y="1003113"/>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フリーフォーム 206"/>
            <p:cNvSpPr/>
            <p:nvPr/>
          </p:nvSpPr>
          <p:spPr bwMode="gray">
            <a:xfrm flipH="1">
              <a:off x="5947840" y="1003113"/>
              <a:ext cx="845820" cy="274320"/>
            </a:xfrm>
            <a:custGeom>
              <a:avLst/>
              <a:gdLst>
                <a:gd name="connsiteX0" fmla="*/ 845820 w 845820"/>
                <a:gd name="connsiteY0" fmla="*/ 0 h 274320"/>
                <a:gd name="connsiteX1" fmla="*/ 0 w 845820"/>
                <a:gd name="connsiteY1" fmla="*/ 0 h 274320"/>
                <a:gd name="connsiteX2" fmla="*/ 0 w 845820"/>
                <a:gd name="connsiteY2" fmla="*/ 274320 h 274320"/>
              </a:gdLst>
              <a:ahLst/>
              <a:cxnLst>
                <a:cxn ang="0">
                  <a:pos x="connsiteX0" y="connsiteY0"/>
                </a:cxn>
                <a:cxn ang="0">
                  <a:pos x="connsiteX1" y="connsiteY1"/>
                </a:cxn>
                <a:cxn ang="0">
                  <a:pos x="connsiteX2" y="connsiteY2"/>
                </a:cxn>
              </a:cxnLst>
              <a:rect l="l" t="t" r="r" b="b"/>
              <a:pathLst>
                <a:path w="845820" h="274320">
                  <a:moveTo>
                    <a:pt x="845820" y="0"/>
                  </a:moveTo>
                  <a:lnTo>
                    <a:pt x="0" y="0"/>
                  </a:lnTo>
                  <a:lnTo>
                    <a:pt x="0" y="2743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6" name="Rectangle 171"/>
          <p:cNvSpPr>
            <a:spLocks noChangeArrowheads="1"/>
          </p:cNvSpPr>
          <p:nvPr/>
        </p:nvSpPr>
        <p:spPr bwMode="auto">
          <a:xfrm>
            <a:off x="487440" y="8926663"/>
            <a:ext cx="5613400" cy="4619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0" tIns="45611" rIns="91220" bIns="45611">
            <a:spAutoFit/>
          </a:bodyPr>
          <a:lstStyle/>
          <a:p>
            <a:pPr defTabSz="954521" eaLnBrk="1" hangingPunct="1">
              <a:tabLst>
                <a:tab pos="2146888" algn="l"/>
              </a:tabLst>
              <a:defRPr/>
            </a:pPr>
            <a:r>
              <a:rPr lang="ja-JP" altLang="en-US" sz="900" b="1" dirty="0">
                <a:solidFill>
                  <a:srgbClr val="000000"/>
                </a:solidFill>
                <a:latin typeface="Meiryo UI" pitchFamily="50" charset="-128"/>
                <a:ea typeface="Meiryo UI" pitchFamily="50" charset="-128"/>
                <a:cs typeface="Meiryo UI" pitchFamily="50" charset="-128"/>
              </a:rPr>
              <a:t>＜特約被保険者となれる方＞</a:t>
            </a:r>
            <a:endParaRPr lang="en-US" altLang="ja-JP" sz="900" b="1" dirty="0">
              <a:solidFill>
                <a:srgbClr val="000000"/>
              </a:solidFill>
              <a:latin typeface="Meiryo UI" pitchFamily="50" charset="-128"/>
              <a:ea typeface="Meiryo UI" pitchFamily="50" charset="-128"/>
              <a:cs typeface="Meiryo UI" pitchFamily="50" charset="-128"/>
            </a:endParaRPr>
          </a:p>
          <a:p>
            <a:pPr marL="218811" indent="-101478" defTabSz="954521" eaLnBrk="1" hangingPunct="1">
              <a:lnSpc>
                <a:spcPts val="900"/>
              </a:lnSpc>
              <a:tabLst>
                <a:tab pos="2146888" algn="l"/>
              </a:tabLst>
              <a:defRPr/>
            </a:pPr>
            <a:r>
              <a:rPr lang="ja-JP" altLang="en-US" sz="900" dirty="0">
                <a:solidFill>
                  <a:srgbClr val="000000"/>
                </a:solidFill>
                <a:latin typeface="Meiryo UI" pitchFamily="50" charset="-128"/>
                <a:ea typeface="Meiryo UI" pitchFamily="50" charset="-128"/>
                <a:cs typeface="Meiryo UI" pitchFamily="50" charset="-128"/>
              </a:rPr>
              <a:t>①基本コースに加入される被保険者本人の親御さま（姻族を含みます。同居の有無は問いません。）</a:t>
            </a:r>
            <a:endParaRPr lang="en-US" altLang="ja-JP" sz="900" dirty="0">
              <a:solidFill>
                <a:srgbClr val="000000"/>
              </a:solidFill>
              <a:latin typeface="Meiryo UI" pitchFamily="50" charset="-128"/>
              <a:ea typeface="Meiryo UI" pitchFamily="50" charset="-128"/>
              <a:cs typeface="Meiryo UI" pitchFamily="50" charset="-128"/>
            </a:endParaRPr>
          </a:p>
          <a:p>
            <a:pPr marL="218811" indent="-101478" defTabSz="954521" eaLnBrk="1" hangingPunct="1">
              <a:lnSpc>
                <a:spcPts val="900"/>
              </a:lnSpc>
              <a:tabLst>
                <a:tab pos="2146888" algn="l"/>
              </a:tabLst>
              <a:defRPr/>
            </a:pPr>
            <a:r>
              <a:rPr lang="ja-JP" altLang="en-US" sz="900" dirty="0">
                <a:solidFill>
                  <a:srgbClr val="000000"/>
                </a:solidFill>
                <a:latin typeface="Meiryo UI" pitchFamily="50" charset="-128"/>
                <a:ea typeface="Meiryo UI" pitchFamily="50" charset="-128"/>
                <a:cs typeface="Meiryo UI" pitchFamily="50" charset="-128"/>
              </a:rPr>
              <a:t>②保険始期日時点で、満</a:t>
            </a:r>
            <a:r>
              <a:rPr lang="en-US" altLang="ja-JP" sz="900" dirty="0">
                <a:solidFill>
                  <a:srgbClr val="000000"/>
                </a:solidFill>
                <a:latin typeface="Meiryo UI" pitchFamily="50" charset="-128"/>
                <a:ea typeface="Meiryo UI" pitchFamily="50" charset="-128"/>
                <a:cs typeface="Meiryo UI" pitchFamily="50" charset="-128"/>
              </a:rPr>
              <a:t>20</a:t>
            </a:r>
            <a:r>
              <a:rPr lang="ja-JP" altLang="en-US" sz="900" dirty="0">
                <a:solidFill>
                  <a:srgbClr val="000000"/>
                </a:solidFill>
                <a:latin typeface="Meiryo UI" pitchFamily="50" charset="-128"/>
                <a:ea typeface="Meiryo UI" pitchFamily="50" charset="-128"/>
                <a:cs typeface="Meiryo UI" pitchFamily="50" charset="-128"/>
              </a:rPr>
              <a:t>才以上満</a:t>
            </a:r>
            <a:r>
              <a:rPr lang="en-US" altLang="ja-JP" sz="900" dirty="0">
                <a:solidFill>
                  <a:srgbClr val="000000"/>
                </a:solidFill>
                <a:latin typeface="Meiryo UI" pitchFamily="50" charset="-128"/>
                <a:ea typeface="Meiryo UI" pitchFamily="50" charset="-128"/>
                <a:cs typeface="Meiryo UI" pitchFamily="50" charset="-128"/>
              </a:rPr>
              <a:t>84</a:t>
            </a:r>
            <a:r>
              <a:rPr lang="ja-JP" altLang="en-US" sz="900" dirty="0">
                <a:solidFill>
                  <a:srgbClr val="000000"/>
                </a:solidFill>
                <a:latin typeface="Meiryo UI" pitchFamily="50" charset="-128"/>
                <a:ea typeface="Meiryo UI" pitchFamily="50" charset="-128"/>
                <a:cs typeface="Meiryo UI" pitchFamily="50" charset="-128"/>
              </a:rPr>
              <a:t>才以下の方で、健康状況告知の結果、ご加入できると判定された方。</a:t>
            </a:r>
            <a:endParaRPr lang="en-US" altLang="ja-JP" sz="900" dirty="0">
              <a:solidFill>
                <a:srgbClr val="000000"/>
              </a:solidFill>
              <a:latin typeface="Meiryo UI" pitchFamily="50" charset="-128"/>
              <a:ea typeface="Meiryo UI" pitchFamily="50" charset="-128"/>
              <a:cs typeface="Meiryo UI" pitchFamily="50" charset="-128"/>
            </a:endParaRPr>
          </a:p>
        </p:txBody>
      </p:sp>
      <p:sp>
        <p:nvSpPr>
          <p:cNvPr id="97" name="Rectangle 17"/>
          <p:cNvSpPr>
            <a:spLocks noChangeArrowheads="1"/>
          </p:cNvSpPr>
          <p:nvPr/>
        </p:nvSpPr>
        <p:spPr bwMode="gray">
          <a:xfrm>
            <a:off x="440532" y="8774682"/>
            <a:ext cx="6510567" cy="1756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4946" tIns="10788" rIns="0" bIns="10788">
            <a:spAutoFit/>
          </a:bodyPr>
          <a:lstStyle>
            <a:lvl1pPr marL="342900" indent="-342900"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249238" indent="-249238"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lvl="1" eaLnBrk="1" hangingPunct="1">
              <a:spcBef>
                <a:spcPct val="0"/>
              </a:spcBef>
              <a:buFontTx/>
              <a:buNone/>
            </a:pPr>
            <a:r>
              <a:rPr lang="ja-JP" altLang="en-US" sz="800" dirty="0" smtClean="0">
                <a:solidFill>
                  <a:srgbClr val="000000"/>
                </a:solidFill>
                <a:latin typeface="Meiryo UI" panose="020B0604030504040204" pitchFamily="50" charset="-128"/>
                <a:ea typeface="Meiryo UI" panose="020B0604030504040204" pitchFamily="50" charset="-128"/>
              </a:rPr>
              <a:t>本人</a:t>
            </a:r>
            <a:r>
              <a:rPr lang="ja-JP" altLang="en-US" sz="800" dirty="0">
                <a:solidFill>
                  <a:srgbClr val="000000"/>
                </a:solidFill>
                <a:latin typeface="Meiryo UI" panose="020B0604030504040204" pitchFamily="50" charset="-128"/>
                <a:ea typeface="Meiryo UI" panose="020B0604030504040204" pitchFamily="50" charset="-128"/>
              </a:rPr>
              <a:t>の親御さまのうち、この特約の被保険者として加入申込票の</a:t>
            </a:r>
            <a:r>
              <a:rPr lang="ja-JP" altLang="en-US" sz="1000" b="1" dirty="0">
                <a:solidFill>
                  <a:srgbClr val="000000"/>
                </a:solidFill>
                <a:latin typeface="Meiryo UI" panose="020B0604030504040204" pitchFamily="50" charset="-128"/>
                <a:ea typeface="Meiryo UI" panose="020B0604030504040204" pitchFamily="50" charset="-128"/>
              </a:rPr>
              <a:t>特約被保険者欄</a:t>
            </a:r>
            <a:r>
              <a:rPr lang="ja-JP" altLang="en-US" sz="800" dirty="0">
                <a:solidFill>
                  <a:srgbClr val="000000"/>
                </a:solidFill>
                <a:latin typeface="Meiryo UI" panose="020B0604030504040204" pitchFamily="50" charset="-128"/>
                <a:ea typeface="Meiryo UI" panose="020B0604030504040204" pitchFamily="50" charset="-128"/>
              </a:rPr>
              <a:t>に記載の方で、次のすべてに該当する方が特約被保険者となります。</a:t>
            </a:r>
            <a:endParaRPr lang="en-US" altLang="ja-JP" sz="800" dirty="0">
              <a:solidFill>
                <a:srgbClr val="000000"/>
              </a:solidFill>
              <a:latin typeface="Meiryo UI" panose="020B0604030504040204" pitchFamily="50" charset="-128"/>
              <a:ea typeface="Meiryo UI" panose="020B0604030504040204" pitchFamily="50" charset="-128"/>
            </a:endParaRPr>
          </a:p>
        </p:txBody>
      </p:sp>
      <p:graphicFrame>
        <p:nvGraphicFramePr>
          <p:cNvPr id="100" name="表 99"/>
          <p:cNvGraphicFramePr>
            <a:graphicFrameLocks noGrp="1"/>
          </p:cNvGraphicFramePr>
          <p:nvPr>
            <p:extLst>
              <p:ext uri="{D42A27DB-BD31-4B8C-83A1-F6EECF244321}">
                <p14:modId xmlns:p14="http://schemas.microsoft.com/office/powerpoint/2010/main" val="2481667413"/>
              </p:ext>
            </p:extLst>
          </p:nvPr>
        </p:nvGraphicFramePr>
        <p:xfrm>
          <a:off x="904802" y="9381213"/>
          <a:ext cx="3219450" cy="374650"/>
        </p:xfrm>
        <a:graphic>
          <a:graphicData uri="http://schemas.openxmlformats.org/drawingml/2006/table">
            <a:tbl>
              <a:tblPr firstRow="1" bandRow="1">
                <a:tableStyleId>{2D5ABB26-0587-4C30-8999-92F81FD0307C}</a:tableStyleId>
              </a:tblPr>
              <a:tblGrid>
                <a:gridCol w="3003461">
                  <a:extLst>
                    <a:ext uri="{9D8B030D-6E8A-4147-A177-3AD203B41FA5}">
                      <a16:colId xmlns:a16="http://schemas.microsoft.com/office/drawing/2014/main" val="20000"/>
                    </a:ext>
                  </a:extLst>
                </a:gridCol>
                <a:gridCol w="215989">
                  <a:extLst>
                    <a:ext uri="{9D8B030D-6E8A-4147-A177-3AD203B41FA5}">
                      <a16:colId xmlns:a16="http://schemas.microsoft.com/office/drawing/2014/main" val="20001"/>
                    </a:ext>
                  </a:extLst>
                </a:gridCol>
              </a:tblGrid>
              <a:tr h="191929">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基本コースに加入される被保険者の親御さま（＝血族）</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53976" marR="53976" marT="18050" marB="180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〇</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53976" marR="53976" marT="18050" marB="180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2721">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基本コースに加入される被保険者の配偶者の親御さま（＝姻族）</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53976" marR="53976" marT="18050" marB="180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〇</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53976" marR="53976" marT="18050" marB="1805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1" name="テキスト ボックス 5"/>
          <p:cNvSpPr txBox="1">
            <a:spLocks noChangeArrowheads="1"/>
          </p:cNvSpPr>
          <p:nvPr/>
        </p:nvSpPr>
        <p:spPr bwMode="auto">
          <a:xfrm>
            <a:off x="607939" y="9309776"/>
            <a:ext cx="388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5" tIns="45684" rIns="91365" bIns="45684">
            <a:spAutoFit/>
          </a:bodyPr>
          <a:lstStyle>
            <a:lvl1pPr>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Meiryo UI" panose="020B0604030504040204" pitchFamily="50" charset="-128"/>
                <a:ea typeface="Meiryo UI" panose="020B0604030504040204" pitchFamily="50" charset="-128"/>
              </a:rPr>
              <a:t>例）</a:t>
            </a:r>
          </a:p>
        </p:txBody>
      </p:sp>
      <p:sp>
        <p:nvSpPr>
          <p:cNvPr id="106" name="Text Box 105"/>
          <p:cNvSpPr txBox="1">
            <a:spLocks noChangeArrowheads="1"/>
          </p:cNvSpPr>
          <p:nvPr/>
        </p:nvSpPr>
        <p:spPr bwMode="auto">
          <a:xfrm rot="10800000" flipV="1">
            <a:off x="927027" y="9778088"/>
            <a:ext cx="3846512"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46088" indent="-446088" defTabSz="9509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509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509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509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509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509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509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509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509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ct val="95000"/>
              </a:lnSpc>
              <a:spcBef>
                <a:spcPct val="50000"/>
              </a:spcBef>
              <a:buFontTx/>
              <a:buNone/>
            </a:pP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上記のうち最大</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名</a:t>
            </a:r>
            <a:r>
              <a:rPr lang="ja-JP" altLang="en-US" sz="800" dirty="0" smtClean="0">
                <a:latin typeface="Meiryo UI" panose="020B0604030504040204" pitchFamily="50" charset="-128"/>
                <a:ea typeface="Meiryo UI" panose="020B0604030504040204" pitchFamily="50" charset="-128"/>
              </a:rPr>
              <a:t>まで加入</a:t>
            </a:r>
            <a:r>
              <a:rPr lang="ja-JP" altLang="en-US" sz="800" dirty="0">
                <a:latin typeface="Meiryo UI" panose="020B0604030504040204" pitchFamily="50" charset="-128"/>
                <a:ea typeface="Meiryo UI" panose="020B0604030504040204" pitchFamily="50" charset="-128"/>
              </a:rPr>
              <a:t>いただけます。その場合、</a:t>
            </a:r>
            <a:r>
              <a:rPr lang="en-US" altLang="ja-JP" sz="800" dirty="0">
                <a:latin typeface="Meiryo UI" panose="020B0604030504040204" pitchFamily="50" charset="-128"/>
                <a:ea typeface="Meiryo UI" panose="020B0604030504040204" pitchFamily="50" charset="-128"/>
              </a:rPr>
              <a:t>2</a:t>
            </a:r>
            <a:r>
              <a:rPr lang="ja-JP" altLang="en-US" sz="800" dirty="0">
                <a:latin typeface="Meiryo UI" panose="020B0604030504040204" pitchFamily="50" charset="-128"/>
                <a:ea typeface="Meiryo UI" panose="020B0604030504040204" pitchFamily="50" charset="-128"/>
              </a:rPr>
              <a:t>名は同口数でのご加入となります。</a:t>
            </a:r>
          </a:p>
        </p:txBody>
      </p:sp>
      <p:sp>
        <p:nvSpPr>
          <p:cNvPr id="117" name="正方形/長方形 116"/>
          <p:cNvSpPr/>
          <p:nvPr/>
        </p:nvSpPr>
        <p:spPr bwMode="gray">
          <a:xfrm>
            <a:off x="72000" y="7885480"/>
            <a:ext cx="6987535" cy="962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117"/>
          <p:cNvSpPr/>
          <p:nvPr/>
        </p:nvSpPr>
        <p:spPr bwMode="gray">
          <a:xfrm>
            <a:off x="346893" y="8124825"/>
            <a:ext cx="6629400" cy="343653"/>
          </a:xfrm>
          <a:custGeom>
            <a:avLst/>
            <a:gdLst>
              <a:gd name="connsiteX0" fmla="*/ 0 w 6629400"/>
              <a:gd name="connsiteY0" fmla="*/ 1152525 h 1152525"/>
              <a:gd name="connsiteX1" fmla="*/ 0 w 6629400"/>
              <a:gd name="connsiteY1" fmla="*/ 0 h 1152525"/>
              <a:gd name="connsiteX2" fmla="*/ 6629400 w 6629400"/>
              <a:gd name="connsiteY2" fmla="*/ 0 h 1152525"/>
            </a:gdLst>
            <a:ahLst/>
            <a:cxnLst>
              <a:cxn ang="0">
                <a:pos x="connsiteX0" y="connsiteY0"/>
              </a:cxn>
              <a:cxn ang="0">
                <a:pos x="connsiteX1" y="connsiteY1"/>
              </a:cxn>
              <a:cxn ang="0">
                <a:pos x="connsiteX2" y="connsiteY2"/>
              </a:cxn>
            </a:cxnLst>
            <a:rect l="l" t="t" r="r" b="b"/>
            <a:pathLst>
              <a:path w="6629400" h="1152525">
                <a:moveTo>
                  <a:pt x="0" y="1152525"/>
                </a:moveTo>
                <a:lnTo>
                  <a:pt x="0" y="0"/>
                </a:lnTo>
                <a:lnTo>
                  <a:pt x="6629400" y="0"/>
                </a:lnTo>
              </a:path>
            </a:pathLst>
          </a:custGeom>
          <a:noFill/>
          <a:ln w="19050" cap="rnd">
            <a:solidFill>
              <a:schemeClr val="bg1">
                <a:lumMod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Rectangle 17"/>
          <p:cNvSpPr>
            <a:spLocks noChangeArrowheads="1"/>
          </p:cNvSpPr>
          <p:nvPr/>
        </p:nvSpPr>
        <p:spPr bwMode="gray">
          <a:xfrm>
            <a:off x="407042" y="8226620"/>
            <a:ext cx="6102326" cy="28339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946" tIns="10788" rIns="0" bIns="10788">
            <a:spAutoFit/>
          </a:bodyPr>
          <a:lstStyle>
            <a:lvl1pPr marL="342900" indent="-342900" defTabSz="938213">
              <a:spcBef>
                <a:spcPct val="20000"/>
              </a:spcBef>
              <a:buChar char="•"/>
              <a:defRPr kumimoji="1" sz="3300">
                <a:solidFill>
                  <a:schemeClr val="tx1"/>
                </a:solidFill>
                <a:latin typeface="Times New Roman" pitchFamily="18" charset="0"/>
                <a:ea typeface="ＭＳ Ｐゴシック" pitchFamily="50" charset="-128"/>
              </a:defRPr>
            </a:lvl1pPr>
            <a:lvl2pPr marL="187325" defTabSz="938213">
              <a:spcBef>
                <a:spcPct val="20000"/>
              </a:spcBef>
              <a:buChar char="–"/>
              <a:defRPr kumimoji="1" sz="2900">
                <a:solidFill>
                  <a:schemeClr val="tx1"/>
                </a:solidFill>
                <a:latin typeface="Times New Roman" pitchFamily="18" charset="0"/>
                <a:ea typeface="ＭＳ Ｐゴシック" pitchFamily="50" charset="-128"/>
              </a:defRPr>
            </a:lvl2pPr>
            <a:lvl3pPr marL="1143000" indent="-228600" defTabSz="938213">
              <a:spcBef>
                <a:spcPct val="20000"/>
              </a:spcBef>
              <a:buChar char="•"/>
              <a:defRPr kumimoji="1" sz="2500">
                <a:solidFill>
                  <a:schemeClr val="tx1"/>
                </a:solidFill>
                <a:latin typeface="Times New Roman" pitchFamily="18" charset="0"/>
                <a:ea typeface="ＭＳ Ｐゴシック" pitchFamily="50" charset="-128"/>
              </a:defRPr>
            </a:lvl3pPr>
            <a:lvl4pPr marL="1600200" indent="-228600" defTabSz="938213">
              <a:spcBef>
                <a:spcPct val="20000"/>
              </a:spcBef>
              <a:buChar char="–"/>
              <a:defRPr kumimoji="1" sz="2100">
                <a:solidFill>
                  <a:schemeClr val="tx1"/>
                </a:solidFill>
                <a:latin typeface="Times New Roman" pitchFamily="18" charset="0"/>
                <a:ea typeface="ＭＳ Ｐゴシック" pitchFamily="50" charset="-128"/>
              </a:defRPr>
            </a:lvl4pPr>
            <a:lvl5pPr marL="2057400" indent="-228600" defTabSz="938213">
              <a:spcBef>
                <a:spcPct val="20000"/>
              </a:spcBef>
              <a:buChar char="»"/>
              <a:defRPr kumimoji="1" sz="2100">
                <a:solidFill>
                  <a:schemeClr val="tx1"/>
                </a:solidFill>
                <a:latin typeface="Times New Roman" pitchFamily="18" charset="0"/>
                <a:ea typeface="ＭＳ Ｐゴシック"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itchFamily="18" charset="0"/>
                <a:ea typeface="ＭＳ Ｐゴシック" pitchFamily="50" charset="-128"/>
              </a:defRPr>
            </a:lvl9pPr>
          </a:lstStyle>
          <a:p>
            <a:pPr marL="0" lvl="1" eaLnBrk="1" hangingPunct="1">
              <a:spcBef>
                <a:spcPct val="0"/>
              </a:spcBef>
              <a:buFontTx/>
              <a:buNone/>
              <a:defRPr/>
            </a:pPr>
            <a:r>
              <a:rPr lang="ja-JP" altLang="en-US" sz="800" dirty="0" smtClean="0">
                <a:latin typeface="Meiryo UI" pitchFamily="50" charset="-128"/>
                <a:ea typeface="Meiryo UI" pitchFamily="50" charset="-128"/>
                <a:cs typeface="Meiryo UI" pitchFamily="50" charset="-128"/>
              </a:rPr>
              <a:t>加入申込票</a:t>
            </a:r>
            <a:r>
              <a:rPr lang="ja-JP" altLang="en-US" sz="800" dirty="0">
                <a:latin typeface="Meiryo UI" pitchFamily="50" charset="-128"/>
                <a:ea typeface="Meiryo UI" pitchFamily="50" charset="-128"/>
                <a:cs typeface="Meiryo UI" pitchFamily="50" charset="-128"/>
              </a:rPr>
              <a:t>の</a:t>
            </a:r>
            <a:r>
              <a:rPr lang="ja-JP" altLang="en-US" sz="900" b="1" dirty="0">
                <a:latin typeface="Meiryo UI" pitchFamily="50" charset="-128"/>
                <a:ea typeface="Meiryo UI" pitchFamily="50" charset="-128"/>
                <a:cs typeface="Meiryo UI" pitchFamily="50" charset="-128"/>
              </a:rPr>
              <a:t>被</a:t>
            </a:r>
            <a:r>
              <a:rPr lang="ja-JP" altLang="en-US" sz="900" b="1" dirty="0" smtClean="0">
                <a:latin typeface="Meiryo UI" pitchFamily="50" charset="-128"/>
                <a:ea typeface="Meiryo UI" pitchFamily="50" charset="-128"/>
                <a:cs typeface="Meiryo UI" pitchFamily="50" charset="-128"/>
              </a:rPr>
              <a:t>保険者欄に記載の方</a:t>
            </a:r>
            <a:r>
              <a:rPr lang="ja-JP" altLang="en-US" sz="900" b="1" dirty="0">
                <a:latin typeface="Meiryo UI" pitchFamily="50" charset="-128"/>
                <a:ea typeface="Meiryo UI" pitchFamily="50" charset="-128"/>
                <a:cs typeface="Meiryo UI" pitchFamily="50" charset="-128"/>
              </a:rPr>
              <a:t>（本人</a:t>
            </a:r>
            <a:r>
              <a:rPr lang="ja-JP" altLang="en-US" sz="900" b="1" dirty="0" smtClean="0">
                <a:latin typeface="Meiryo UI" pitchFamily="50" charset="-128"/>
                <a:ea typeface="Meiryo UI" pitchFamily="50" charset="-128"/>
                <a:cs typeface="Meiryo UI" pitchFamily="50" charset="-128"/>
              </a:rPr>
              <a:t>）１名が被保険者</a:t>
            </a:r>
            <a:r>
              <a:rPr lang="ja-JP" altLang="en-US" sz="800" dirty="0" smtClean="0">
                <a:latin typeface="Meiryo UI" pitchFamily="50" charset="-128"/>
                <a:ea typeface="Meiryo UI" pitchFamily="50" charset="-128"/>
                <a:cs typeface="Meiryo UI" pitchFamily="50" charset="-128"/>
              </a:rPr>
              <a:t>となります。 </a:t>
            </a:r>
          </a:p>
          <a:p>
            <a:pPr marL="0" lvl="1" eaLnBrk="1" hangingPunct="1">
              <a:spcBef>
                <a:spcPct val="0"/>
              </a:spcBef>
              <a:buFontTx/>
              <a:buNone/>
              <a:defRPr/>
            </a:pPr>
            <a:r>
              <a:rPr lang="ja-JP" altLang="en-US" sz="800" dirty="0" smtClean="0">
                <a:ea typeface="Meiryo UI" pitchFamily="50" charset="-128"/>
                <a:cs typeface="Meiryo UI" pitchFamily="50" charset="-128"/>
              </a:rPr>
              <a:t>＊</a:t>
            </a:r>
            <a:r>
              <a:rPr lang="ja-JP" altLang="en-US" sz="800" dirty="0" smtClean="0">
                <a:latin typeface="Meiryo UI" pitchFamily="50" charset="-128"/>
                <a:ea typeface="Meiryo UI" pitchFamily="50" charset="-128"/>
              </a:rPr>
              <a:t>被</a:t>
            </a:r>
            <a:r>
              <a:rPr lang="ja-JP" altLang="en-US" sz="800" dirty="0">
                <a:latin typeface="Meiryo UI" pitchFamily="50" charset="-128"/>
                <a:ea typeface="Meiryo UI" pitchFamily="50" charset="-128"/>
              </a:rPr>
              <a:t>保険者（補償の対象者）本人となれる方（＝加入申込票の被保険者欄に</a:t>
            </a:r>
            <a:r>
              <a:rPr lang="ja-JP" altLang="en-US" sz="800" dirty="0" smtClean="0">
                <a:latin typeface="Meiryo UI" pitchFamily="50" charset="-128"/>
                <a:ea typeface="Meiryo UI" pitchFamily="50" charset="-128"/>
              </a:rPr>
              <a:t>記載の方）の</a:t>
            </a:r>
            <a:r>
              <a:rPr lang="ja-JP" altLang="en-US" sz="800" dirty="0" smtClean="0">
                <a:ea typeface="Meiryo UI" pitchFamily="50" charset="-128"/>
                <a:cs typeface="Meiryo UI" pitchFamily="50" charset="-128"/>
              </a:rPr>
              <a:t>範囲は、</a:t>
            </a:r>
            <a:r>
              <a:rPr lang="en-US" altLang="ja-JP" sz="800" dirty="0" smtClean="0">
                <a:latin typeface="+mn-lt"/>
                <a:ea typeface="Meiryo UI" pitchFamily="50" charset="-128"/>
                <a:cs typeface="Meiryo UI" pitchFamily="50" charset="-128"/>
              </a:rPr>
              <a:t>6</a:t>
            </a:r>
            <a:r>
              <a:rPr lang="ja-JP" altLang="en-US" sz="800" dirty="0" smtClean="0">
                <a:latin typeface="+mn-lt"/>
                <a:ea typeface="Meiryo UI" pitchFamily="50" charset="-128"/>
                <a:cs typeface="Meiryo UI" pitchFamily="50" charset="-128"/>
              </a:rPr>
              <a:t>ページ</a:t>
            </a:r>
            <a:r>
              <a:rPr lang="ja-JP" altLang="en-US" sz="800" dirty="0" smtClean="0">
                <a:ea typeface="Meiryo UI" pitchFamily="50" charset="-128"/>
                <a:cs typeface="Meiryo UI" pitchFamily="50" charset="-128"/>
              </a:rPr>
              <a:t>基本コース</a:t>
            </a:r>
            <a:r>
              <a:rPr lang="ja-JP" altLang="en-US" sz="800" dirty="0">
                <a:ea typeface="Meiryo UI" pitchFamily="50" charset="-128"/>
                <a:cs typeface="Meiryo UI" pitchFamily="50" charset="-128"/>
              </a:rPr>
              <a:t>＜</a:t>
            </a:r>
            <a:r>
              <a:rPr lang="ja-JP" altLang="en-US" sz="800" dirty="0" smtClean="0">
                <a:ea typeface="Meiryo UI" pitchFamily="50" charset="-128"/>
                <a:cs typeface="Meiryo UI" pitchFamily="50" charset="-128"/>
              </a:rPr>
              <a:t>本人型＞と同じです。</a:t>
            </a:r>
            <a:endParaRPr lang="ja-JP" altLang="en-US" sz="800" dirty="0" smtClean="0">
              <a:latin typeface="Meiryo UI" pitchFamily="50" charset="-128"/>
              <a:ea typeface="Meiryo UI" pitchFamily="50" charset="-128"/>
              <a:cs typeface="Meiryo UI" pitchFamily="50" charset="-128"/>
            </a:endParaRPr>
          </a:p>
        </p:txBody>
      </p:sp>
      <p:sp>
        <p:nvSpPr>
          <p:cNvPr id="121" name="テキスト ボックス 120"/>
          <p:cNvSpPr txBox="1"/>
          <p:nvPr/>
        </p:nvSpPr>
        <p:spPr bwMode="gray">
          <a:xfrm>
            <a:off x="459582" y="8040785"/>
            <a:ext cx="4827778" cy="169277"/>
          </a:xfrm>
          <a:prstGeom prst="rect">
            <a:avLst/>
          </a:prstGeom>
          <a:solidFill>
            <a:schemeClr val="bg1"/>
          </a:solidFill>
        </p:spPr>
        <p:txBody>
          <a:bodyPr wrap="none" lIns="72000" tIns="0" rIns="72000" bIns="0" rtlCol="0">
            <a:spAutoFit/>
          </a:bodyPr>
          <a:lstStyle/>
          <a:p>
            <a:r>
              <a:rPr lang="ja-JP" altLang="en-US" sz="1100" b="1" dirty="0" smtClean="0">
                <a:latin typeface="Meiryo UI" pitchFamily="50" charset="-128"/>
                <a:ea typeface="Meiryo UI" pitchFamily="50" charset="-128"/>
                <a:cs typeface="Meiryo UI" pitchFamily="50" charset="-128"/>
              </a:rPr>
              <a:t>携行品損害／ホールインワン</a:t>
            </a:r>
            <a:r>
              <a:rPr lang="ja-JP" altLang="en-US" sz="1100" b="1" dirty="0">
                <a:latin typeface="Meiryo UI" pitchFamily="50" charset="-128"/>
                <a:ea typeface="Meiryo UI" pitchFamily="50" charset="-128"/>
                <a:cs typeface="Meiryo UI" pitchFamily="50" charset="-128"/>
              </a:rPr>
              <a:t>・アルバトロス費用／三大疾病診断</a:t>
            </a:r>
            <a:r>
              <a:rPr lang="ja-JP" altLang="en-US" sz="1100" b="1" dirty="0" smtClean="0">
                <a:latin typeface="Meiryo UI" pitchFamily="50" charset="-128"/>
                <a:ea typeface="Meiryo UI" pitchFamily="50" charset="-128"/>
                <a:cs typeface="Meiryo UI" pitchFamily="50" charset="-128"/>
              </a:rPr>
              <a:t>／先進</a:t>
            </a:r>
            <a:r>
              <a:rPr lang="ja-JP" altLang="en-US" sz="1100" b="1" dirty="0">
                <a:latin typeface="Meiryo UI" pitchFamily="50" charset="-128"/>
                <a:ea typeface="Meiryo UI" pitchFamily="50" charset="-128"/>
                <a:cs typeface="Meiryo UI" pitchFamily="50" charset="-128"/>
              </a:rPr>
              <a:t>医療費用</a:t>
            </a:r>
            <a:endParaRPr kumimoji="1" lang="ja-JP" altLang="en-US" sz="1100" dirty="0"/>
          </a:p>
        </p:txBody>
      </p:sp>
      <p:sp>
        <p:nvSpPr>
          <p:cNvPr id="122" name="フリーフォーム 121"/>
          <p:cNvSpPr/>
          <p:nvPr/>
        </p:nvSpPr>
        <p:spPr bwMode="gray">
          <a:xfrm>
            <a:off x="346893" y="8636791"/>
            <a:ext cx="6629400" cy="343653"/>
          </a:xfrm>
          <a:custGeom>
            <a:avLst/>
            <a:gdLst>
              <a:gd name="connsiteX0" fmla="*/ 0 w 6629400"/>
              <a:gd name="connsiteY0" fmla="*/ 1152525 h 1152525"/>
              <a:gd name="connsiteX1" fmla="*/ 0 w 6629400"/>
              <a:gd name="connsiteY1" fmla="*/ 0 h 1152525"/>
              <a:gd name="connsiteX2" fmla="*/ 6629400 w 6629400"/>
              <a:gd name="connsiteY2" fmla="*/ 0 h 1152525"/>
            </a:gdLst>
            <a:ahLst/>
            <a:cxnLst>
              <a:cxn ang="0">
                <a:pos x="connsiteX0" y="connsiteY0"/>
              </a:cxn>
              <a:cxn ang="0">
                <a:pos x="connsiteX1" y="connsiteY1"/>
              </a:cxn>
              <a:cxn ang="0">
                <a:pos x="connsiteX2" y="connsiteY2"/>
              </a:cxn>
            </a:cxnLst>
            <a:rect l="l" t="t" r="r" b="b"/>
            <a:pathLst>
              <a:path w="6629400" h="1152525">
                <a:moveTo>
                  <a:pt x="0" y="1152525"/>
                </a:moveTo>
                <a:lnTo>
                  <a:pt x="0" y="0"/>
                </a:lnTo>
                <a:lnTo>
                  <a:pt x="6629400" y="0"/>
                </a:lnTo>
              </a:path>
            </a:pathLst>
          </a:custGeom>
          <a:noFill/>
          <a:ln w="19050" cap="rnd">
            <a:solidFill>
              <a:schemeClr val="bg1">
                <a:lumMod val="5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bwMode="gray">
          <a:xfrm>
            <a:off x="459582" y="8575561"/>
            <a:ext cx="991792" cy="161326"/>
          </a:xfrm>
          <a:prstGeom prst="rect">
            <a:avLst/>
          </a:prstGeom>
          <a:solidFill>
            <a:schemeClr val="bg1"/>
          </a:solidFill>
        </p:spPr>
        <p:txBody>
          <a:bodyPr wrap="none" lIns="72000" tIns="0" rIns="72000" bIns="0" rtlCol="0">
            <a:spAutoFit/>
          </a:bodyPr>
          <a:lstStyle/>
          <a:p>
            <a:pPr marL="0" lvl="1">
              <a:lnSpc>
                <a:spcPct val="105000"/>
              </a:lnSpc>
              <a:spcBef>
                <a:spcPct val="15000"/>
              </a:spcBef>
              <a:defRPr/>
            </a:pPr>
            <a:r>
              <a:rPr lang="ja-JP" altLang="en-US" sz="1100" b="1" dirty="0" smtClean="0">
                <a:latin typeface="Meiryo UI" pitchFamily="50" charset="-128"/>
                <a:ea typeface="Meiryo UI" pitchFamily="50" charset="-128"/>
                <a:cs typeface="Meiryo UI" pitchFamily="50" charset="-128"/>
              </a:rPr>
              <a:t>親介護一時金</a:t>
            </a:r>
            <a:endParaRPr lang="en-US" altLang="ja-JP" sz="1500" dirty="0">
              <a:latin typeface="Meiryo UI" pitchFamily="50" charset="-128"/>
              <a:ea typeface="Meiryo UI" pitchFamily="50" charset="-128"/>
              <a:cs typeface="Meiryo UI" pitchFamily="50" charset="-128"/>
            </a:endParaRPr>
          </a:p>
        </p:txBody>
      </p:sp>
      <p:sp>
        <p:nvSpPr>
          <p:cNvPr id="107" name="Text Box 41"/>
          <p:cNvSpPr txBox="1">
            <a:spLocks noChangeArrowheads="1"/>
          </p:cNvSpPr>
          <p:nvPr/>
        </p:nvSpPr>
        <p:spPr bwMode="gray">
          <a:xfrm>
            <a:off x="93491" y="7776000"/>
            <a:ext cx="2330743" cy="26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06" tIns="45652" rIns="91306" bIns="45652">
            <a:spAutoFit/>
          </a:bodyPr>
          <a:lstStyle>
            <a:lvl1pPr defTabSz="938213">
              <a:spcBef>
                <a:spcPct val="20000"/>
              </a:spcBef>
              <a:buChar char="•"/>
              <a:defRPr kumimoji="1" sz="3300">
                <a:solidFill>
                  <a:schemeClr val="tx1"/>
                </a:solidFill>
                <a:latin typeface="Times New Roman" panose="02020603050405020304" pitchFamily="18" charset="0"/>
                <a:ea typeface="ＭＳ Ｐゴシック" panose="020B0600070205080204" pitchFamily="50" charset="-128"/>
              </a:defRPr>
            </a:lvl1pPr>
            <a:lvl2pPr marL="742950" indent="-285750" defTabSz="938213">
              <a:spcBef>
                <a:spcPct val="20000"/>
              </a:spcBef>
              <a:buChar char="–"/>
              <a:defRPr kumimoji="1" sz="2900">
                <a:solidFill>
                  <a:schemeClr val="tx1"/>
                </a:solidFill>
                <a:latin typeface="Times New Roman" panose="02020603050405020304" pitchFamily="18" charset="0"/>
                <a:ea typeface="ＭＳ Ｐゴシック" panose="020B0600070205080204" pitchFamily="50" charset="-128"/>
              </a:defRPr>
            </a:lvl2pPr>
            <a:lvl3pPr marL="1143000" indent="-228600" defTabSz="938213">
              <a:spcBef>
                <a:spcPct val="20000"/>
              </a:spcBef>
              <a:buChar char="•"/>
              <a:defRPr kumimoji="1" sz="2500">
                <a:solidFill>
                  <a:schemeClr val="tx1"/>
                </a:solidFill>
                <a:latin typeface="Times New Roman" panose="02020603050405020304" pitchFamily="18" charset="0"/>
                <a:ea typeface="ＭＳ Ｐゴシック" panose="020B0600070205080204" pitchFamily="50" charset="-128"/>
              </a:defRPr>
            </a:lvl3pPr>
            <a:lvl4pPr marL="16002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4pPr>
            <a:lvl5pPr marL="2057400" indent="-228600" defTabSz="938213">
              <a:spcBef>
                <a:spcPct val="20000"/>
              </a:spcBef>
              <a:buChar char="»"/>
              <a:defRPr kumimoji="1" sz="2100">
                <a:solidFill>
                  <a:schemeClr val="tx1"/>
                </a:solidFill>
                <a:latin typeface="Times New Roman" panose="02020603050405020304" pitchFamily="18" charset="0"/>
                <a:ea typeface="ＭＳ Ｐゴシック" panose="020B0600070205080204" pitchFamily="50" charset="-128"/>
              </a:defRPr>
            </a:lvl5pPr>
            <a:lvl6pPr marL="25146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6pPr>
            <a:lvl7pPr marL="29718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7pPr>
            <a:lvl8pPr marL="34290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8pPr>
            <a:lvl9pPr marL="3886200" indent="-228600" defTabSz="938213" eaLnBrk="0" fontAlgn="base" hangingPunct="0">
              <a:spcBef>
                <a:spcPct val="20000"/>
              </a:spcBef>
              <a:spcAft>
                <a:spcPct val="0"/>
              </a:spcAft>
              <a:buChar char="»"/>
              <a:defRPr kumimoji="1" sz="21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100" b="1" dirty="0" smtClean="0">
                <a:ea typeface="Meiryo UI" panose="020B0604030504040204" pitchFamily="50" charset="-128"/>
              </a:rPr>
              <a:t>被</a:t>
            </a:r>
            <a:r>
              <a:rPr lang="ja-JP" altLang="en-US" sz="1100" b="1" dirty="0">
                <a:ea typeface="Meiryo UI" panose="020B0604030504040204" pitchFamily="50" charset="-128"/>
              </a:rPr>
              <a:t>保険者（補償の対象者）の範囲</a:t>
            </a:r>
          </a:p>
        </p:txBody>
      </p:sp>
      <p:grpSp>
        <p:nvGrpSpPr>
          <p:cNvPr id="24" name="グループ化 23"/>
          <p:cNvGrpSpPr/>
          <p:nvPr/>
        </p:nvGrpSpPr>
        <p:grpSpPr bwMode="gray">
          <a:xfrm>
            <a:off x="4280174" y="923714"/>
            <a:ext cx="220605" cy="223013"/>
            <a:chOff x="4117800" y="923714"/>
            <a:chExt cx="220605" cy="223013"/>
          </a:xfrm>
        </p:grpSpPr>
        <p:sp>
          <p:nvSpPr>
            <p:cNvPr id="141" name="角丸四角形 140"/>
            <p:cNvSpPr/>
            <p:nvPr/>
          </p:nvSpPr>
          <p:spPr bwMode="gray">
            <a:xfrm flipH="1">
              <a:off x="4117800" y="923714"/>
              <a:ext cx="220605" cy="223013"/>
            </a:xfrm>
            <a:prstGeom prst="roundRect">
              <a:avLst>
                <a:gd name="adj" fmla="val 10191"/>
              </a:avLst>
            </a:prstGeom>
            <a:solidFill>
              <a:srgbClr val="FF5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1" name="グループ化 110">
              <a:extLst>
                <a:ext uri="{FF2B5EF4-FFF2-40B4-BE49-F238E27FC236}">
                  <a16:creationId xmlns:a16="http://schemas.microsoft.com/office/drawing/2014/main" id="{C806BE43-CCC0-43B6-A333-770EB77EB694}"/>
                </a:ext>
              </a:extLst>
            </p:cNvPr>
            <p:cNvGrpSpPr/>
            <p:nvPr/>
          </p:nvGrpSpPr>
          <p:grpSpPr bwMode="gray">
            <a:xfrm>
              <a:off x="4133360" y="995267"/>
              <a:ext cx="185183" cy="106030"/>
              <a:chOff x="1936751" y="6865938"/>
              <a:chExt cx="1389063" cy="795337"/>
            </a:xfrm>
            <a:solidFill>
              <a:schemeClr val="bg1"/>
            </a:solidFill>
          </p:grpSpPr>
          <p:sp>
            <p:nvSpPr>
              <p:cNvPr id="113" name="Freeform 58">
                <a:extLst>
                  <a:ext uri="{FF2B5EF4-FFF2-40B4-BE49-F238E27FC236}">
                    <a16:creationId xmlns:a16="http://schemas.microsoft.com/office/drawing/2014/main" id="{218F4557-9561-4E0A-9904-B2DDE293E832}"/>
                  </a:ext>
                </a:extLst>
              </p:cNvPr>
              <p:cNvSpPr>
                <a:spLocks/>
              </p:cNvSpPr>
              <p:nvPr/>
            </p:nvSpPr>
            <p:spPr bwMode="gray">
              <a:xfrm>
                <a:off x="1936751" y="6964363"/>
                <a:ext cx="1389063" cy="696912"/>
              </a:xfrm>
              <a:custGeom>
                <a:avLst/>
                <a:gdLst>
                  <a:gd name="T0" fmla="*/ 60 w 875"/>
                  <a:gd name="T1" fmla="*/ 102 h 439"/>
                  <a:gd name="T2" fmla="*/ 60 w 875"/>
                  <a:gd name="T3" fmla="*/ 315 h 439"/>
                  <a:gd name="T4" fmla="*/ 815 w 875"/>
                  <a:gd name="T5" fmla="*/ 315 h 439"/>
                  <a:gd name="T6" fmla="*/ 815 w 875"/>
                  <a:gd name="T7" fmla="*/ 0 h 439"/>
                  <a:gd name="T8" fmla="*/ 875 w 875"/>
                  <a:gd name="T9" fmla="*/ 0 h 439"/>
                  <a:gd name="T10" fmla="*/ 875 w 875"/>
                  <a:gd name="T11" fmla="*/ 439 h 439"/>
                  <a:gd name="T12" fmla="*/ 815 w 875"/>
                  <a:gd name="T13" fmla="*/ 439 h 439"/>
                  <a:gd name="T14" fmla="*/ 815 w 875"/>
                  <a:gd name="T15" fmla="*/ 379 h 439"/>
                  <a:gd name="T16" fmla="*/ 60 w 875"/>
                  <a:gd name="T17" fmla="*/ 379 h 439"/>
                  <a:gd name="T18" fmla="*/ 60 w 875"/>
                  <a:gd name="T19" fmla="*/ 439 h 439"/>
                  <a:gd name="T20" fmla="*/ 0 w 875"/>
                  <a:gd name="T21" fmla="*/ 439 h 439"/>
                  <a:gd name="T22" fmla="*/ 0 w 875"/>
                  <a:gd name="T23" fmla="*/ 102 h 439"/>
                  <a:gd name="T24" fmla="*/ 60 w 875"/>
                  <a:gd name="T25" fmla="*/ 10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5" h="439">
                    <a:moveTo>
                      <a:pt x="60" y="102"/>
                    </a:moveTo>
                    <a:lnTo>
                      <a:pt x="60" y="315"/>
                    </a:lnTo>
                    <a:lnTo>
                      <a:pt x="815" y="315"/>
                    </a:lnTo>
                    <a:lnTo>
                      <a:pt x="815" y="0"/>
                    </a:lnTo>
                    <a:lnTo>
                      <a:pt x="875" y="0"/>
                    </a:lnTo>
                    <a:lnTo>
                      <a:pt x="875" y="439"/>
                    </a:lnTo>
                    <a:lnTo>
                      <a:pt x="815" y="439"/>
                    </a:lnTo>
                    <a:lnTo>
                      <a:pt x="815" y="379"/>
                    </a:lnTo>
                    <a:lnTo>
                      <a:pt x="60" y="379"/>
                    </a:lnTo>
                    <a:lnTo>
                      <a:pt x="60" y="439"/>
                    </a:lnTo>
                    <a:lnTo>
                      <a:pt x="0" y="439"/>
                    </a:lnTo>
                    <a:lnTo>
                      <a:pt x="0" y="102"/>
                    </a:lnTo>
                    <a:lnTo>
                      <a:pt x="6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Oval 59">
                <a:extLst>
                  <a:ext uri="{FF2B5EF4-FFF2-40B4-BE49-F238E27FC236}">
                    <a16:creationId xmlns:a16="http://schemas.microsoft.com/office/drawing/2014/main" id="{57DC7CAB-C90B-4B6B-9091-340A26A47F17}"/>
                  </a:ext>
                </a:extLst>
              </p:cNvPr>
              <p:cNvSpPr>
                <a:spLocks noChangeArrowheads="1"/>
              </p:cNvSpPr>
              <p:nvPr/>
            </p:nvSpPr>
            <p:spPr bwMode="gray">
              <a:xfrm>
                <a:off x="2836863" y="6865938"/>
                <a:ext cx="185738" cy="180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60">
                <a:extLst>
                  <a:ext uri="{FF2B5EF4-FFF2-40B4-BE49-F238E27FC236}">
                    <a16:creationId xmlns:a16="http://schemas.microsoft.com/office/drawing/2014/main" id="{30B5A955-AC1B-44C4-BD42-51DEB3B9AF4D}"/>
                  </a:ext>
                </a:extLst>
              </p:cNvPr>
              <p:cNvSpPr>
                <a:spLocks/>
              </p:cNvSpPr>
              <p:nvPr/>
            </p:nvSpPr>
            <p:spPr bwMode="gray">
              <a:xfrm>
                <a:off x="2065338" y="6907213"/>
                <a:ext cx="1112838" cy="511175"/>
              </a:xfrm>
              <a:custGeom>
                <a:avLst/>
                <a:gdLst>
                  <a:gd name="T0" fmla="*/ 0 w 294"/>
                  <a:gd name="T1" fmla="*/ 135 h 135"/>
                  <a:gd name="T2" fmla="*/ 0 w 294"/>
                  <a:gd name="T3" fmla="*/ 115 h 135"/>
                  <a:gd name="T4" fmla="*/ 23 w 294"/>
                  <a:gd name="T5" fmla="*/ 115 h 135"/>
                  <a:gd name="T6" fmla="*/ 22 w 294"/>
                  <a:gd name="T7" fmla="*/ 109 h 135"/>
                  <a:gd name="T8" fmla="*/ 35 w 294"/>
                  <a:gd name="T9" fmla="*/ 93 h 135"/>
                  <a:gd name="T10" fmla="*/ 153 w 294"/>
                  <a:gd name="T11" fmla="*/ 82 h 135"/>
                  <a:gd name="T12" fmla="*/ 188 w 294"/>
                  <a:gd name="T13" fmla="*/ 43 h 135"/>
                  <a:gd name="T14" fmla="*/ 222 w 294"/>
                  <a:gd name="T15" fmla="*/ 44 h 135"/>
                  <a:gd name="T16" fmla="*/ 229 w 294"/>
                  <a:gd name="T17" fmla="*/ 56 h 135"/>
                  <a:gd name="T18" fmla="*/ 277 w 294"/>
                  <a:gd name="T19" fmla="*/ 0 h 135"/>
                  <a:gd name="T20" fmla="*/ 294 w 294"/>
                  <a:gd name="T21" fmla="*/ 15 h 135"/>
                  <a:gd name="T22" fmla="*/ 192 w 294"/>
                  <a:gd name="T23" fmla="*/ 135 h 135"/>
                  <a:gd name="T24" fmla="*/ 0 w 294"/>
                  <a:gd name="T2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35">
                    <a:moveTo>
                      <a:pt x="0" y="135"/>
                    </a:moveTo>
                    <a:cubicBezTo>
                      <a:pt x="0" y="115"/>
                      <a:pt x="0" y="115"/>
                      <a:pt x="0" y="115"/>
                    </a:cubicBezTo>
                    <a:cubicBezTo>
                      <a:pt x="23" y="115"/>
                      <a:pt x="23" y="115"/>
                      <a:pt x="23" y="115"/>
                    </a:cubicBezTo>
                    <a:cubicBezTo>
                      <a:pt x="22" y="113"/>
                      <a:pt x="22" y="111"/>
                      <a:pt x="22" y="109"/>
                    </a:cubicBezTo>
                    <a:cubicBezTo>
                      <a:pt x="21" y="101"/>
                      <a:pt x="27" y="94"/>
                      <a:pt x="35" y="93"/>
                    </a:cubicBezTo>
                    <a:cubicBezTo>
                      <a:pt x="46" y="93"/>
                      <a:pt x="145" y="83"/>
                      <a:pt x="153" y="82"/>
                    </a:cubicBezTo>
                    <a:cubicBezTo>
                      <a:pt x="153" y="82"/>
                      <a:pt x="188" y="43"/>
                      <a:pt x="188" y="43"/>
                    </a:cubicBezTo>
                    <a:cubicBezTo>
                      <a:pt x="198" y="33"/>
                      <a:pt x="213" y="34"/>
                      <a:pt x="222" y="44"/>
                    </a:cubicBezTo>
                    <a:cubicBezTo>
                      <a:pt x="226" y="47"/>
                      <a:pt x="228" y="52"/>
                      <a:pt x="229" y="56"/>
                    </a:cubicBezTo>
                    <a:cubicBezTo>
                      <a:pt x="277" y="0"/>
                      <a:pt x="277" y="0"/>
                      <a:pt x="277" y="0"/>
                    </a:cubicBezTo>
                    <a:cubicBezTo>
                      <a:pt x="294" y="15"/>
                      <a:pt x="294" y="15"/>
                      <a:pt x="294" y="15"/>
                    </a:cubicBezTo>
                    <a:cubicBezTo>
                      <a:pt x="192" y="135"/>
                      <a:pt x="192" y="135"/>
                      <a:pt x="192" y="135"/>
                    </a:cubicBez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9" name="グループ化 18"/>
          <p:cNvGrpSpPr/>
          <p:nvPr/>
        </p:nvGrpSpPr>
        <p:grpSpPr bwMode="gray">
          <a:xfrm>
            <a:off x="3120347" y="3187918"/>
            <a:ext cx="220605" cy="223013"/>
            <a:chOff x="3120347" y="3187918"/>
            <a:chExt cx="220605" cy="223013"/>
          </a:xfrm>
        </p:grpSpPr>
        <p:sp>
          <p:nvSpPr>
            <p:cNvPr id="161" name="角丸四角形 160"/>
            <p:cNvSpPr/>
            <p:nvPr/>
          </p:nvSpPr>
          <p:spPr bwMode="gray">
            <a:xfrm flipH="1">
              <a:off x="3120347" y="3187918"/>
              <a:ext cx="220605" cy="223013"/>
            </a:xfrm>
            <a:prstGeom prst="roundRect">
              <a:avLst>
                <a:gd name="adj" fmla="val 10191"/>
              </a:avLst>
            </a:prstGeom>
            <a:solidFill>
              <a:srgbClr val="FF5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 name="グループ化 118">
              <a:extLst>
                <a:ext uri="{FF2B5EF4-FFF2-40B4-BE49-F238E27FC236}">
                  <a16:creationId xmlns:a16="http://schemas.microsoft.com/office/drawing/2014/main" id="{7BA30D85-B9C8-4D5E-945D-A9758862CECA}"/>
                </a:ext>
              </a:extLst>
            </p:cNvPr>
            <p:cNvGrpSpPr/>
            <p:nvPr/>
          </p:nvGrpSpPr>
          <p:grpSpPr bwMode="gray">
            <a:xfrm>
              <a:off x="3168895" y="3212444"/>
              <a:ext cx="118017" cy="174583"/>
              <a:chOff x="3927475" y="6845300"/>
              <a:chExt cx="920750" cy="1362075"/>
            </a:xfrm>
            <a:solidFill>
              <a:schemeClr val="bg1"/>
            </a:solidFill>
          </p:grpSpPr>
          <p:sp>
            <p:nvSpPr>
              <p:cNvPr id="124" name="Rectangle 65">
                <a:extLst>
                  <a:ext uri="{FF2B5EF4-FFF2-40B4-BE49-F238E27FC236}">
                    <a16:creationId xmlns:a16="http://schemas.microsoft.com/office/drawing/2014/main" id="{393D9A23-2A7A-4FDF-8942-9A7CD8F0F7D1}"/>
                  </a:ext>
                </a:extLst>
              </p:cNvPr>
              <p:cNvSpPr>
                <a:spLocks noChangeArrowheads="1"/>
              </p:cNvSpPr>
              <p:nvPr/>
            </p:nvSpPr>
            <p:spPr bwMode="gray">
              <a:xfrm>
                <a:off x="4654550" y="8015288"/>
                <a:ext cx="136525" cy="192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66">
                <a:extLst>
                  <a:ext uri="{FF2B5EF4-FFF2-40B4-BE49-F238E27FC236}">
                    <a16:creationId xmlns:a16="http://schemas.microsoft.com/office/drawing/2014/main" id="{1D455C06-7313-4B8D-B5C7-61D9EDCDF0C5}"/>
                  </a:ext>
                </a:extLst>
              </p:cNvPr>
              <p:cNvSpPr>
                <a:spLocks noChangeArrowheads="1"/>
              </p:cNvSpPr>
              <p:nvPr/>
            </p:nvSpPr>
            <p:spPr bwMode="gray">
              <a:xfrm>
                <a:off x="3984625" y="8015288"/>
                <a:ext cx="136525" cy="192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67">
                <a:extLst>
                  <a:ext uri="{FF2B5EF4-FFF2-40B4-BE49-F238E27FC236}">
                    <a16:creationId xmlns:a16="http://schemas.microsoft.com/office/drawing/2014/main" id="{E8E1B7EA-F0FB-46A5-9097-8FD27FBCFF63}"/>
                  </a:ext>
                </a:extLst>
              </p:cNvPr>
              <p:cNvSpPr>
                <a:spLocks noChangeArrowheads="1"/>
              </p:cNvSpPr>
              <p:nvPr/>
            </p:nvSpPr>
            <p:spPr bwMode="gray">
              <a:xfrm>
                <a:off x="3984625" y="7750175"/>
                <a:ext cx="806450" cy="207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68">
                <a:extLst>
                  <a:ext uri="{FF2B5EF4-FFF2-40B4-BE49-F238E27FC236}">
                    <a16:creationId xmlns:a16="http://schemas.microsoft.com/office/drawing/2014/main" id="{E3623782-BA0C-4F54-8604-A6F639B667A3}"/>
                  </a:ext>
                </a:extLst>
              </p:cNvPr>
              <p:cNvSpPr>
                <a:spLocks/>
              </p:cNvSpPr>
              <p:nvPr/>
            </p:nvSpPr>
            <p:spPr bwMode="gray">
              <a:xfrm>
                <a:off x="4332288" y="6965950"/>
                <a:ext cx="111125" cy="49212"/>
              </a:xfrm>
              <a:custGeom>
                <a:avLst/>
                <a:gdLst>
                  <a:gd name="T0" fmla="*/ 29 w 29"/>
                  <a:gd name="T1" fmla="*/ 5 h 13"/>
                  <a:gd name="T2" fmla="*/ 24 w 29"/>
                  <a:gd name="T3" fmla="*/ 0 h 13"/>
                  <a:gd name="T4" fmla="*/ 5 w 29"/>
                  <a:gd name="T5" fmla="*/ 0 h 13"/>
                  <a:gd name="T6" fmla="*/ 0 w 29"/>
                  <a:gd name="T7" fmla="*/ 5 h 13"/>
                  <a:gd name="T8" fmla="*/ 0 w 29"/>
                  <a:gd name="T9" fmla="*/ 7 h 13"/>
                  <a:gd name="T10" fmla="*/ 5 w 29"/>
                  <a:gd name="T11" fmla="*/ 13 h 13"/>
                  <a:gd name="T12" fmla="*/ 24 w 29"/>
                  <a:gd name="T13" fmla="*/ 13 h 13"/>
                  <a:gd name="T14" fmla="*/ 29 w 29"/>
                  <a:gd name="T15" fmla="*/ 7 h 13"/>
                  <a:gd name="T16" fmla="*/ 29 w 29"/>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
                    <a:moveTo>
                      <a:pt x="29" y="5"/>
                    </a:moveTo>
                    <a:cubicBezTo>
                      <a:pt x="29" y="2"/>
                      <a:pt x="27" y="0"/>
                      <a:pt x="24" y="0"/>
                    </a:cubicBezTo>
                    <a:cubicBezTo>
                      <a:pt x="5" y="0"/>
                      <a:pt x="5" y="0"/>
                      <a:pt x="5" y="0"/>
                    </a:cubicBezTo>
                    <a:cubicBezTo>
                      <a:pt x="2" y="0"/>
                      <a:pt x="0" y="2"/>
                      <a:pt x="0" y="5"/>
                    </a:cubicBezTo>
                    <a:cubicBezTo>
                      <a:pt x="0" y="7"/>
                      <a:pt x="0" y="7"/>
                      <a:pt x="0" y="7"/>
                    </a:cubicBezTo>
                    <a:cubicBezTo>
                      <a:pt x="0" y="10"/>
                      <a:pt x="2" y="13"/>
                      <a:pt x="5" y="13"/>
                    </a:cubicBezTo>
                    <a:cubicBezTo>
                      <a:pt x="24" y="13"/>
                      <a:pt x="24" y="13"/>
                      <a:pt x="24" y="13"/>
                    </a:cubicBezTo>
                    <a:cubicBezTo>
                      <a:pt x="27" y="13"/>
                      <a:pt x="29" y="10"/>
                      <a:pt x="29" y="7"/>
                    </a:cubicBezTo>
                    <a:lnTo>
                      <a:pt x="2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69">
                <a:extLst>
                  <a:ext uri="{FF2B5EF4-FFF2-40B4-BE49-F238E27FC236}">
                    <a16:creationId xmlns:a16="http://schemas.microsoft.com/office/drawing/2014/main" id="{DE44398E-6D0A-4446-800B-8F894CCFE19A}"/>
                  </a:ext>
                </a:extLst>
              </p:cNvPr>
              <p:cNvSpPr>
                <a:spLocks noEditPoints="1"/>
              </p:cNvSpPr>
              <p:nvPr/>
            </p:nvSpPr>
            <p:spPr bwMode="gray">
              <a:xfrm>
                <a:off x="3927475" y="6845300"/>
                <a:ext cx="920750" cy="847725"/>
              </a:xfrm>
              <a:custGeom>
                <a:avLst/>
                <a:gdLst>
                  <a:gd name="T0" fmla="*/ 243 w 243"/>
                  <a:gd name="T1" fmla="*/ 122 h 224"/>
                  <a:gd name="T2" fmla="*/ 121 w 243"/>
                  <a:gd name="T3" fmla="*/ 0 h 224"/>
                  <a:gd name="T4" fmla="*/ 0 w 243"/>
                  <a:gd name="T5" fmla="*/ 122 h 224"/>
                  <a:gd name="T6" fmla="*/ 30 w 243"/>
                  <a:gd name="T7" fmla="*/ 202 h 224"/>
                  <a:gd name="T8" fmla="*/ 15 w 243"/>
                  <a:gd name="T9" fmla="*/ 224 h 224"/>
                  <a:gd name="T10" fmla="*/ 228 w 243"/>
                  <a:gd name="T11" fmla="*/ 224 h 224"/>
                  <a:gd name="T12" fmla="*/ 213 w 243"/>
                  <a:gd name="T13" fmla="*/ 202 h 224"/>
                  <a:gd name="T14" fmla="*/ 243 w 243"/>
                  <a:gd name="T15" fmla="*/ 122 h 224"/>
                  <a:gd name="T16" fmla="*/ 76 w 243"/>
                  <a:gd name="T17" fmla="*/ 122 h 224"/>
                  <a:gd name="T18" fmla="*/ 121 w 243"/>
                  <a:gd name="T19" fmla="*/ 76 h 224"/>
                  <a:gd name="T20" fmla="*/ 167 w 243"/>
                  <a:gd name="T21" fmla="*/ 122 h 224"/>
                  <a:gd name="T22" fmla="*/ 163 w 243"/>
                  <a:gd name="T23" fmla="*/ 139 h 224"/>
                  <a:gd name="T24" fmla="*/ 80 w 243"/>
                  <a:gd name="T25" fmla="*/ 139 h 224"/>
                  <a:gd name="T26" fmla="*/ 76 w 243"/>
                  <a:gd name="T27" fmla="*/ 122 h 224"/>
                  <a:gd name="T28" fmla="*/ 180 w 243"/>
                  <a:gd name="T29" fmla="*/ 152 h 224"/>
                  <a:gd name="T30" fmla="*/ 187 w 243"/>
                  <a:gd name="T31" fmla="*/ 132 h 224"/>
                  <a:gd name="T32" fmla="*/ 221 w 243"/>
                  <a:gd name="T33" fmla="*/ 132 h 224"/>
                  <a:gd name="T34" fmla="*/ 201 w 243"/>
                  <a:gd name="T35" fmla="*/ 183 h 224"/>
                  <a:gd name="T36" fmla="*/ 180 w 243"/>
                  <a:gd name="T37" fmla="*/ 152 h 224"/>
                  <a:gd name="T38" fmla="*/ 121 w 243"/>
                  <a:gd name="T39" fmla="*/ 21 h 224"/>
                  <a:gd name="T40" fmla="*/ 221 w 243"/>
                  <a:gd name="T41" fmla="*/ 111 h 224"/>
                  <a:gd name="T42" fmla="*/ 187 w 243"/>
                  <a:gd name="T43" fmla="*/ 111 h 224"/>
                  <a:gd name="T44" fmla="*/ 121 w 243"/>
                  <a:gd name="T45" fmla="*/ 56 h 224"/>
                  <a:gd name="T46" fmla="*/ 56 w 243"/>
                  <a:gd name="T47" fmla="*/ 111 h 224"/>
                  <a:gd name="T48" fmla="*/ 21 w 243"/>
                  <a:gd name="T49" fmla="*/ 111 h 224"/>
                  <a:gd name="T50" fmla="*/ 121 w 243"/>
                  <a:gd name="T51" fmla="*/ 21 h 224"/>
                  <a:gd name="T52" fmla="*/ 21 w 243"/>
                  <a:gd name="T53" fmla="*/ 132 h 224"/>
                  <a:gd name="T54" fmla="*/ 56 w 243"/>
                  <a:gd name="T55" fmla="*/ 132 h 224"/>
                  <a:gd name="T56" fmla="*/ 63 w 243"/>
                  <a:gd name="T57" fmla="*/ 152 h 224"/>
                  <a:gd name="T58" fmla="*/ 42 w 243"/>
                  <a:gd name="T59" fmla="*/ 183 h 224"/>
                  <a:gd name="T60" fmla="*/ 21 w 243"/>
                  <a:gd name="T61" fmla="*/ 1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224">
                    <a:moveTo>
                      <a:pt x="243" y="122"/>
                    </a:moveTo>
                    <a:cubicBezTo>
                      <a:pt x="243" y="54"/>
                      <a:pt x="189" y="0"/>
                      <a:pt x="121" y="0"/>
                    </a:cubicBezTo>
                    <a:cubicBezTo>
                      <a:pt x="54" y="0"/>
                      <a:pt x="0" y="54"/>
                      <a:pt x="0" y="122"/>
                    </a:cubicBezTo>
                    <a:cubicBezTo>
                      <a:pt x="0" y="152"/>
                      <a:pt x="11" y="180"/>
                      <a:pt x="30" y="202"/>
                    </a:cubicBezTo>
                    <a:cubicBezTo>
                      <a:pt x="15" y="224"/>
                      <a:pt x="15" y="224"/>
                      <a:pt x="15" y="224"/>
                    </a:cubicBezTo>
                    <a:cubicBezTo>
                      <a:pt x="228" y="224"/>
                      <a:pt x="228" y="224"/>
                      <a:pt x="228" y="224"/>
                    </a:cubicBezTo>
                    <a:cubicBezTo>
                      <a:pt x="213" y="202"/>
                      <a:pt x="213" y="202"/>
                      <a:pt x="213" y="202"/>
                    </a:cubicBezTo>
                    <a:cubicBezTo>
                      <a:pt x="232" y="180"/>
                      <a:pt x="243" y="152"/>
                      <a:pt x="243" y="122"/>
                    </a:cubicBezTo>
                    <a:close/>
                    <a:moveTo>
                      <a:pt x="76" y="122"/>
                    </a:moveTo>
                    <a:cubicBezTo>
                      <a:pt x="76" y="97"/>
                      <a:pt x="96" y="76"/>
                      <a:pt x="121" y="76"/>
                    </a:cubicBezTo>
                    <a:cubicBezTo>
                      <a:pt x="147" y="76"/>
                      <a:pt x="167" y="97"/>
                      <a:pt x="167" y="122"/>
                    </a:cubicBezTo>
                    <a:cubicBezTo>
                      <a:pt x="167" y="128"/>
                      <a:pt x="166" y="134"/>
                      <a:pt x="163" y="139"/>
                    </a:cubicBezTo>
                    <a:cubicBezTo>
                      <a:pt x="80" y="139"/>
                      <a:pt x="80" y="139"/>
                      <a:pt x="80" y="139"/>
                    </a:cubicBezTo>
                    <a:cubicBezTo>
                      <a:pt x="77" y="134"/>
                      <a:pt x="76" y="128"/>
                      <a:pt x="76" y="122"/>
                    </a:cubicBezTo>
                    <a:close/>
                    <a:moveTo>
                      <a:pt x="180" y="152"/>
                    </a:moveTo>
                    <a:cubicBezTo>
                      <a:pt x="183" y="146"/>
                      <a:pt x="186" y="139"/>
                      <a:pt x="187" y="132"/>
                    </a:cubicBezTo>
                    <a:cubicBezTo>
                      <a:pt x="221" y="132"/>
                      <a:pt x="221" y="132"/>
                      <a:pt x="221" y="132"/>
                    </a:cubicBezTo>
                    <a:cubicBezTo>
                      <a:pt x="219" y="151"/>
                      <a:pt x="212" y="169"/>
                      <a:pt x="201" y="183"/>
                    </a:cubicBezTo>
                    <a:lnTo>
                      <a:pt x="180" y="152"/>
                    </a:lnTo>
                    <a:close/>
                    <a:moveTo>
                      <a:pt x="121" y="21"/>
                    </a:moveTo>
                    <a:cubicBezTo>
                      <a:pt x="173" y="21"/>
                      <a:pt x="216" y="61"/>
                      <a:pt x="221" y="111"/>
                    </a:cubicBezTo>
                    <a:cubicBezTo>
                      <a:pt x="187" y="111"/>
                      <a:pt x="187" y="111"/>
                      <a:pt x="187" y="111"/>
                    </a:cubicBezTo>
                    <a:cubicBezTo>
                      <a:pt x="182" y="80"/>
                      <a:pt x="154" y="56"/>
                      <a:pt x="121" y="56"/>
                    </a:cubicBezTo>
                    <a:cubicBezTo>
                      <a:pt x="89" y="56"/>
                      <a:pt x="61" y="80"/>
                      <a:pt x="56" y="111"/>
                    </a:cubicBezTo>
                    <a:cubicBezTo>
                      <a:pt x="21" y="111"/>
                      <a:pt x="21" y="111"/>
                      <a:pt x="21" y="111"/>
                    </a:cubicBezTo>
                    <a:cubicBezTo>
                      <a:pt x="27" y="61"/>
                      <a:pt x="70" y="21"/>
                      <a:pt x="121" y="21"/>
                    </a:cubicBezTo>
                    <a:close/>
                    <a:moveTo>
                      <a:pt x="21" y="132"/>
                    </a:moveTo>
                    <a:cubicBezTo>
                      <a:pt x="56" y="132"/>
                      <a:pt x="56" y="132"/>
                      <a:pt x="56" y="132"/>
                    </a:cubicBezTo>
                    <a:cubicBezTo>
                      <a:pt x="57" y="139"/>
                      <a:pt x="60" y="146"/>
                      <a:pt x="63" y="152"/>
                    </a:cubicBezTo>
                    <a:cubicBezTo>
                      <a:pt x="42" y="183"/>
                      <a:pt x="42" y="183"/>
                      <a:pt x="42" y="183"/>
                    </a:cubicBezTo>
                    <a:cubicBezTo>
                      <a:pt x="31" y="169"/>
                      <a:pt x="23" y="151"/>
                      <a:pt x="21"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7" name="グループ化 16"/>
          <p:cNvGrpSpPr/>
          <p:nvPr/>
        </p:nvGrpSpPr>
        <p:grpSpPr bwMode="gray">
          <a:xfrm>
            <a:off x="2517114" y="4895865"/>
            <a:ext cx="220605" cy="223013"/>
            <a:chOff x="2555214" y="4895865"/>
            <a:chExt cx="220605" cy="223013"/>
          </a:xfrm>
        </p:grpSpPr>
        <p:sp>
          <p:nvSpPr>
            <p:cNvPr id="162" name="角丸四角形 161"/>
            <p:cNvSpPr/>
            <p:nvPr/>
          </p:nvSpPr>
          <p:spPr bwMode="gray">
            <a:xfrm flipH="1">
              <a:off x="2555214" y="4895865"/>
              <a:ext cx="220605" cy="223013"/>
            </a:xfrm>
            <a:prstGeom prst="roundRect">
              <a:avLst>
                <a:gd name="adj" fmla="val 10191"/>
              </a:avLst>
            </a:prstGeom>
            <a:solidFill>
              <a:srgbClr val="FF5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0" name="グループ化 129">
              <a:extLst>
                <a:ext uri="{FF2B5EF4-FFF2-40B4-BE49-F238E27FC236}">
                  <a16:creationId xmlns:a16="http://schemas.microsoft.com/office/drawing/2014/main" id="{7A0E240F-A30A-4383-A086-B96D7969CED3}"/>
                </a:ext>
              </a:extLst>
            </p:cNvPr>
            <p:cNvGrpSpPr/>
            <p:nvPr/>
          </p:nvGrpSpPr>
          <p:grpSpPr bwMode="gray">
            <a:xfrm>
              <a:off x="2576649" y="4919246"/>
              <a:ext cx="164502" cy="172842"/>
              <a:chOff x="4459288" y="7469188"/>
              <a:chExt cx="1471612" cy="1546225"/>
            </a:xfrm>
            <a:solidFill>
              <a:schemeClr val="bg1"/>
            </a:solidFill>
          </p:grpSpPr>
          <p:sp>
            <p:nvSpPr>
              <p:cNvPr id="132" name="Freeform 74">
                <a:extLst>
                  <a:ext uri="{FF2B5EF4-FFF2-40B4-BE49-F238E27FC236}">
                    <a16:creationId xmlns:a16="http://schemas.microsoft.com/office/drawing/2014/main" id="{7B936D69-EA9E-4003-9CC2-6EF50CE9B108}"/>
                  </a:ext>
                </a:extLst>
              </p:cNvPr>
              <p:cNvSpPr>
                <a:spLocks/>
              </p:cNvSpPr>
              <p:nvPr/>
            </p:nvSpPr>
            <p:spPr bwMode="gray">
              <a:xfrm>
                <a:off x="4910138" y="7685088"/>
                <a:ext cx="282575" cy="287338"/>
              </a:xfrm>
              <a:custGeom>
                <a:avLst/>
                <a:gdLst>
                  <a:gd name="T0" fmla="*/ 46 w 75"/>
                  <a:gd name="T1" fmla="*/ 71 h 76"/>
                  <a:gd name="T2" fmla="*/ 71 w 75"/>
                  <a:gd name="T3" fmla="*/ 30 h 76"/>
                  <a:gd name="T4" fmla="*/ 29 w 75"/>
                  <a:gd name="T5" fmla="*/ 5 h 76"/>
                  <a:gd name="T6" fmla="*/ 5 w 75"/>
                  <a:gd name="T7" fmla="*/ 47 h 76"/>
                  <a:gd name="T8" fmla="*/ 46 w 75"/>
                  <a:gd name="T9" fmla="*/ 71 h 76"/>
                </a:gdLst>
                <a:ahLst/>
                <a:cxnLst>
                  <a:cxn ang="0">
                    <a:pos x="T0" y="T1"/>
                  </a:cxn>
                  <a:cxn ang="0">
                    <a:pos x="T2" y="T3"/>
                  </a:cxn>
                  <a:cxn ang="0">
                    <a:pos x="T4" y="T5"/>
                  </a:cxn>
                  <a:cxn ang="0">
                    <a:pos x="T6" y="T7"/>
                  </a:cxn>
                  <a:cxn ang="0">
                    <a:pos x="T8" y="T9"/>
                  </a:cxn>
                </a:cxnLst>
                <a:rect l="0" t="0" r="r" b="b"/>
                <a:pathLst>
                  <a:path w="75" h="76">
                    <a:moveTo>
                      <a:pt x="46" y="71"/>
                    </a:moveTo>
                    <a:cubicBezTo>
                      <a:pt x="64" y="67"/>
                      <a:pt x="75" y="48"/>
                      <a:pt x="71" y="30"/>
                    </a:cubicBezTo>
                    <a:cubicBezTo>
                      <a:pt x="66" y="11"/>
                      <a:pt x="47" y="0"/>
                      <a:pt x="29" y="5"/>
                    </a:cubicBezTo>
                    <a:cubicBezTo>
                      <a:pt x="11" y="10"/>
                      <a:pt x="0" y="28"/>
                      <a:pt x="5" y="47"/>
                    </a:cubicBezTo>
                    <a:cubicBezTo>
                      <a:pt x="9" y="65"/>
                      <a:pt x="28" y="76"/>
                      <a:pt x="4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75">
                <a:extLst>
                  <a:ext uri="{FF2B5EF4-FFF2-40B4-BE49-F238E27FC236}">
                    <a16:creationId xmlns:a16="http://schemas.microsoft.com/office/drawing/2014/main" id="{82CE69A4-5389-4155-AB7E-90E067D8140D}"/>
                  </a:ext>
                </a:extLst>
              </p:cNvPr>
              <p:cNvSpPr>
                <a:spLocks/>
              </p:cNvSpPr>
              <p:nvPr/>
            </p:nvSpPr>
            <p:spPr bwMode="gray">
              <a:xfrm>
                <a:off x="4735513" y="8334375"/>
                <a:ext cx="669925" cy="677863"/>
              </a:xfrm>
              <a:custGeom>
                <a:avLst/>
                <a:gdLst>
                  <a:gd name="T0" fmla="*/ 125 w 177"/>
                  <a:gd name="T1" fmla="*/ 0 h 179"/>
                  <a:gd name="T2" fmla="*/ 122 w 177"/>
                  <a:gd name="T3" fmla="*/ 24 h 179"/>
                  <a:gd name="T4" fmla="*/ 133 w 177"/>
                  <a:gd name="T5" fmla="*/ 33 h 179"/>
                  <a:gd name="T6" fmla="*/ 155 w 177"/>
                  <a:gd name="T7" fmla="*/ 84 h 179"/>
                  <a:gd name="T8" fmla="*/ 133 w 177"/>
                  <a:gd name="T9" fmla="*/ 135 h 179"/>
                  <a:gd name="T10" fmla="*/ 82 w 177"/>
                  <a:gd name="T11" fmla="*/ 157 h 179"/>
                  <a:gd name="T12" fmla="*/ 31 w 177"/>
                  <a:gd name="T13" fmla="*/ 135 h 179"/>
                  <a:gd name="T14" fmla="*/ 13 w 177"/>
                  <a:gd name="T15" fmla="*/ 104 h 179"/>
                  <a:gd name="T16" fmla="*/ 0 w 177"/>
                  <a:gd name="T17" fmla="*/ 132 h 179"/>
                  <a:gd name="T18" fmla="*/ 82 w 177"/>
                  <a:gd name="T19" fmla="*/ 179 h 179"/>
                  <a:gd name="T20" fmla="*/ 177 w 177"/>
                  <a:gd name="T21" fmla="*/ 84 h 179"/>
                  <a:gd name="T22" fmla="*/ 125 w 177"/>
                  <a:gd name="T2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79">
                    <a:moveTo>
                      <a:pt x="125" y="0"/>
                    </a:moveTo>
                    <a:cubicBezTo>
                      <a:pt x="122" y="24"/>
                      <a:pt x="122" y="24"/>
                      <a:pt x="122" y="24"/>
                    </a:cubicBezTo>
                    <a:cubicBezTo>
                      <a:pt x="126" y="27"/>
                      <a:pt x="130" y="30"/>
                      <a:pt x="133" y="33"/>
                    </a:cubicBezTo>
                    <a:cubicBezTo>
                      <a:pt x="147" y="47"/>
                      <a:pt x="155" y="65"/>
                      <a:pt x="155" y="84"/>
                    </a:cubicBezTo>
                    <a:cubicBezTo>
                      <a:pt x="155" y="104"/>
                      <a:pt x="147" y="122"/>
                      <a:pt x="133" y="135"/>
                    </a:cubicBezTo>
                    <a:cubicBezTo>
                      <a:pt x="120" y="149"/>
                      <a:pt x="102" y="157"/>
                      <a:pt x="82" y="157"/>
                    </a:cubicBezTo>
                    <a:cubicBezTo>
                      <a:pt x="63" y="157"/>
                      <a:pt x="45" y="149"/>
                      <a:pt x="31" y="135"/>
                    </a:cubicBezTo>
                    <a:cubicBezTo>
                      <a:pt x="22" y="127"/>
                      <a:pt x="16" y="116"/>
                      <a:pt x="13" y="104"/>
                    </a:cubicBezTo>
                    <a:cubicBezTo>
                      <a:pt x="0" y="132"/>
                      <a:pt x="0" y="132"/>
                      <a:pt x="0" y="132"/>
                    </a:cubicBezTo>
                    <a:cubicBezTo>
                      <a:pt x="17" y="161"/>
                      <a:pt x="49" y="179"/>
                      <a:pt x="82" y="179"/>
                    </a:cubicBezTo>
                    <a:cubicBezTo>
                      <a:pt x="134" y="179"/>
                      <a:pt x="177" y="136"/>
                      <a:pt x="177" y="84"/>
                    </a:cubicBezTo>
                    <a:cubicBezTo>
                      <a:pt x="177" y="49"/>
                      <a:pt x="156" y="16"/>
                      <a:pt x="1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76">
                <a:extLst>
                  <a:ext uri="{FF2B5EF4-FFF2-40B4-BE49-F238E27FC236}">
                    <a16:creationId xmlns:a16="http://schemas.microsoft.com/office/drawing/2014/main" id="{9AB5E5FD-06EF-4860-A29B-F46444240D86}"/>
                  </a:ext>
                </a:extLst>
              </p:cNvPr>
              <p:cNvSpPr>
                <a:spLocks/>
              </p:cNvSpPr>
              <p:nvPr/>
            </p:nvSpPr>
            <p:spPr bwMode="gray">
              <a:xfrm>
                <a:off x="4459288" y="8002588"/>
                <a:ext cx="700087" cy="922338"/>
              </a:xfrm>
              <a:custGeom>
                <a:avLst/>
                <a:gdLst>
                  <a:gd name="T0" fmla="*/ 175 w 185"/>
                  <a:gd name="T1" fmla="*/ 122 h 244"/>
                  <a:gd name="T2" fmla="*/ 184 w 185"/>
                  <a:gd name="T3" fmla="*/ 31 h 244"/>
                  <a:gd name="T4" fmla="*/ 161 w 185"/>
                  <a:gd name="T5" fmla="*/ 1 h 244"/>
                  <a:gd name="T6" fmla="*/ 134 w 185"/>
                  <a:gd name="T7" fmla="*/ 12 h 244"/>
                  <a:gd name="T8" fmla="*/ 91 w 185"/>
                  <a:gd name="T9" fmla="*/ 54 h 244"/>
                  <a:gd name="T10" fmla="*/ 47 w 185"/>
                  <a:gd name="T11" fmla="*/ 58 h 244"/>
                  <a:gd name="T12" fmla="*/ 34 w 185"/>
                  <a:gd name="T13" fmla="*/ 71 h 244"/>
                  <a:gd name="T14" fmla="*/ 34 w 185"/>
                  <a:gd name="T15" fmla="*/ 72 h 244"/>
                  <a:gd name="T16" fmla="*/ 48 w 185"/>
                  <a:gd name="T17" fmla="*/ 86 h 244"/>
                  <a:gd name="T18" fmla="*/ 94 w 185"/>
                  <a:gd name="T19" fmla="*/ 86 h 244"/>
                  <a:gd name="T20" fmla="*/ 106 w 185"/>
                  <a:gd name="T21" fmla="*/ 82 h 244"/>
                  <a:gd name="T22" fmla="*/ 124 w 185"/>
                  <a:gd name="T23" fmla="*/ 68 h 244"/>
                  <a:gd name="T24" fmla="*/ 120 w 185"/>
                  <a:gd name="T25" fmla="*/ 113 h 244"/>
                  <a:gd name="T26" fmla="*/ 62 w 185"/>
                  <a:gd name="T27" fmla="*/ 117 h 244"/>
                  <a:gd name="T28" fmla="*/ 31 w 185"/>
                  <a:gd name="T29" fmla="*/ 140 h 244"/>
                  <a:gd name="T30" fmla="*/ 4 w 185"/>
                  <a:gd name="T31" fmla="*/ 215 h 244"/>
                  <a:gd name="T32" fmla="*/ 13 w 185"/>
                  <a:gd name="T33" fmla="*/ 240 h 244"/>
                  <a:gd name="T34" fmla="*/ 37 w 185"/>
                  <a:gd name="T35" fmla="*/ 230 h 244"/>
                  <a:gd name="T36" fmla="*/ 68 w 185"/>
                  <a:gd name="T37" fmla="*/ 164 h 244"/>
                  <a:gd name="T38" fmla="*/ 128 w 185"/>
                  <a:gd name="T39" fmla="*/ 164 h 244"/>
                  <a:gd name="T40" fmla="*/ 175 w 185"/>
                  <a:gd name="T41"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244">
                    <a:moveTo>
                      <a:pt x="175" y="122"/>
                    </a:moveTo>
                    <a:cubicBezTo>
                      <a:pt x="184" y="31"/>
                      <a:pt x="184" y="31"/>
                      <a:pt x="184" y="31"/>
                    </a:cubicBezTo>
                    <a:cubicBezTo>
                      <a:pt x="185" y="16"/>
                      <a:pt x="176" y="3"/>
                      <a:pt x="161" y="1"/>
                    </a:cubicBezTo>
                    <a:cubicBezTo>
                      <a:pt x="151" y="0"/>
                      <a:pt x="140" y="5"/>
                      <a:pt x="134" y="12"/>
                    </a:cubicBezTo>
                    <a:cubicBezTo>
                      <a:pt x="91" y="54"/>
                      <a:pt x="91" y="54"/>
                      <a:pt x="91" y="54"/>
                    </a:cubicBezTo>
                    <a:cubicBezTo>
                      <a:pt x="47" y="58"/>
                      <a:pt x="47" y="58"/>
                      <a:pt x="47" y="58"/>
                    </a:cubicBezTo>
                    <a:cubicBezTo>
                      <a:pt x="39" y="58"/>
                      <a:pt x="34" y="64"/>
                      <a:pt x="34" y="71"/>
                    </a:cubicBezTo>
                    <a:cubicBezTo>
                      <a:pt x="34" y="72"/>
                      <a:pt x="34" y="72"/>
                      <a:pt x="34" y="72"/>
                    </a:cubicBezTo>
                    <a:cubicBezTo>
                      <a:pt x="34" y="80"/>
                      <a:pt x="40" y="86"/>
                      <a:pt x="48" y="86"/>
                    </a:cubicBezTo>
                    <a:cubicBezTo>
                      <a:pt x="94" y="86"/>
                      <a:pt x="94" y="86"/>
                      <a:pt x="94" y="86"/>
                    </a:cubicBezTo>
                    <a:cubicBezTo>
                      <a:pt x="98" y="86"/>
                      <a:pt x="102" y="85"/>
                      <a:pt x="106" y="82"/>
                    </a:cubicBezTo>
                    <a:cubicBezTo>
                      <a:pt x="124" y="68"/>
                      <a:pt x="124" y="68"/>
                      <a:pt x="124" y="68"/>
                    </a:cubicBezTo>
                    <a:cubicBezTo>
                      <a:pt x="120" y="113"/>
                      <a:pt x="120" y="113"/>
                      <a:pt x="120" y="113"/>
                    </a:cubicBezTo>
                    <a:cubicBezTo>
                      <a:pt x="62" y="117"/>
                      <a:pt x="62" y="117"/>
                      <a:pt x="62" y="117"/>
                    </a:cubicBezTo>
                    <a:cubicBezTo>
                      <a:pt x="45" y="118"/>
                      <a:pt x="38" y="124"/>
                      <a:pt x="31" y="140"/>
                    </a:cubicBezTo>
                    <a:cubicBezTo>
                      <a:pt x="4" y="215"/>
                      <a:pt x="4" y="215"/>
                      <a:pt x="4" y="215"/>
                    </a:cubicBezTo>
                    <a:cubicBezTo>
                      <a:pt x="0" y="225"/>
                      <a:pt x="4" y="235"/>
                      <a:pt x="13" y="240"/>
                    </a:cubicBezTo>
                    <a:cubicBezTo>
                      <a:pt x="22" y="244"/>
                      <a:pt x="33" y="240"/>
                      <a:pt x="37" y="230"/>
                    </a:cubicBezTo>
                    <a:cubicBezTo>
                      <a:pt x="68" y="164"/>
                      <a:pt x="68" y="164"/>
                      <a:pt x="68" y="164"/>
                    </a:cubicBezTo>
                    <a:cubicBezTo>
                      <a:pt x="128" y="164"/>
                      <a:pt x="128" y="164"/>
                      <a:pt x="128" y="164"/>
                    </a:cubicBezTo>
                    <a:cubicBezTo>
                      <a:pt x="158" y="164"/>
                      <a:pt x="172" y="151"/>
                      <a:pt x="175"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77">
                <a:extLst>
                  <a:ext uri="{FF2B5EF4-FFF2-40B4-BE49-F238E27FC236}">
                    <a16:creationId xmlns:a16="http://schemas.microsoft.com/office/drawing/2014/main" id="{DCCC2D52-722F-4ACA-BA29-0C9C268B60C6}"/>
                  </a:ext>
                </a:extLst>
              </p:cNvPr>
              <p:cNvSpPr>
                <a:spLocks/>
              </p:cNvSpPr>
              <p:nvPr/>
            </p:nvSpPr>
            <p:spPr bwMode="gray">
              <a:xfrm>
                <a:off x="5529263" y="7469188"/>
                <a:ext cx="284162" cy="287338"/>
              </a:xfrm>
              <a:custGeom>
                <a:avLst/>
                <a:gdLst>
                  <a:gd name="T0" fmla="*/ 46 w 75"/>
                  <a:gd name="T1" fmla="*/ 71 h 76"/>
                  <a:gd name="T2" fmla="*/ 71 w 75"/>
                  <a:gd name="T3" fmla="*/ 29 h 76"/>
                  <a:gd name="T4" fmla="*/ 29 w 75"/>
                  <a:gd name="T5" fmla="*/ 5 h 76"/>
                  <a:gd name="T6" fmla="*/ 5 w 75"/>
                  <a:gd name="T7" fmla="*/ 46 h 76"/>
                  <a:gd name="T8" fmla="*/ 46 w 75"/>
                  <a:gd name="T9" fmla="*/ 71 h 76"/>
                </a:gdLst>
                <a:ahLst/>
                <a:cxnLst>
                  <a:cxn ang="0">
                    <a:pos x="T0" y="T1"/>
                  </a:cxn>
                  <a:cxn ang="0">
                    <a:pos x="T2" y="T3"/>
                  </a:cxn>
                  <a:cxn ang="0">
                    <a:pos x="T4" y="T5"/>
                  </a:cxn>
                  <a:cxn ang="0">
                    <a:pos x="T6" y="T7"/>
                  </a:cxn>
                  <a:cxn ang="0">
                    <a:pos x="T8" y="T9"/>
                  </a:cxn>
                </a:cxnLst>
                <a:rect l="0" t="0" r="r" b="b"/>
                <a:pathLst>
                  <a:path w="75" h="76">
                    <a:moveTo>
                      <a:pt x="46" y="71"/>
                    </a:moveTo>
                    <a:cubicBezTo>
                      <a:pt x="64" y="66"/>
                      <a:pt x="75" y="48"/>
                      <a:pt x="71" y="29"/>
                    </a:cubicBezTo>
                    <a:cubicBezTo>
                      <a:pt x="66" y="11"/>
                      <a:pt x="47" y="0"/>
                      <a:pt x="29" y="5"/>
                    </a:cubicBezTo>
                    <a:cubicBezTo>
                      <a:pt x="11" y="9"/>
                      <a:pt x="0" y="28"/>
                      <a:pt x="5" y="46"/>
                    </a:cubicBezTo>
                    <a:cubicBezTo>
                      <a:pt x="9" y="65"/>
                      <a:pt x="28" y="76"/>
                      <a:pt x="4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78">
                <a:extLst>
                  <a:ext uri="{FF2B5EF4-FFF2-40B4-BE49-F238E27FC236}">
                    <a16:creationId xmlns:a16="http://schemas.microsoft.com/office/drawing/2014/main" id="{CA5042F1-F5CF-4CE5-B0AB-4AC28EB164B0}"/>
                  </a:ext>
                </a:extLst>
              </p:cNvPr>
              <p:cNvSpPr>
                <a:spLocks/>
              </p:cNvSpPr>
              <p:nvPr/>
            </p:nvSpPr>
            <p:spPr bwMode="gray">
              <a:xfrm>
                <a:off x="5238750" y="7756525"/>
                <a:ext cx="692150" cy="1258888"/>
              </a:xfrm>
              <a:custGeom>
                <a:avLst/>
                <a:gdLst>
                  <a:gd name="T0" fmla="*/ 180 w 183"/>
                  <a:gd name="T1" fmla="*/ 158 h 333"/>
                  <a:gd name="T2" fmla="*/ 165 w 183"/>
                  <a:gd name="T3" fmla="*/ 37 h 333"/>
                  <a:gd name="T4" fmla="*/ 106 w 183"/>
                  <a:gd name="T5" fmla="*/ 18 h 333"/>
                  <a:gd name="T6" fmla="*/ 58 w 183"/>
                  <a:gd name="T7" fmla="*/ 62 h 333"/>
                  <a:gd name="T8" fmla="*/ 11 w 183"/>
                  <a:gd name="T9" fmla="*/ 79 h 333"/>
                  <a:gd name="T10" fmla="*/ 3 w 183"/>
                  <a:gd name="T11" fmla="*/ 97 h 333"/>
                  <a:gd name="T12" fmla="*/ 3 w 183"/>
                  <a:gd name="T13" fmla="*/ 97 h 333"/>
                  <a:gd name="T14" fmla="*/ 20 w 183"/>
                  <a:gd name="T15" fmla="*/ 107 h 333"/>
                  <a:gd name="T16" fmla="*/ 55 w 183"/>
                  <a:gd name="T17" fmla="*/ 97 h 333"/>
                  <a:gd name="T18" fmla="*/ 77 w 183"/>
                  <a:gd name="T19" fmla="*/ 88 h 333"/>
                  <a:gd name="T20" fmla="*/ 94 w 183"/>
                  <a:gd name="T21" fmla="*/ 77 h 333"/>
                  <a:gd name="T22" fmla="*/ 104 w 183"/>
                  <a:gd name="T23" fmla="*/ 153 h 333"/>
                  <a:gd name="T24" fmla="*/ 96 w 183"/>
                  <a:gd name="T25" fmla="*/ 181 h 333"/>
                  <a:gd name="T26" fmla="*/ 57 w 183"/>
                  <a:gd name="T27" fmla="*/ 302 h 333"/>
                  <a:gd name="T28" fmla="*/ 68 w 183"/>
                  <a:gd name="T29" fmla="*/ 325 h 333"/>
                  <a:gd name="T30" fmla="*/ 69 w 183"/>
                  <a:gd name="T31" fmla="*/ 326 h 333"/>
                  <a:gd name="T32" fmla="*/ 91 w 183"/>
                  <a:gd name="T33" fmla="*/ 315 h 333"/>
                  <a:gd name="T34" fmla="*/ 135 w 183"/>
                  <a:gd name="T35" fmla="*/ 209 h 333"/>
                  <a:gd name="T36" fmla="*/ 146 w 183"/>
                  <a:gd name="T37" fmla="*/ 315 h 333"/>
                  <a:gd name="T38" fmla="*/ 165 w 183"/>
                  <a:gd name="T39" fmla="*/ 332 h 333"/>
                  <a:gd name="T40" fmla="*/ 166 w 183"/>
                  <a:gd name="T41" fmla="*/ 332 h 333"/>
                  <a:gd name="T42" fmla="*/ 183 w 183"/>
                  <a:gd name="T43" fmla="*/ 314 h 333"/>
                  <a:gd name="T44" fmla="*/ 180 w 183"/>
                  <a:gd name="T45" fmla="*/ 15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33">
                    <a:moveTo>
                      <a:pt x="180" y="158"/>
                    </a:moveTo>
                    <a:cubicBezTo>
                      <a:pt x="165" y="37"/>
                      <a:pt x="165" y="37"/>
                      <a:pt x="165" y="37"/>
                    </a:cubicBezTo>
                    <a:cubicBezTo>
                      <a:pt x="161" y="7"/>
                      <a:pt x="126" y="0"/>
                      <a:pt x="106" y="18"/>
                    </a:cubicBezTo>
                    <a:cubicBezTo>
                      <a:pt x="58" y="62"/>
                      <a:pt x="58" y="62"/>
                      <a:pt x="58" y="62"/>
                    </a:cubicBezTo>
                    <a:cubicBezTo>
                      <a:pt x="11" y="79"/>
                      <a:pt x="11" y="79"/>
                      <a:pt x="11" y="79"/>
                    </a:cubicBezTo>
                    <a:cubicBezTo>
                      <a:pt x="4" y="82"/>
                      <a:pt x="0" y="90"/>
                      <a:pt x="3" y="97"/>
                    </a:cubicBezTo>
                    <a:cubicBezTo>
                      <a:pt x="3" y="97"/>
                      <a:pt x="3" y="97"/>
                      <a:pt x="3" y="97"/>
                    </a:cubicBezTo>
                    <a:cubicBezTo>
                      <a:pt x="5" y="105"/>
                      <a:pt x="12" y="109"/>
                      <a:pt x="20" y="107"/>
                    </a:cubicBezTo>
                    <a:cubicBezTo>
                      <a:pt x="55" y="97"/>
                      <a:pt x="55" y="97"/>
                      <a:pt x="55" y="97"/>
                    </a:cubicBezTo>
                    <a:cubicBezTo>
                      <a:pt x="63" y="96"/>
                      <a:pt x="70" y="92"/>
                      <a:pt x="77" y="88"/>
                    </a:cubicBezTo>
                    <a:cubicBezTo>
                      <a:pt x="94" y="77"/>
                      <a:pt x="94" y="77"/>
                      <a:pt x="94" y="77"/>
                    </a:cubicBezTo>
                    <a:cubicBezTo>
                      <a:pt x="104" y="153"/>
                      <a:pt x="104" y="153"/>
                      <a:pt x="104" y="153"/>
                    </a:cubicBezTo>
                    <a:cubicBezTo>
                      <a:pt x="104" y="158"/>
                      <a:pt x="97" y="176"/>
                      <a:pt x="96" y="181"/>
                    </a:cubicBezTo>
                    <a:cubicBezTo>
                      <a:pt x="57" y="302"/>
                      <a:pt x="57" y="302"/>
                      <a:pt x="57" y="302"/>
                    </a:cubicBezTo>
                    <a:cubicBezTo>
                      <a:pt x="53" y="312"/>
                      <a:pt x="59" y="322"/>
                      <a:pt x="68" y="325"/>
                    </a:cubicBezTo>
                    <a:cubicBezTo>
                      <a:pt x="69" y="326"/>
                      <a:pt x="69" y="326"/>
                      <a:pt x="69" y="326"/>
                    </a:cubicBezTo>
                    <a:cubicBezTo>
                      <a:pt x="78" y="328"/>
                      <a:pt x="88" y="324"/>
                      <a:pt x="91" y="315"/>
                    </a:cubicBezTo>
                    <a:cubicBezTo>
                      <a:pt x="135" y="209"/>
                      <a:pt x="135" y="209"/>
                      <a:pt x="135" y="209"/>
                    </a:cubicBezTo>
                    <a:cubicBezTo>
                      <a:pt x="146" y="315"/>
                      <a:pt x="146" y="315"/>
                      <a:pt x="146" y="315"/>
                    </a:cubicBezTo>
                    <a:cubicBezTo>
                      <a:pt x="147" y="325"/>
                      <a:pt x="155" y="333"/>
                      <a:pt x="165" y="332"/>
                    </a:cubicBezTo>
                    <a:cubicBezTo>
                      <a:pt x="166" y="332"/>
                      <a:pt x="166" y="332"/>
                      <a:pt x="166" y="332"/>
                    </a:cubicBezTo>
                    <a:cubicBezTo>
                      <a:pt x="175" y="331"/>
                      <a:pt x="183" y="323"/>
                      <a:pt x="183" y="314"/>
                    </a:cubicBezTo>
                    <a:lnTo>
                      <a:pt x="18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2667361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eka使用">
      <a:majorFont>
        <a:latin typeface="Arial Black"/>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2027-02-17T07:27:39+00:00</_dlc_ExpireDate>
    <CheckInWF xmlns="edf0c331-dbba-4cc5-97e2-c3a073b4cfbe">
      <Url>https://msadig.sharepoint.com/sites/AYG/private-site/_layouts/15/wrkstat.aspx?List=a9ef9179-09f8-418e-b1fb-e1b36613a35d&amp;WorkflowInstanceName=fc811989-6dda-42a5-b17d-141dea15bbdc</Url>
      <Description>Check In</Description>
    </CheckInWF>
    <CheckInWF_x0028_1_x0029_ xmlns="edf0c331-dbba-4cc5-97e2-c3a073b4cfbe">
      <Url>https://msadig.sharepoint.com/sites/ATD/private-site/_layouts/15/wrkstat.aspx?List=edf0c331-dbba-4cc5-97e2-c3a073b4cfbe&amp;WorkflowInstanceName=a5b66cb3-5260-424a-9fe3-c1895755e97a</Url>
      <Description>Check In</Description>
    </CheckInWF_x0028_1_x0029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25BA4CA1862A94F95C93FAA39853446" ma:contentTypeVersion="" ma:contentTypeDescription="新しいドキュメントを作成します。" ma:contentTypeScope="" ma:versionID="810b1cfb49296b978daad9f42644efc0">
  <xsd:schema xmlns:xsd="http://www.w3.org/2001/XMLSchema" xmlns:xs="http://www.w3.org/2001/XMLSchema" xmlns:p="http://schemas.microsoft.com/office/2006/metadata/properties" xmlns:ns1="http://schemas.microsoft.com/sharepoint/v3" xmlns:ns3="edf0c331-dbba-4cc5-97e2-c3a073b4cfbe" targetNamespace="http://schemas.microsoft.com/office/2006/metadata/properties" ma:root="true" ma:fieldsID="2ee3a339fd21356df1a61aac7223be73" ns1:_="" ns3:_="">
    <xsd:import namespace="http://schemas.microsoft.com/sharepoint/v3"/>
    <xsd:import namespace="edf0c331-dbba-4cc5-97e2-c3a073b4cfbe"/>
    <xsd:element name="properties">
      <xsd:complexType>
        <xsd:sequence>
          <xsd:element name="documentManagement">
            <xsd:complexType>
              <xsd:all>
                <xsd:element ref="ns1:_dlc_ExpireDateSaved" minOccurs="0"/>
                <xsd:element ref="ns1:_dlc_ExpireDate" minOccurs="0"/>
                <xsd:element ref="ns1:_dlc_Exempt" minOccurs="0"/>
                <xsd:element ref="ns3:CheckInWF" minOccurs="0"/>
                <xsd:element ref="ns3:MediaServiceMetadata" minOccurs="0"/>
                <xsd:element ref="ns3:MediaServiceFastMetadata" minOccurs="0"/>
                <xsd:element ref="ns3:MediaServiceAutoKeyPoints" minOccurs="0"/>
                <xsd:element ref="ns3:MediaServiceKeyPoints" minOccurs="0"/>
                <xsd:element ref="ns3:CheckInWF_x0028_1_x0029_"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8" nillable="true" ma:displayName="元の有効期限" ma:hidden="true" ma:internalName="_dlc_ExpireDateSaved" ma:readOnly="true">
      <xsd:simpleType>
        <xsd:restriction base="dms:DateTime"/>
      </xsd:simpleType>
    </xsd:element>
    <xsd:element name="_dlc_ExpireDate" ma:index="9" nillable="true" ma:displayName="期日" ma:description="" ma:hidden="true" ma:indexed="true" ma:internalName="_dlc_ExpireDate" ma:readOnly="true">
      <xsd:simpleType>
        <xsd:restriction base="dms:DateTime"/>
      </xsd:simpleType>
    </xsd:element>
    <xsd:element name="_dlc_Exempt" ma:index="10" nillable="true" ma:displayName="ポリシー適用除外"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f0c331-dbba-4cc5-97e2-c3a073b4cfbe" elementFormDefault="qualified">
    <xsd:import namespace="http://schemas.microsoft.com/office/2006/documentManagement/types"/>
    <xsd:import namespace="http://schemas.microsoft.com/office/infopath/2007/PartnerControls"/>
    <xsd:element name="CheckInWF" ma:index="13" nillable="true" ma:displayName="CheckInWF" ma:internalName="CheckInWF">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CheckInWF_x0028_1_x0029_" ma:index="18" nillable="true" ma:displayName="CheckInWF" ma:internalName="CheckInWF_x0028_1_x0029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0C04D9-D9F1-4141-A207-7FB97B06876E}">
  <ds:schemaRefs>
    <ds:schemaRef ds:uri="http://schemas.microsoft.com/sharepoint/v3/contenttype/forms"/>
  </ds:schemaRefs>
</ds:datastoreItem>
</file>

<file path=customXml/itemProps2.xml><?xml version="1.0" encoding="utf-8"?>
<ds:datastoreItem xmlns:ds="http://schemas.openxmlformats.org/officeDocument/2006/customXml" ds:itemID="{D240C5AC-BCD2-4A7E-8B47-472B2313F330}">
  <ds:schemaRefs>
    <ds:schemaRef ds:uri="http://schemas.microsoft.com/office/2006/documentManagement/types"/>
    <ds:schemaRef ds:uri="http://purl.org/dc/elements/1.1/"/>
    <ds:schemaRef ds:uri="http://schemas.microsoft.com/office/2006/metadata/properties"/>
    <ds:schemaRef ds:uri="edf0c331-dbba-4cc5-97e2-c3a073b4cfbe"/>
    <ds:schemaRef ds:uri="http://schemas.microsoft.com/sharepoint/v3"/>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05249CA-A4F9-4453-901C-C1F7A043E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f0c331-dbba-4cc5-97e2-c3a073b4cf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4510</TotalTime>
  <Words>7157</Words>
  <Application>Microsoft Office PowerPoint</Application>
  <PresentationFormat>ユーザー設定</PresentationFormat>
  <Paragraphs>968</Paragraphs>
  <Slides>12</Slides>
  <Notes>3</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12</vt:i4>
      </vt:variant>
    </vt:vector>
  </HeadingPairs>
  <TitlesOfParts>
    <vt:vector size="34" baseType="lpstr">
      <vt:lpstr>Arial Unicode MS</vt:lpstr>
      <vt:lpstr>HGPｺﾞｼｯｸE</vt:lpstr>
      <vt:lpstr>HGPｺﾞｼｯｸM</vt:lpstr>
      <vt:lpstr>HGP創英角ｺﾞｼｯｸUB</vt:lpstr>
      <vt:lpstr>HGｺﾞｼｯｸM</vt:lpstr>
      <vt:lpstr>HG丸ｺﾞｼｯｸM-PRO</vt:lpstr>
      <vt:lpstr>HG創英角ｺﾞｼｯｸUB</vt:lpstr>
      <vt:lpstr>Meiryo UI</vt:lpstr>
      <vt:lpstr>ＭＳ Ｐゴシック</vt:lpstr>
      <vt:lpstr>ＭＳ Ｐ明朝</vt:lpstr>
      <vt:lpstr>ＭＳ ゴシック</vt:lpstr>
      <vt:lpstr>ＭＳ 明朝</vt:lpstr>
      <vt:lpstr>游ゴシック</vt:lpstr>
      <vt:lpstr>游ゴシック Medium</vt:lpstr>
      <vt:lpstr>Arial</vt:lpstr>
      <vt:lpstr>Arial Black</vt:lpstr>
      <vt:lpstr>Calibri</vt:lpstr>
      <vt:lpstr>Century</vt:lpstr>
      <vt:lpstr>Century Gothic</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MS&amp;AD INSURANCE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磯田真実_AYG13</dc:creator>
  <cp:lastModifiedBy>美穂 寺林</cp:lastModifiedBy>
  <cp:revision>357</cp:revision>
  <cp:lastPrinted>2022-01-11T23:55:32Z</cp:lastPrinted>
  <dcterms:created xsi:type="dcterms:W3CDTF">2020-07-16T02:57:16Z</dcterms:created>
  <dcterms:modified xsi:type="dcterms:W3CDTF">2022-03-10T05:34:21Z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0x010100D25BA4CA1862A94F95C93FAA39853446</vt:lpwstr>
  </property>
  <property fmtid="{D5CDD505-2E9C-101B-9397-08002B2CF9AE}" pid="3" name="_dlc_policyId">
    <vt:lpwstr>/sites/ATD/private-site/DocLib/62第２_30お客さま５年</vt:lpwstr>
  </property>
  <property fmtid="{D5CDD505-2E9C-101B-9397-08002B2CF9AE}" pid="4" name="ItemRetentionFormula">
    <vt:lpwstr>&lt;formula id="Microsoft.Office.RecordsManagement.PolicyFeatures.Expiration.Formula.BuiltIn"&gt;&lt;number&gt;5&lt;/number&gt;&lt;property&gt;Modified&lt;/property&gt;&lt;propertyId&gt;28cf69c5-fa48-462a-b5cd-27b6f9d2bd5f&lt;/propertyId&gt;&lt;period&gt;years&lt;/period&gt;&lt;/formula&gt;</vt:lpwstr>
  </property>
</Properties>
</file>